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xml" ContentType="application/vnd.openxmlformats-officedocument.presentationml.notesSlide+xml"/>
  <Override PartName="/ppt/tags/tag45.xml" ContentType="application/vnd.openxmlformats-officedocument.presentationml.tags+xml"/>
  <Override PartName="/ppt/notesSlides/notesSlide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notesSlides/notesSlide3.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4.xml" ContentType="application/vnd.openxmlformats-officedocument.presentationml.notesSlide+xml"/>
  <Override PartName="/ppt/tags/tag55.xml" ContentType="application/vnd.openxmlformats-officedocument.presentationml.tags+xml"/>
  <Override PartName="/ppt/notesSlides/notesSlide5.xml" ContentType="application/vnd.openxmlformats-officedocument.presentationml.notesSlide+xml"/>
  <Override PartName="/ppt/tags/tag56.xml" ContentType="application/vnd.openxmlformats-officedocument.presentationml.tags+xml"/>
  <Override PartName="/ppt/notesSlides/notesSlide6.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7.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8.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9.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0.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1.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2.xml" ContentType="application/vnd.openxmlformats-officedocument.presentationml.notesSlide+xml"/>
  <Override PartName="/ppt/charts/chart1.xml" ContentType="application/vnd.openxmlformats-officedocument.drawingml.chart+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13.xml" ContentType="application/vnd.openxmlformats-officedocument.presentationml.notesSlide+xml"/>
  <Override PartName="/ppt/charts/chart2.xml" ContentType="application/vnd.openxmlformats-officedocument.drawingml.chart+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14.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15.xml" ContentType="application/vnd.openxmlformats-officedocument.presentationml.notesSlid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notesSlides/notesSlide16.xml" ContentType="application/vnd.openxmlformats-officedocument.presentationml.notesSlide+xml"/>
  <Override PartName="/ppt/charts/chart7.xml" ContentType="application/vnd.openxmlformats-officedocument.drawingml.chart+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notesSlides/notesSlide17.xml" ContentType="application/vnd.openxmlformats-officedocument.presentationml.notesSlide+xml"/>
  <Override PartName="/ppt/charts/chart8.xml" ContentType="application/vnd.openxmlformats-officedocument.drawingml.chart+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notesSlides/notesSlide18.xml" ContentType="application/vnd.openxmlformats-officedocument.presentationml.notesSlide+xml"/>
  <Override PartName="/ppt/charts/chart9.xml" ContentType="application/vnd.openxmlformats-officedocument.drawingml.chart+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notesSlides/notesSlide19.xml" ContentType="application/vnd.openxmlformats-officedocument.presentationml.notesSlide+xml"/>
  <Override PartName="/ppt/charts/chart10.xml" ContentType="application/vnd.openxmlformats-officedocument.drawingml.chart+xml"/>
  <Override PartName="/ppt/tags/tag205.xml" ContentType="application/vnd.openxmlformats-officedocument.presentationml.tags+xml"/>
  <Override PartName="/ppt/tags/tag206.xml" ContentType="application/vnd.openxmlformats-officedocument.presentationml.tags+xml"/>
  <Override PartName="/ppt/notesSlides/notesSlide20.xml" ContentType="application/vnd.openxmlformats-officedocument.presentationml.notesSlide+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charts/chart11.xml" ContentType="application/vnd.openxmlformats-officedocument.drawingml.chart+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21.xml" ContentType="application/vnd.openxmlformats-officedocument.presentationml.notesSlide+xml"/>
  <Override PartName="/ppt/charts/chart12.xml" ContentType="application/vnd.openxmlformats-officedocument.drawingml.chart+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notesSlides/notesSlide22.xml" ContentType="application/vnd.openxmlformats-officedocument.presentationml.notesSlide+xml"/>
  <Override PartName="/ppt/charts/chart13.xml" ContentType="application/vnd.openxmlformats-officedocument.drawingml.chart+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charts/chart14.xml" ContentType="application/vnd.openxmlformats-officedocument.drawingml.chart+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notesSlides/notesSlide23.xml" ContentType="application/vnd.openxmlformats-officedocument.presentationml.notesSlide+xml"/>
  <Override PartName="/ppt/charts/chart15.xml" ContentType="application/vnd.openxmlformats-officedocument.drawingml.chart+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notesSlides/notesSlide24.xml" ContentType="application/vnd.openxmlformats-officedocument.presentationml.notesSlide+xml"/>
  <Override PartName="/ppt/charts/chart16.xml" ContentType="application/vnd.openxmlformats-officedocument.drawingml.chart+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25.xml" ContentType="application/vnd.openxmlformats-officedocument.presentationml.notesSlide+xml"/>
  <Override PartName="/ppt/charts/chart17.xml" ContentType="application/vnd.openxmlformats-officedocument.drawingml.chart+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notesSlides/notesSlide26.xml" ContentType="application/vnd.openxmlformats-officedocument.presentationml.notesSlide+xml"/>
  <Override PartName="/ppt/charts/chart18.xml" ContentType="application/vnd.openxmlformats-officedocument.drawingml.chart+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85" r:id="rId1"/>
  </p:sldMasterIdLst>
  <p:notesMasterIdLst>
    <p:notesMasterId r:id="rId40"/>
  </p:notesMasterIdLst>
  <p:handoutMasterIdLst>
    <p:handoutMasterId r:id="rId41"/>
  </p:handoutMasterIdLst>
  <p:sldIdLst>
    <p:sldId id="262" r:id="rId2"/>
    <p:sldId id="807" r:id="rId3"/>
    <p:sldId id="1124" r:id="rId4"/>
    <p:sldId id="888" r:id="rId5"/>
    <p:sldId id="857" r:id="rId6"/>
    <p:sldId id="728" r:id="rId7"/>
    <p:sldId id="859" r:id="rId8"/>
    <p:sldId id="850" r:id="rId9"/>
    <p:sldId id="1123" r:id="rId10"/>
    <p:sldId id="1132" r:id="rId11"/>
    <p:sldId id="860" r:id="rId12"/>
    <p:sldId id="1125" r:id="rId13"/>
    <p:sldId id="1121" r:id="rId14"/>
    <p:sldId id="1116" r:id="rId15"/>
    <p:sldId id="1133" r:id="rId16"/>
    <p:sldId id="1122" r:id="rId17"/>
    <p:sldId id="1127" r:id="rId18"/>
    <p:sldId id="707" r:id="rId19"/>
    <p:sldId id="842" r:id="rId20"/>
    <p:sldId id="844" r:id="rId21"/>
    <p:sldId id="1126" r:id="rId22"/>
    <p:sldId id="863" r:id="rId23"/>
    <p:sldId id="818" r:id="rId24"/>
    <p:sldId id="865" r:id="rId25"/>
    <p:sldId id="861" r:id="rId26"/>
    <p:sldId id="873" r:id="rId27"/>
    <p:sldId id="1109" r:id="rId28"/>
    <p:sldId id="1131" r:id="rId29"/>
    <p:sldId id="877" r:id="rId30"/>
    <p:sldId id="794" r:id="rId31"/>
    <p:sldId id="766" r:id="rId32"/>
    <p:sldId id="1110" r:id="rId33"/>
    <p:sldId id="1111" r:id="rId34"/>
    <p:sldId id="1128" r:id="rId35"/>
    <p:sldId id="1129" r:id="rId36"/>
    <p:sldId id="1130" r:id="rId37"/>
    <p:sldId id="1118" r:id="rId38"/>
    <p:sldId id="279" r:id="rId39"/>
  </p:sldIdLst>
  <p:sldSz cx="12192000" cy="6858000"/>
  <p:notesSz cx="6950075" cy="9236075"/>
  <p:custShowLst>
    <p:custShow name="Format Guide Workshop" id="0">
      <p:sldLst/>
    </p:custShow>
  </p:custShowLst>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C3D0"/>
    <a:srgbClr val="162F3E"/>
    <a:srgbClr val="1D3F54"/>
    <a:srgbClr val="197281"/>
    <a:srgbClr val="275D7E"/>
    <a:srgbClr val="707613"/>
    <a:srgbClr val="670F31"/>
    <a:srgbClr val="6E6F73"/>
    <a:srgbClr val="7F7F7F"/>
    <a:srgbClr val="E71C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722" autoAdjust="0"/>
    <p:restoredTop sz="95297" autoAdjust="0"/>
  </p:normalViewPr>
  <p:slideViewPr>
    <p:cSldViewPr snapToGrid="0">
      <p:cViewPr>
        <p:scale>
          <a:sx n="77" d="100"/>
          <a:sy n="77" d="100"/>
        </p:scale>
        <p:origin x="58" y="283"/>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3426" y="366"/>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Binary_Worksheet10.xlsb"/></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Binary_Worksheet11.xlsb"/></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Binary_Worksheet12.xlsb"/></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Binary_Worksheet13.xlsb"/></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Binary_Worksheet14.xlsb"/></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Binary_Worksheet15.xlsb"/></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Binary_Worksheet16.xlsb"/></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Binary_Worksheet17.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276679841897233E-2"/>
          <c:y val="2.323503127792672E-2"/>
          <c:w val="0.97944664031620554"/>
          <c:h val="0.9535299374441466"/>
        </c:manualLayout>
      </c:layout>
      <c:barChart>
        <c:barDir val="col"/>
        <c:grouping val="stacked"/>
        <c:varyColors val="0"/>
        <c:ser>
          <c:idx val="0"/>
          <c:order val="0"/>
          <c:spPr>
            <a:solidFill>
              <a:srgbClr val="29BA74"/>
            </a:solidFill>
            <a:ln>
              <a:noFill/>
            </a:ln>
          </c:spPr>
          <c:invertIfNegative val="0"/>
          <c:dLbls>
            <c:dLbl>
              <c:idx val="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E6FE-4985-B141-FACD485BEFB4}"/>
                </c:ext>
              </c:extLst>
            </c:dLbl>
            <c:dLbl>
              <c:idx val="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E6FE-4985-B141-FACD485BEFB4}"/>
                </c:ext>
              </c:extLst>
            </c:dLbl>
            <c:dLbl>
              <c:idx val="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E6FE-4985-B141-FACD485BEFB4}"/>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E6FE-4985-B141-FACD485BEFB4}"/>
                </c:ext>
              </c:extLst>
            </c:dLbl>
            <c:dLbl>
              <c:idx val="4"/>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E6FE-4985-B141-FACD485BEFB4}"/>
                </c:ext>
              </c:extLst>
            </c:dLbl>
            <c:dLbl>
              <c:idx val="5"/>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E6FE-4985-B141-FACD485BEFB4}"/>
                </c:ext>
              </c:extLst>
            </c:dLbl>
            <c:dLbl>
              <c:idx val="6"/>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E6FE-4985-B141-FACD485BEFB4}"/>
                </c:ext>
              </c:extLst>
            </c:dLbl>
            <c:dLbl>
              <c:idx val="7"/>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E6FE-4985-B141-FACD485BEFB4}"/>
                </c:ext>
              </c:extLst>
            </c:dLbl>
            <c:dLbl>
              <c:idx val="8"/>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E6FE-4985-B141-FACD485BEFB4}"/>
                </c:ext>
              </c:extLst>
            </c:dLbl>
            <c:dLbl>
              <c:idx val="9"/>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E6FE-4985-B141-FACD485BEFB4}"/>
                </c:ext>
              </c:extLst>
            </c:dLbl>
            <c:dLbl>
              <c:idx val="1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E6FE-4985-B141-FACD485BEFB4}"/>
                </c:ext>
              </c:extLst>
            </c:dLbl>
            <c:dLbl>
              <c:idx val="1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E6FE-4985-B141-FACD485BEFB4}"/>
                </c:ext>
              </c:extLst>
            </c:dLbl>
            <c:dLbl>
              <c:idx val="1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E6FE-4985-B141-FACD485BEFB4}"/>
                </c:ext>
              </c:extLst>
            </c:dLbl>
            <c:dLbl>
              <c:idx val="13"/>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E6FE-4985-B141-FACD485BEFB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Sheet1!$A$1:$N$1</c:f>
              <c:numCache>
                <c:formatCode>General</c:formatCode>
                <c:ptCount val="14"/>
                <c:pt idx="0">
                  <c:v>67</c:v>
                </c:pt>
                <c:pt idx="1">
                  <c:v>72</c:v>
                </c:pt>
                <c:pt idx="2">
                  <c:v>67</c:v>
                </c:pt>
                <c:pt idx="3">
                  <c:v>76</c:v>
                </c:pt>
                <c:pt idx="4">
                  <c:v>62</c:v>
                </c:pt>
                <c:pt idx="5">
                  <c:v>64</c:v>
                </c:pt>
                <c:pt idx="6">
                  <c:v>66</c:v>
                </c:pt>
                <c:pt idx="7">
                  <c:v>66</c:v>
                </c:pt>
                <c:pt idx="8">
                  <c:v>67</c:v>
                </c:pt>
                <c:pt idx="9">
                  <c:v>74</c:v>
                </c:pt>
                <c:pt idx="10">
                  <c:v>76</c:v>
                </c:pt>
                <c:pt idx="11">
                  <c:v>77</c:v>
                </c:pt>
                <c:pt idx="12">
                  <c:v>83</c:v>
                </c:pt>
                <c:pt idx="13">
                  <c:v>84</c:v>
                </c:pt>
              </c:numCache>
            </c:numRef>
          </c:val>
          <c:extLst>
            <c:ext xmlns:c16="http://schemas.microsoft.com/office/drawing/2014/chart" uri="{C3380CC4-5D6E-409C-BE32-E72D297353CC}">
              <c16:uniqueId val="{0000000E-E6FE-4985-B141-FACD485BEFB4}"/>
            </c:ext>
          </c:extLst>
        </c:ser>
        <c:ser>
          <c:idx val="1"/>
          <c:order val="1"/>
          <c:spPr>
            <a:solidFill>
              <a:srgbClr val="C8C8C8"/>
            </a:solidFill>
            <a:ln>
              <a:noFill/>
            </a:ln>
          </c:spPr>
          <c:invertIfNegative val="0"/>
          <c:dLbls>
            <c:dLbl>
              <c:idx val="0"/>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E6FE-4985-B141-FACD485BEFB4}"/>
                </c:ext>
              </c:extLst>
            </c:dLbl>
            <c:dLbl>
              <c:idx val="1"/>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E6FE-4985-B141-FACD485BEFB4}"/>
                </c:ext>
              </c:extLst>
            </c:dLbl>
            <c:dLbl>
              <c:idx val="2"/>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E6FE-4985-B141-FACD485BEFB4}"/>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E6FE-4985-B141-FACD485BEFB4}"/>
                </c:ext>
              </c:extLst>
            </c:dLbl>
            <c:dLbl>
              <c:idx val="4"/>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E6FE-4985-B141-FACD485BEFB4}"/>
                </c:ext>
              </c:extLst>
            </c:dLbl>
            <c:dLbl>
              <c:idx val="5"/>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E6FE-4985-B141-FACD485BEFB4}"/>
                </c:ext>
              </c:extLst>
            </c:dLbl>
            <c:dLbl>
              <c:idx val="6"/>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E6FE-4985-B141-FACD485BEFB4}"/>
                </c:ext>
              </c:extLst>
            </c:dLbl>
            <c:dLbl>
              <c:idx val="7"/>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E6FE-4985-B141-FACD485BEFB4}"/>
                </c:ext>
              </c:extLst>
            </c:dLbl>
            <c:dLbl>
              <c:idx val="8"/>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E6FE-4985-B141-FACD485BEFB4}"/>
                </c:ext>
              </c:extLst>
            </c:dLbl>
            <c:dLbl>
              <c:idx val="9"/>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E6FE-4985-B141-FACD485BEFB4}"/>
                </c:ext>
              </c:extLst>
            </c:dLbl>
            <c:dLbl>
              <c:idx val="10"/>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E6FE-4985-B141-FACD485BEFB4}"/>
                </c:ext>
              </c:extLst>
            </c:dLbl>
            <c:dLbl>
              <c:idx val="11"/>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E6FE-4985-B141-FACD485BEFB4}"/>
                </c:ext>
              </c:extLst>
            </c:dLbl>
            <c:dLbl>
              <c:idx val="12"/>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E6FE-4985-B141-FACD485BEFB4}"/>
                </c:ext>
              </c:extLst>
            </c:dLbl>
            <c:dLbl>
              <c:idx val="13"/>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E6FE-4985-B141-FACD485BEFB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Sheet1!$A$2:$N$2</c:f>
              <c:numCache>
                <c:formatCode>General</c:formatCode>
                <c:ptCount val="14"/>
                <c:pt idx="0">
                  <c:v>17.000000000000004</c:v>
                </c:pt>
                <c:pt idx="1">
                  <c:v>12</c:v>
                </c:pt>
                <c:pt idx="2">
                  <c:v>14.000000000000002</c:v>
                </c:pt>
                <c:pt idx="3">
                  <c:v>9.9999999999999982</c:v>
                </c:pt>
                <c:pt idx="4">
                  <c:v>15.000000000000002</c:v>
                </c:pt>
                <c:pt idx="5">
                  <c:v>16.000000000000004</c:v>
                </c:pt>
                <c:pt idx="6">
                  <c:v>15.000000000000002</c:v>
                </c:pt>
                <c:pt idx="7">
                  <c:v>13</c:v>
                </c:pt>
                <c:pt idx="8">
                  <c:v>14.000000000000002</c:v>
                </c:pt>
                <c:pt idx="9">
                  <c:v>12</c:v>
                </c:pt>
                <c:pt idx="10">
                  <c:v>10.999999999999998</c:v>
                </c:pt>
                <c:pt idx="11">
                  <c:v>10.999999999999998</c:v>
                </c:pt>
                <c:pt idx="12">
                  <c:v>8.9999999999999964</c:v>
                </c:pt>
                <c:pt idx="13">
                  <c:v>7.9999999999999964</c:v>
                </c:pt>
              </c:numCache>
            </c:numRef>
          </c:val>
          <c:extLst>
            <c:ext xmlns:c16="http://schemas.microsoft.com/office/drawing/2014/chart" uri="{C3380CC4-5D6E-409C-BE32-E72D297353CC}">
              <c16:uniqueId val="{0000001D-E6FE-4985-B141-FACD485BEFB4}"/>
            </c:ext>
          </c:extLst>
        </c:ser>
        <c:ser>
          <c:idx val="2"/>
          <c:order val="2"/>
          <c:spPr>
            <a:solidFill>
              <a:srgbClr val="837F7F"/>
            </a:solidFill>
            <a:ln>
              <a:noFill/>
            </a:ln>
          </c:spPr>
          <c:invertIfNegative val="0"/>
          <c:dLbls>
            <c:dLbl>
              <c:idx val="0"/>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E-E6FE-4985-B141-FACD485BEFB4}"/>
                </c:ext>
              </c:extLst>
            </c:dLbl>
            <c:dLbl>
              <c:idx val="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E6FE-4985-B141-FACD485BEFB4}"/>
                </c:ext>
              </c:extLst>
            </c:dLbl>
            <c:dLbl>
              <c:idx val="2"/>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E6FE-4985-B141-FACD485BEFB4}"/>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E6FE-4985-B141-FACD485BEFB4}"/>
                </c:ext>
              </c:extLst>
            </c:dLbl>
            <c:dLbl>
              <c:idx val="4"/>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2-E6FE-4985-B141-FACD485BEFB4}"/>
                </c:ext>
              </c:extLst>
            </c:dLbl>
            <c:dLbl>
              <c:idx val="5"/>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3-E6FE-4985-B141-FACD485BEFB4}"/>
                </c:ext>
              </c:extLst>
            </c:dLbl>
            <c:dLbl>
              <c:idx val="6"/>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4-E6FE-4985-B141-FACD485BEFB4}"/>
                </c:ext>
              </c:extLst>
            </c:dLbl>
            <c:dLbl>
              <c:idx val="7"/>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5-E6FE-4985-B141-FACD485BEFB4}"/>
                </c:ext>
              </c:extLst>
            </c:dLbl>
            <c:dLbl>
              <c:idx val="8"/>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6-E6FE-4985-B141-FACD485BEFB4}"/>
                </c:ext>
              </c:extLst>
            </c:dLbl>
            <c:dLbl>
              <c:idx val="9"/>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7-E6FE-4985-B141-FACD485BEFB4}"/>
                </c:ext>
              </c:extLst>
            </c:dLbl>
            <c:dLbl>
              <c:idx val="1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8-E6FE-4985-B141-FACD485BEFB4}"/>
                </c:ext>
              </c:extLst>
            </c:dLbl>
            <c:dLbl>
              <c:idx val="1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9-E6FE-4985-B141-FACD485BEFB4}"/>
                </c:ext>
              </c:extLst>
            </c:dLbl>
            <c:dLbl>
              <c:idx val="1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A-E6FE-4985-B141-FACD485BEFB4}"/>
                </c:ext>
              </c:extLst>
            </c:dLbl>
            <c:dLbl>
              <c:idx val="1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B-E6FE-4985-B141-FACD485BEFB4}"/>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Sheet1!$A$3:$N$3</c:f>
              <c:numCache>
                <c:formatCode>General</c:formatCode>
                <c:ptCount val="14"/>
                <c:pt idx="0">
                  <c:v>15.999999999999993</c:v>
                </c:pt>
                <c:pt idx="1">
                  <c:v>15.000000000000002</c:v>
                </c:pt>
                <c:pt idx="2">
                  <c:v>18.999999999999993</c:v>
                </c:pt>
                <c:pt idx="3">
                  <c:v>14.000000000000002</c:v>
                </c:pt>
                <c:pt idx="4">
                  <c:v>23</c:v>
                </c:pt>
                <c:pt idx="5">
                  <c:v>19.999999999999996</c:v>
                </c:pt>
                <c:pt idx="6">
                  <c:v>18.999999999999993</c:v>
                </c:pt>
                <c:pt idx="7">
                  <c:v>20.999999999999996</c:v>
                </c:pt>
                <c:pt idx="8">
                  <c:v>18.999999999999993</c:v>
                </c:pt>
                <c:pt idx="9">
                  <c:v>14.000000000000002</c:v>
                </c:pt>
                <c:pt idx="10">
                  <c:v>12</c:v>
                </c:pt>
                <c:pt idx="11">
                  <c:v>12</c:v>
                </c:pt>
                <c:pt idx="12">
                  <c:v>7.9999999999999964</c:v>
                </c:pt>
                <c:pt idx="13">
                  <c:v>7.9999999999999964</c:v>
                </c:pt>
              </c:numCache>
            </c:numRef>
          </c:val>
          <c:extLst>
            <c:ext xmlns:c16="http://schemas.microsoft.com/office/drawing/2014/chart" uri="{C3380CC4-5D6E-409C-BE32-E72D297353CC}">
              <c16:uniqueId val="{0000002C-E6FE-4985-B141-FACD485BEFB4}"/>
            </c:ext>
          </c:extLst>
        </c:ser>
        <c:dLbls>
          <c:showLegendKey val="0"/>
          <c:showVal val="0"/>
          <c:showCatName val="0"/>
          <c:showSerName val="0"/>
          <c:showPercent val="0"/>
          <c:showBubbleSize val="0"/>
        </c:dLbls>
        <c:gapWidth val="84"/>
        <c:overlap val="100"/>
        <c:axId val="831943272"/>
        <c:axId val="1"/>
      </c:barChart>
      <c:catAx>
        <c:axId val="831943272"/>
        <c:scaling>
          <c:orientation val="minMax"/>
        </c:scaling>
        <c:delete val="0"/>
        <c:axPos val="b"/>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831943272"/>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491549802229412E-3"/>
          <c:y val="7.252440725244072E-2"/>
          <c:w val="0.98130169003955414"/>
          <c:h val="0.8549511854951185"/>
        </c:manualLayout>
      </c:layout>
      <c:barChart>
        <c:barDir val="bar"/>
        <c:grouping val="stacked"/>
        <c:varyColors val="0"/>
        <c:ser>
          <c:idx val="0"/>
          <c:order val="0"/>
          <c:spPr>
            <a:solidFill>
              <a:srgbClr val="A1E26F"/>
            </a:solidFill>
            <a:ln>
              <a:noFill/>
            </a:ln>
          </c:spPr>
          <c:invertIfNegative val="0"/>
          <c:val>
            <c:numRef>
              <c:f>Sheet1!$A$1</c:f>
              <c:numCache>
                <c:formatCode>General</c:formatCode>
                <c:ptCount val="1"/>
                <c:pt idx="0">
                  <c:v>0.88105726872246704</c:v>
                </c:pt>
              </c:numCache>
            </c:numRef>
          </c:val>
          <c:extLst>
            <c:ext xmlns:c16="http://schemas.microsoft.com/office/drawing/2014/chart" uri="{C3380CC4-5D6E-409C-BE32-E72D297353CC}">
              <c16:uniqueId val="{00000000-5C0D-4419-8F7E-47F9B808DC2D}"/>
            </c:ext>
          </c:extLst>
        </c:ser>
        <c:ser>
          <c:idx val="1"/>
          <c:order val="1"/>
          <c:spPr>
            <a:solidFill>
              <a:srgbClr val="C8C8C8"/>
            </a:solidFill>
            <a:ln>
              <a:noFill/>
            </a:ln>
          </c:spPr>
          <c:invertIfNegative val="0"/>
          <c:val>
            <c:numRef>
              <c:f>Sheet1!$A$2</c:f>
              <c:numCache>
                <c:formatCode>General</c:formatCode>
                <c:ptCount val="1"/>
                <c:pt idx="0">
                  <c:v>0</c:v>
                </c:pt>
              </c:numCache>
            </c:numRef>
          </c:val>
          <c:extLst>
            <c:ext xmlns:c16="http://schemas.microsoft.com/office/drawing/2014/chart" uri="{C3380CC4-5D6E-409C-BE32-E72D297353CC}">
              <c16:uniqueId val="{00000001-5C0D-4419-8F7E-47F9B808DC2D}"/>
            </c:ext>
          </c:extLst>
        </c:ser>
        <c:ser>
          <c:idx val="2"/>
          <c:order val="2"/>
          <c:spPr>
            <a:solidFill>
              <a:srgbClr val="837F7F"/>
            </a:solidFill>
            <a:ln>
              <a:noFill/>
            </a:ln>
          </c:spPr>
          <c:invertIfNegative val="0"/>
          <c:val>
            <c:numRef>
              <c:f>Sheet1!$A$3</c:f>
              <c:numCache>
                <c:formatCode>General</c:formatCode>
                <c:ptCount val="1"/>
                <c:pt idx="0">
                  <c:v>18.942731277533042</c:v>
                </c:pt>
              </c:numCache>
            </c:numRef>
          </c:val>
          <c:extLst>
            <c:ext xmlns:c16="http://schemas.microsoft.com/office/drawing/2014/chart" uri="{C3380CC4-5D6E-409C-BE32-E72D297353CC}">
              <c16:uniqueId val="{00000002-5C0D-4419-8F7E-47F9B808DC2D}"/>
            </c:ext>
          </c:extLst>
        </c:ser>
        <c:ser>
          <c:idx val="3"/>
          <c:order val="3"/>
          <c:spPr>
            <a:solidFill>
              <a:srgbClr val="565656"/>
            </a:solidFill>
            <a:ln>
              <a:noFill/>
            </a:ln>
          </c:spPr>
          <c:invertIfNegative val="0"/>
          <c:val>
            <c:numRef>
              <c:f>Sheet1!$A$4</c:f>
              <c:numCache>
                <c:formatCode>General</c:formatCode>
                <c:ptCount val="1"/>
                <c:pt idx="0">
                  <c:v>1.1013215859030838</c:v>
                </c:pt>
              </c:numCache>
            </c:numRef>
          </c:val>
          <c:extLst>
            <c:ext xmlns:c16="http://schemas.microsoft.com/office/drawing/2014/chart" uri="{C3380CC4-5D6E-409C-BE32-E72D297353CC}">
              <c16:uniqueId val="{00000003-5C0D-4419-8F7E-47F9B808DC2D}"/>
            </c:ext>
          </c:extLst>
        </c:ser>
        <c:ser>
          <c:idx val="4"/>
          <c:order val="4"/>
          <c:spPr>
            <a:solidFill>
              <a:schemeClr val="accent1"/>
            </a:solidFill>
            <a:ln>
              <a:noFill/>
            </a:ln>
          </c:spPr>
          <c:invertIfNegative val="0"/>
          <c:val>
            <c:numRef>
              <c:f>Sheet1!$A$5</c:f>
              <c:numCache>
                <c:formatCode>General</c:formatCode>
                <c:ptCount val="1"/>
                <c:pt idx="0">
                  <c:v>0.88105726872246826</c:v>
                </c:pt>
              </c:numCache>
            </c:numRef>
          </c:val>
          <c:extLst>
            <c:ext xmlns:c16="http://schemas.microsoft.com/office/drawing/2014/chart" uri="{C3380CC4-5D6E-409C-BE32-E72D297353CC}">
              <c16:uniqueId val="{00000004-5C0D-4419-8F7E-47F9B808DC2D}"/>
            </c:ext>
          </c:extLst>
        </c:ser>
        <c:dLbls>
          <c:showLegendKey val="0"/>
          <c:showVal val="0"/>
          <c:showCatName val="0"/>
          <c:showSerName val="0"/>
          <c:showPercent val="0"/>
          <c:showBubbleSize val="0"/>
        </c:dLbls>
        <c:gapWidth val="200"/>
        <c:overlap val="100"/>
        <c:axId val="937319136"/>
        <c:axId val="1"/>
      </c:barChart>
      <c:catAx>
        <c:axId val="937319136"/>
        <c:scaling>
          <c:orientation val="maxMin"/>
        </c:scaling>
        <c:delete val="0"/>
        <c:axPos val="l"/>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21.806167400881062"/>
          <c:min val="0"/>
        </c:scaling>
        <c:delete val="1"/>
        <c:axPos val="b"/>
        <c:numFmt formatCode="General" sourceLinked="1"/>
        <c:majorTickMark val="out"/>
        <c:minorTickMark val="none"/>
        <c:tickLblPos val="nextTo"/>
        <c:crossAx val="937319136"/>
        <c:crosses val="max"/>
        <c:crossBetween val="between"/>
      </c:valAx>
    </c:plotArea>
    <c:plotVisOnly val="0"/>
    <c:dispBlanksAs val="gap"/>
    <c:showDLblsOverMax val="1"/>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491549802229412E-3"/>
          <c:y val="7.252440725244072E-2"/>
          <c:w val="0.98130169003955414"/>
          <c:h val="0.8549511854951185"/>
        </c:manualLayout>
      </c:layout>
      <c:barChart>
        <c:barDir val="bar"/>
        <c:grouping val="stacked"/>
        <c:varyColors val="0"/>
        <c:ser>
          <c:idx val="0"/>
          <c:order val="0"/>
          <c:spPr>
            <a:solidFill>
              <a:srgbClr val="A1E26F"/>
            </a:solidFill>
            <a:ln>
              <a:noFill/>
            </a:ln>
          </c:spPr>
          <c:invertIfNegative val="0"/>
          <c:val>
            <c:numRef>
              <c:f>Sheet1!$A$1</c:f>
              <c:numCache>
                <c:formatCode>General</c:formatCode>
                <c:ptCount val="1"/>
                <c:pt idx="0">
                  <c:v>7.0484581497797363</c:v>
                </c:pt>
              </c:numCache>
            </c:numRef>
          </c:val>
          <c:extLst>
            <c:ext xmlns:c16="http://schemas.microsoft.com/office/drawing/2014/chart" uri="{C3380CC4-5D6E-409C-BE32-E72D297353CC}">
              <c16:uniqueId val="{00000000-1009-48FA-95A3-06236F2DF174}"/>
            </c:ext>
          </c:extLst>
        </c:ser>
        <c:ser>
          <c:idx val="1"/>
          <c:order val="1"/>
          <c:spPr>
            <a:solidFill>
              <a:srgbClr val="C8C8C8"/>
            </a:solidFill>
            <a:ln>
              <a:noFill/>
            </a:ln>
          </c:spPr>
          <c:invertIfNegative val="0"/>
          <c:val>
            <c:numRef>
              <c:f>Sheet1!$A$2</c:f>
              <c:numCache>
                <c:formatCode>General</c:formatCode>
                <c:ptCount val="1"/>
                <c:pt idx="0">
                  <c:v>0</c:v>
                </c:pt>
              </c:numCache>
            </c:numRef>
          </c:val>
          <c:extLst>
            <c:ext xmlns:c16="http://schemas.microsoft.com/office/drawing/2014/chart" uri="{C3380CC4-5D6E-409C-BE32-E72D297353CC}">
              <c16:uniqueId val="{00000001-1009-48FA-95A3-06236F2DF174}"/>
            </c:ext>
          </c:extLst>
        </c:ser>
        <c:ser>
          <c:idx val="2"/>
          <c:order val="2"/>
          <c:spPr>
            <a:solidFill>
              <a:srgbClr val="837F7F"/>
            </a:solidFill>
            <a:ln>
              <a:noFill/>
            </a:ln>
          </c:spPr>
          <c:invertIfNegative val="0"/>
          <c:val>
            <c:numRef>
              <c:f>Sheet1!$A$3</c:f>
              <c:numCache>
                <c:formatCode>General</c:formatCode>
                <c:ptCount val="1"/>
                <c:pt idx="0">
                  <c:v>8.8105726872246706</c:v>
                </c:pt>
              </c:numCache>
            </c:numRef>
          </c:val>
          <c:extLst>
            <c:ext xmlns:c16="http://schemas.microsoft.com/office/drawing/2014/chart" uri="{C3380CC4-5D6E-409C-BE32-E72D297353CC}">
              <c16:uniqueId val="{00000002-1009-48FA-95A3-06236F2DF174}"/>
            </c:ext>
          </c:extLst>
        </c:ser>
        <c:ser>
          <c:idx val="3"/>
          <c:order val="3"/>
          <c:spPr>
            <a:solidFill>
              <a:srgbClr val="565656"/>
            </a:solidFill>
            <a:ln>
              <a:noFill/>
            </a:ln>
          </c:spPr>
          <c:invertIfNegative val="0"/>
          <c:val>
            <c:numRef>
              <c:f>Sheet1!$A$4</c:f>
              <c:numCache>
                <c:formatCode>General</c:formatCode>
                <c:ptCount val="1"/>
                <c:pt idx="0">
                  <c:v>6.1674008810572696</c:v>
                </c:pt>
              </c:numCache>
            </c:numRef>
          </c:val>
          <c:extLst>
            <c:ext xmlns:c16="http://schemas.microsoft.com/office/drawing/2014/chart" uri="{C3380CC4-5D6E-409C-BE32-E72D297353CC}">
              <c16:uniqueId val="{00000003-1009-48FA-95A3-06236F2DF174}"/>
            </c:ext>
          </c:extLst>
        </c:ser>
        <c:dLbls>
          <c:showLegendKey val="0"/>
          <c:showVal val="0"/>
          <c:showCatName val="0"/>
          <c:showSerName val="0"/>
          <c:showPercent val="0"/>
          <c:showBubbleSize val="0"/>
        </c:dLbls>
        <c:gapWidth val="200"/>
        <c:overlap val="100"/>
        <c:axId val="1148036168"/>
        <c:axId val="1"/>
      </c:barChart>
      <c:catAx>
        <c:axId val="1148036168"/>
        <c:scaling>
          <c:orientation val="maxMin"/>
        </c:scaling>
        <c:delete val="0"/>
        <c:axPos val="l"/>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22.026431718061676"/>
          <c:min val="0"/>
        </c:scaling>
        <c:delete val="1"/>
        <c:axPos val="b"/>
        <c:numFmt formatCode="General" sourceLinked="1"/>
        <c:majorTickMark val="out"/>
        <c:minorTickMark val="none"/>
        <c:tickLblPos val="nextTo"/>
        <c:crossAx val="1148036168"/>
        <c:crosses val="max"/>
        <c:crossBetween val="between"/>
      </c:valAx>
    </c:plotArea>
    <c:plotVisOnly val="0"/>
    <c:dispBlanksAs val="gap"/>
    <c:showDLblsOverMax val="1"/>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491549802229412E-3"/>
          <c:y val="7.252440725244072E-2"/>
          <c:w val="0.98130169003955414"/>
          <c:h val="0.8549511854951185"/>
        </c:manualLayout>
      </c:layout>
      <c:barChart>
        <c:barDir val="bar"/>
        <c:grouping val="stacked"/>
        <c:varyColors val="0"/>
        <c:ser>
          <c:idx val="0"/>
          <c:order val="0"/>
          <c:spPr>
            <a:solidFill>
              <a:srgbClr val="A1E26F"/>
            </a:solidFill>
            <a:ln>
              <a:noFill/>
            </a:ln>
          </c:spPr>
          <c:invertIfNegative val="0"/>
          <c:val>
            <c:numRef>
              <c:f>Sheet1!$A$1</c:f>
              <c:numCache>
                <c:formatCode>General</c:formatCode>
                <c:ptCount val="1"/>
                <c:pt idx="0">
                  <c:v>1.3215859030837007</c:v>
                </c:pt>
              </c:numCache>
            </c:numRef>
          </c:val>
          <c:extLst>
            <c:ext xmlns:c16="http://schemas.microsoft.com/office/drawing/2014/chart" uri="{C3380CC4-5D6E-409C-BE32-E72D297353CC}">
              <c16:uniqueId val="{00000000-ECCD-4D10-95A3-5745AD620B2C}"/>
            </c:ext>
          </c:extLst>
        </c:ser>
        <c:ser>
          <c:idx val="1"/>
          <c:order val="1"/>
          <c:spPr>
            <a:solidFill>
              <a:srgbClr val="C8C8C8"/>
            </a:solidFill>
            <a:ln>
              <a:noFill/>
            </a:ln>
          </c:spPr>
          <c:invertIfNegative val="0"/>
          <c:val>
            <c:numRef>
              <c:f>Sheet1!$A$2</c:f>
              <c:numCache>
                <c:formatCode>General</c:formatCode>
                <c:ptCount val="1"/>
                <c:pt idx="0">
                  <c:v>1.5418502202643174</c:v>
                </c:pt>
              </c:numCache>
            </c:numRef>
          </c:val>
          <c:extLst>
            <c:ext xmlns:c16="http://schemas.microsoft.com/office/drawing/2014/chart" uri="{C3380CC4-5D6E-409C-BE32-E72D297353CC}">
              <c16:uniqueId val="{00000001-ECCD-4D10-95A3-5745AD620B2C}"/>
            </c:ext>
          </c:extLst>
        </c:ser>
        <c:ser>
          <c:idx val="2"/>
          <c:order val="2"/>
          <c:spPr>
            <a:solidFill>
              <a:srgbClr val="837F7F"/>
            </a:solidFill>
            <a:ln>
              <a:noFill/>
            </a:ln>
          </c:spPr>
          <c:invertIfNegative val="0"/>
          <c:val>
            <c:numRef>
              <c:f>Sheet1!$A$3</c:f>
              <c:numCache>
                <c:formatCode>General</c:formatCode>
                <c:ptCount val="1"/>
                <c:pt idx="0">
                  <c:v>14.096916299559473</c:v>
                </c:pt>
              </c:numCache>
            </c:numRef>
          </c:val>
          <c:extLst>
            <c:ext xmlns:c16="http://schemas.microsoft.com/office/drawing/2014/chart" uri="{C3380CC4-5D6E-409C-BE32-E72D297353CC}">
              <c16:uniqueId val="{00000002-ECCD-4D10-95A3-5745AD620B2C}"/>
            </c:ext>
          </c:extLst>
        </c:ser>
        <c:ser>
          <c:idx val="3"/>
          <c:order val="3"/>
          <c:spPr>
            <a:solidFill>
              <a:srgbClr val="565656"/>
            </a:solidFill>
            <a:ln>
              <a:noFill/>
            </a:ln>
          </c:spPr>
          <c:invertIfNegative val="0"/>
          <c:val>
            <c:numRef>
              <c:f>Sheet1!$A$4</c:f>
              <c:numCache>
                <c:formatCode>General</c:formatCode>
                <c:ptCount val="1"/>
                <c:pt idx="0">
                  <c:v>4.4052863436123353</c:v>
                </c:pt>
              </c:numCache>
            </c:numRef>
          </c:val>
          <c:extLst>
            <c:ext xmlns:c16="http://schemas.microsoft.com/office/drawing/2014/chart" uri="{C3380CC4-5D6E-409C-BE32-E72D297353CC}">
              <c16:uniqueId val="{00000003-ECCD-4D10-95A3-5745AD620B2C}"/>
            </c:ext>
          </c:extLst>
        </c:ser>
        <c:ser>
          <c:idx val="4"/>
          <c:order val="4"/>
          <c:spPr>
            <a:solidFill>
              <a:schemeClr val="accent1"/>
            </a:solidFill>
            <a:ln>
              <a:noFill/>
            </a:ln>
          </c:spPr>
          <c:invertIfNegative val="0"/>
          <c:val>
            <c:numRef>
              <c:f>Sheet1!$A$5</c:f>
              <c:numCache>
                <c:formatCode>General</c:formatCode>
                <c:ptCount val="1"/>
                <c:pt idx="0">
                  <c:v>0.6607929515418498</c:v>
                </c:pt>
              </c:numCache>
            </c:numRef>
          </c:val>
          <c:extLst>
            <c:ext xmlns:c16="http://schemas.microsoft.com/office/drawing/2014/chart" uri="{C3380CC4-5D6E-409C-BE32-E72D297353CC}">
              <c16:uniqueId val="{00000004-ECCD-4D10-95A3-5745AD620B2C}"/>
            </c:ext>
          </c:extLst>
        </c:ser>
        <c:dLbls>
          <c:showLegendKey val="0"/>
          <c:showVal val="0"/>
          <c:showCatName val="0"/>
          <c:showSerName val="0"/>
          <c:showPercent val="0"/>
          <c:showBubbleSize val="0"/>
        </c:dLbls>
        <c:gapWidth val="200"/>
        <c:overlap val="100"/>
        <c:axId val="1060952840"/>
        <c:axId val="1"/>
      </c:barChart>
      <c:catAx>
        <c:axId val="1060952840"/>
        <c:scaling>
          <c:orientation val="maxMin"/>
        </c:scaling>
        <c:delete val="0"/>
        <c:axPos val="l"/>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22.026431718061676"/>
          <c:min val="0"/>
        </c:scaling>
        <c:delete val="1"/>
        <c:axPos val="b"/>
        <c:numFmt formatCode="General" sourceLinked="1"/>
        <c:majorTickMark val="out"/>
        <c:minorTickMark val="none"/>
        <c:tickLblPos val="nextTo"/>
        <c:crossAx val="1060952840"/>
        <c:crosses val="max"/>
        <c:crossBetween val="between"/>
      </c:valAx>
    </c:plotArea>
    <c:plotVisOnly val="0"/>
    <c:dispBlanksAs val="gap"/>
    <c:showDLblsOverMax val="1"/>
  </c:chart>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491549802229412E-3"/>
          <c:y val="7.252440725244072E-2"/>
          <c:w val="0.98130169003955414"/>
          <c:h val="0.8549511854951185"/>
        </c:manualLayout>
      </c:layout>
      <c:barChart>
        <c:barDir val="bar"/>
        <c:grouping val="stacked"/>
        <c:varyColors val="0"/>
        <c:ser>
          <c:idx val="0"/>
          <c:order val="0"/>
          <c:spPr>
            <a:solidFill>
              <a:srgbClr val="A1E26F"/>
            </a:solidFill>
            <a:ln>
              <a:noFill/>
            </a:ln>
          </c:spPr>
          <c:invertIfNegative val="0"/>
          <c:val>
            <c:numRef>
              <c:f>Sheet1!$A$1</c:f>
              <c:numCache>
                <c:formatCode>General</c:formatCode>
                <c:ptCount val="1"/>
                <c:pt idx="0">
                  <c:v>1.9823788546255507</c:v>
                </c:pt>
              </c:numCache>
            </c:numRef>
          </c:val>
          <c:extLst>
            <c:ext xmlns:c16="http://schemas.microsoft.com/office/drawing/2014/chart" uri="{C3380CC4-5D6E-409C-BE32-E72D297353CC}">
              <c16:uniqueId val="{00000000-CDCD-4224-8FBD-37D880EED778}"/>
            </c:ext>
          </c:extLst>
        </c:ser>
        <c:ser>
          <c:idx val="1"/>
          <c:order val="1"/>
          <c:spPr>
            <a:solidFill>
              <a:srgbClr val="C8C8C8"/>
            </a:solidFill>
            <a:ln>
              <a:noFill/>
            </a:ln>
          </c:spPr>
          <c:invertIfNegative val="0"/>
          <c:val>
            <c:numRef>
              <c:f>Sheet1!$A$2</c:f>
              <c:numCache>
                <c:formatCode>General</c:formatCode>
                <c:ptCount val="1"/>
                <c:pt idx="0">
                  <c:v>0.22026431718061673</c:v>
                </c:pt>
              </c:numCache>
            </c:numRef>
          </c:val>
          <c:extLst>
            <c:ext xmlns:c16="http://schemas.microsoft.com/office/drawing/2014/chart" uri="{C3380CC4-5D6E-409C-BE32-E72D297353CC}">
              <c16:uniqueId val="{00000001-CDCD-4224-8FBD-37D880EED778}"/>
            </c:ext>
          </c:extLst>
        </c:ser>
        <c:ser>
          <c:idx val="2"/>
          <c:order val="2"/>
          <c:spPr>
            <a:solidFill>
              <a:srgbClr val="837F7F"/>
            </a:solidFill>
            <a:ln>
              <a:noFill/>
            </a:ln>
          </c:spPr>
          <c:invertIfNegative val="0"/>
          <c:val>
            <c:numRef>
              <c:f>Sheet1!$A$3</c:f>
              <c:numCache>
                <c:formatCode>General</c:formatCode>
                <c:ptCount val="1"/>
                <c:pt idx="0">
                  <c:v>16.519823788546255</c:v>
                </c:pt>
              </c:numCache>
            </c:numRef>
          </c:val>
          <c:extLst>
            <c:ext xmlns:c16="http://schemas.microsoft.com/office/drawing/2014/chart" uri="{C3380CC4-5D6E-409C-BE32-E72D297353CC}">
              <c16:uniqueId val="{00000002-CDCD-4224-8FBD-37D880EED778}"/>
            </c:ext>
          </c:extLst>
        </c:ser>
        <c:ser>
          <c:idx val="3"/>
          <c:order val="3"/>
          <c:spPr>
            <a:solidFill>
              <a:srgbClr val="565656"/>
            </a:solidFill>
            <a:ln>
              <a:noFill/>
            </a:ln>
          </c:spPr>
          <c:invertIfNegative val="0"/>
          <c:val>
            <c:numRef>
              <c:f>Sheet1!$A$4</c:f>
              <c:numCache>
                <c:formatCode>General</c:formatCode>
                <c:ptCount val="1"/>
                <c:pt idx="0">
                  <c:v>2.8634361233480177</c:v>
                </c:pt>
              </c:numCache>
            </c:numRef>
          </c:val>
          <c:extLst>
            <c:ext xmlns:c16="http://schemas.microsoft.com/office/drawing/2014/chart" uri="{C3380CC4-5D6E-409C-BE32-E72D297353CC}">
              <c16:uniqueId val="{00000003-CDCD-4224-8FBD-37D880EED778}"/>
            </c:ext>
          </c:extLst>
        </c:ser>
        <c:ser>
          <c:idx val="4"/>
          <c:order val="4"/>
          <c:spPr>
            <a:solidFill>
              <a:schemeClr val="accent1"/>
            </a:solidFill>
            <a:ln>
              <a:noFill/>
            </a:ln>
          </c:spPr>
          <c:invertIfNegative val="0"/>
          <c:val>
            <c:numRef>
              <c:f>Sheet1!$A$5</c:f>
              <c:numCache>
                <c:formatCode>General</c:formatCode>
                <c:ptCount val="1"/>
                <c:pt idx="0">
                  <c:v>0.44052863436123413</c:v>
                </c:pt>
              </c:numCache>
            </c:numRef>
          </c:val>
          <c:extLst>
            <c:ext xmlns:c16="http://schemas.microsoft.com/office/drawing/2014/chart" uri="{C3380CC4-5D6E-409C-BE32-E72D297353CC}">
              <c16:uniqueId val="{00000004-CDCD-4224-8FBD-37D880EED778}"/>
            </c:ext>
          </c:extLst>
        </c:ser>
        <c:dLbls>
          <c:showLegendKey val="0"/>
          <c:showVal val="0"/>
          <c:showCatName val="0"/>
          <c:showSerName val="0"/>
          <c:showPercent val="0"/>
          <c:showBubbleSize val="0"/>
        </c:dLbls>
        <c:gapWidth val="200"/>
        <c:overlap val="100"/>
        <c:axId val="1127282912"/>
        <c:axId val="1"/>
      </c:barChart>
      <c:catAx>
        <c:axId val="1127282912"/>
        <c:scaling>
          <c:orientation val="maxMin"/>
        </c:scaling>
        <c:delete val="0"/>
        <c:axPos val="l"/>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22.026431718061676"/>
          <c:min val="0"/>
        </c:scaling>
        <c:delete val="1"/>
        <c:axPos val="b"/>
        <c:numFmt formatCode="General" sourceLinked="1"/>
        <c:majorTickMark val="out"/>
        <c:minorTickMark val="none"/>
        <c:tickLblPos val="nextTo"/>
        <c:crossAx val="1127282912"/>
        <c:crosses val="max"/>
        <c:crossBetween val="between"/>
      </c:valAx>
    </c:plotArea>
    <c:plotVisOnly val="0"/>
    <c:dispBlanksAs val="gap"/>
    <c:showDLblsOverMax val="1"/>
  </c:chart>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491549802229412E-3"/>
          <c:y val="7.252440725244072E-2"/>
          <c:w val="0.98130169003955414"/>
          <c:h val="0.8549511854951185"/>
        </c:manualLayout>
      </c:layout>
      <c:barChart>
        <c:barDir val="bar"/>
        <c:grouping val="stacked"/>
        <c:varyColors val="0"/>
        <c:ser>
          <c:idx val="0"/>
          <c:order val="0"/>
          <c:spPr>
            <a:solidFill>
              <a:srgbClr val="A1E26F"/>
            </a:solidFill>
            <a:ln>
              <a:noFill/>
            </a:ln>
          </c:spPr>
          <c:invertIfNegative val="0"/>
          <c:val>
            <c:numRef>
              <c:f>Sheet1!$A$1</c:f>
              <c:numCache>
                <c:formatCode>General</c:formatCode>
                <c:ptCount val="1"/>
                <c:pt idx="0">
                  <c:v>0.44052863436123352</c:v>
                </c:pt>
              </c:numCache>
            </c:numRef>
          </c:val>
          <c:extLst>
            <c:ext xmlns:c16="http://schemas.microsoft.com/office/drawing/2014/chart" uri="{C3380CC4-5D6E-409C-BE32-E72D297353CC}">
              <c16:uniqueId val="{00000000-924C-49F3-8C21-F54D885ED1C4}"/>
            </c:ext>
          </c:extLst>
        </c:ser>
        <c:ser>
          <c:idx val="1"/>
          <c:order val="1"/>
          <c:spPr>
            <a:solidFill>
              <a:srgbClr val="C8C8C8"/>
            </a:solidFill>
            <a:ln>
              <a:noFill/>
            </a:ln>
          </c:spPr>
          <c:invertIfNegative val="0"/>
          <c:val>
            <c:numRef>
              <c:f>Sheet1!$A$2</c:f>
              <c:numCache>
                <c:formatCode>General</c:formatCode>
                <c:ptCount val="1"/>
                <c:pt idx="0">
                  <c:v>2.4229074889867843</c:v>
                </c:pt>
              </c:numCache>
            </c:numRef>
          </c:val>
          <c:extLst>
            <c:ext xmlns:c16="http://schemas.microsoft.com/office/drawing/2014/chart" uri="{C3380CC4-5D6E-409C-BE32-E72D297353CC}">
              <c16:uniqueId val="{00000001-924C-49F3-8C21-F54D885ED1C4}"/>
            </c:ext>
          </c:extLst>
        </c:ser>
        <c:ser>
          <c:idx val="2"/>
          <c:order val="2"/>
          <c:spPr>
            <a:solidFill>
              <a:srgbClr val="837F7F"/>
            </a:solidFill>
            <a:ln>
              <a:noFill/>
            </a:ln>
          </c:spPr>
          <c:invertIfNegative val="0"/>
          <c:val>
            <c:numRef>
              <c:f>Sheet1!$A$3</c:f>
              <c:numCache>
                <c:formatCode>General</c:formatCode>
                <c:ptCount val="1"/>
                <c:pt idx="0">
                  <c:v>16.960352422907491</c:v>
                </c:pt>
              </c:numCache>
            </c:numRef>
          </c:val>
          <c:extLst>
            <c:ext xmlns:c16="http://schemas.microsoft.com/office/drawing/2014/chart" uri="{C3380CC4-5D6E-409C-BE32-E72D297353CC}">
              <c16:uniqueId val="{00000002-924C-49F3-8C21-F54D885ED1C4}"/>
            </c:ext>
          </c:extLst>
        </c:ser>
        <c:ser>
          <c:idx val="3"/>
          <c:order val="3"/>
          <c:spPr>
            <a:solidFill>
              <a:srgbClr val="565656"/>
            </a:solidFill>
            <a:ln>
              <a:noFill/>
            </a:ln>
          </c:spPr>
          <c:invertIfNegative val="0"/>
          <c:val>
            <c:numRef>
              <c:f>Sheet1!$A$4</c:f>
              <c:numCache>
                <c:formatCode>General</c:formatCode>
                <c:ptCount val="1"/>
                <c:pt idx="0">
                  <c:v>2.2026431718061676</c:v>
                </c:pt>
              </c:numCache>
            </c:numRef>
          </c:val>
          <c:extLst>
            <c:ext xmlns:c16="http://schemas.microsoft.com/office/drawing/2014/chart" uri="{C3380CC4-5D6E-409C-BE32-E72D297353CC}">
              <c16:uniqueId val="{00000003-924C-49F3-8C21-F54D885ED1C4}"/>
            </c:ext>
          </c:extLst>
        </c:ser>
        <c:dLbls>
          <c:showLegendKey val="0"/>
          <c:showVal val="0"/>
          <c:showCatName val="0"/>
          <c:showSerName val="0"/>
          <c:showPercent val="0"/>
          <c:showBubbleSize val="0"/>
        </c:dLbls>
        <c:gapWidth val="200"/>
        <c:overlap val="100"/>
        <c:axId val="1144490056"/>
        <c:axId val="1"/>
      </c:barChart>
      <c:catAx>
        <c:axId val="1144490056"/>
        <c:scaling>
          <c:orientation val="maxMin"/>
        </c:scaling>
        <c:delete val="0"/>
        <c:axPos val="l"/>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22.026431718061676"/>
          <c:min val="0"/>
        </c:scaling>
        <c:delete val="1"/>
        <c:axPos val="b"/>
        <c:numFmt formatCode="General" sourceLinked="1"/>
        <c:majorTickMark val="out"/>
        <c:minorTickMark val="none"/>
        <c:tickLblPos val="nextTo"/>
        <c:crossAx val="1144490056"/>
        <c:crosses val="max"/>
        <c:crossBetween val="between"/>
      </c:valAx>
    </c:plotArea>
    <c:plotVisOnly val="0"/>
    <c:dispBlanksAs val="gap"/>
    <c:showDLblsOverMax val="1"/>
  </c:chart>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557670772676373E-2"/>
          <c:y val="1.8978102189781021E-2"/>
          <c:w val="0.97088465845464722"/>
          <c:h val="0.96204379562043796"/>
        </c:manualLayout>
      </c:layout>
      <c:barChart>
        <c:barDir val="bar"/>
        <c:grouping val="stacked"/>
        <c:varyColors val="0"/>
        <c:ser>
          <c:idx val="0"/>
          <c:order val="0"/>
          <c:spPr>
            <a:solidFill>
              <a:srgbClr val="295E7E"/>
            </a:solidFill>
            <a:ln>
              <a:noFill/>
            </a:ln>
          </c:spPr>
          <c:invertIfNegative val="0"/>
          <c:val>
            <c:numRef>
              <c:f>Sheet1!$A$1:$H$1</c:f>
              <c:numCache>
                <c:formatCode>General</c:formatCode>
                <c:ptCount val="8"/>
                <c:pt idx="0">
                  <c:v>89</c:v>
                </c:pt>
                <c:pt idx="1">
                  <c:v>59</c:v>
                </c:pt>
                <c:pt idx="2">
                  <c:v>54</c:v>
                </c:pt>
                <c:pt idx="3">
                  <c:v>51</c:v>
                </c:pt>
                <c:pt idx="4">
                  <c:v>32</c:v>
                </c:pt>
                <c:pt idx="5">
                  <c:v>24</c:v>
                </c:pt>
                <c:pt idx="6">
                  <c:v>15</c:v>
                </c:pt>
                <c:pt idx="7">
                  <c:v>3</c:v>
                </c:pt>
              </c:numCache>
            </c:numRef>
          </c:val>
          <c:extLst>
            <c:ext xmlns:c16="http://schemas.microsoft.com/office/drawing/2014/chart" uri="{C3380CC4-5D6E-409C-BE32-E72D297353CC}">
              <c16:uniqueId val="{00000000-259A-4170-8C2C-49B11AD7650E}"/>
            </c:ext>
          </c:extLst>
        </c:ser>
        <c:dLbls>
          <c:showLegendKey val="0"/>
          <c:showVal val="0"/>
          <c:showCatName val="0"/>
          <c:showSerName val="0"/>
          <c:showPercent val="0"/>
          <c:showBubbleSize val="0"/>
        </c:dLbls>
        <c:gapWidth val="60"/>
        <c:overlap val="100"/>
        <c:axId val="1063256968"/>
        <c:axId val="1"/>
      </c:barChart>
      <c:catAx>
        <c:axId val="1063256968"/>
        <c:scaling>
          <c:orientation val="maxMin"/>
        </c:scaling>
        <c:delete val="0"/>
        <c:axPos val="l"/>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89"/>
          <c:min val="0"/>
        </c:scaling>
        <c:delete val="1"/>
        <c:axPos val="b"/>
        <c:numFmt formatCode="General" sourceLinked="1"/>
        <c:majorTickMark val="out"/>
        <c:minorTickMark val="none"/>
        <c:tickLblPos val="nextTo"/>
        <c:crossAx val="1063256968"/>
        <c:crosses val="max"/>
        <c:crossBetween val="between"/>
      </c:valAx>
    </c:plotArea>
    <c:plotVisOnly val="0"/>
    <c:dispBlanksAs val="gap"/>
    <c:showDLblsOverMax val="1"/>
  </c:chart>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5249266862170088E-2"/>
          <c:y val="1.8978102189781021E-2"/>
          <c:w val="0.96950146627565981"/>
          <c:h val="0.96204379562043796"/>
        </c:manualLayout>
      </c:layout>
      <c:barChart>
        <c:barDir val="bar"/>
        <c:grouping val="stacked"/>
        <c:varyColors val="0"/>
        <c:ser>
          <c:idx val="0"/>
          <c:order val="0"/>
          <c:spPr>
            <a:solidFill>
              <a:srgbClr val="295E7E"/>
            </a:solidFill>
            <a:ln>
              <a:noFill/>
            </a:ln>
          </c:spPr>
          <c:invertIfNegative val="0"/>
          <c:val>
            <c:numRef>
              <c:f>Sheet1!$A$1:$H$1</c:f>
              <c:numCache>
                <c:formatCode>General</c:formatCode>
                <c:ptCount val="8"/>
                <c:pt idx="0">
                  <c:v>79</c:v>
                </c:pt>
                <c:pt idx="1">
                  <c:v>75</c:v>
                </c:pt>
                <c:pt idx="2">
                  <c:v>64</c:v>
                </c:pt>
                <c:pt idx="3">
                  <c:v>57.999999999999993</c:v>
                </c:pt>
                <c:pt idx="4">
                  <c:v>56.999999999999993</c:v>
                </c:pt>
                <c:pt idx="5">
                  <c:v>47</c:v>
                </c:pt>
                <c:pt idx="6">
                  <c:v>40</c:v>
                </c:pt>
                <c:pt idx="7">
                  <c:v>3</c:v>
                </c:pt>
              </c:numCache>
            </c:numRef>
          </c:val>
          <c:extLst>
            <c:ext xmlns:c16="http://schemas.microsoft.com/office/drawing/2014/chart" uri="{C3380CC4-5D6E-409C-BE32-E72D297353CC}">
              <c16:uniqueId val="{00000000-D619-4A5D-9C24-B3B0A8790FF5}"/>
            </c:ext>
          </c:extLst>
        </c:ser>
        <c:dLbls>
          <c:showLegendKey val="0"/>
          <c:showVal val="0"/>
          <c:showCatName val="0"/>
          <c:showSerName val="0"/>
          <c:showPercent val="0"/>
          <c:showBubbleSize val="0"/>
        </c:dLbls>
        <c:gapWidth val="60"/>
        <c:overlap val="100"/>
        <c:axId val="1016244792"/>
        <c:axId val="1"/>
      </c:barChart>
      <c:catAx>
        <c:axId val="1016244792"/>
        <c:scaling>
          <c:orientation val="maxMin"/>
        </c:scaling>
        <c:delete val="0"/>
        <c:axPos val="l"/>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79"/>
          <c:min val="0"/>
        </c:scaling>
        <c:delete val="1"/>
        <c:axPos val="b"/>
        <c:numFmt formatCode="General" sourceLinked="1"/>
        <c:majorTickMark val="out"/>
        <c:minorTickMark val="none"/>
        <c:tickLblPos val="nextTo"/>
        <c:crossAx val="1016244792"/>
        <c:crosses val="max"/>
        <c:crossBetween val="between"/>
      </c:valAx>
    </c:plotArea>
    <c:plotVisOnly val="0"/>
    <c:dispBlanksAs val="gap"/>
    <c:showDLblsOverMax val="1"/>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7356475300400534E-2"/>
          <c:y val="1.6362492133417242E-2"/>
          <c:w val="0.96528704939919896"/>
          <c:h val="0.96727501573316554"/>
        </c:manualLayout>
      </c:layout>
      <c:barChart>
        <c:barDir val="bar"/>
        <c:grouping val="stacked"/>
        <c:varyColors val="0"/>
        <c:ser>
          <c:idx val="0"/>
          <c:order val="0"/>
          <c:spPr>
            <a:solidFill>
              <a:srgbClr val="295E7E"/>
            </a:solidFill>
            <a:ln>
              <a:noFill/>
            </a:ln>
          </c:spPr>
          <c:invertIfNegative val="0"/>
          <c:val>
            <c:numRef>
              <c:f>Sheet1!$A$1:$M$1</c:f>
              <c:numCache>
                <c:formatCode>General</c:formatCode>
                <c:ptCount val="13"/>
                <c:pt idx="0">
                  <c:v>61</c:v>
                </c:pt>
                <c:pt idx="1">
                  <c:v>55.000000000000007</c:v>
                </c:pt>
                <c:pt idx="2">
                  <c:v>39</c:v>
                </c:pt>
                <c:pt idx="3">
                  <c:v>38</c:v>
                </c:pt>
                <c:pt idx="4">
                  <c:v>32</c:v>
                </c:pt>
                <c:pt idx="5">
                  <c:v>26</c:v>
                </c:pt>
                <c:pt idx="6">
                  <c:v>24</c:v>
                </c:pt>
                <c:pt idx="7">
                  <c:v>18</c:v>
                </c:pt>
                <c:pt idx="8">
                  <c:v>17</c:v>
                </c:pt>
                <c:pt idx="9">
                  <c:v>14.000000000000002</c:v>
                </c:pt>
                <c:pt idx="10">
                  <c:v>14.000000000000002</c:v>
                </c:pt>
                <c:pt idx="11">
                  <c:v>12</c:v>
                </c:pt>
                <c:pt idx="12">
                  <c:v>5</c:v>
                </c:pt>
              </c:numCache>
            </c:numRef>
          </c:val>
          <c:extLst>
            <c:ext xmlns:c16="http://schemas.microsoft.com/office/drawing/2014/chart" uri="{C3380CC4-5D6E-409C-BE32-E72D297353CC}">
              <c16:uniqueId val="{00000000-93F5-4556-9423-FDD0C510B4F1}"/>
            </c:ext>
          </c:extLst>
        </c:ser>
        <c:dLbls>
          <c:showLegendKey val="0"/>
          <c:showVal val="0"/>
          <c:showCatName val="0"/>
          <c:showSerName val="0"/>
          <c:showPercent val="0"/>
          <c:showBubbleSize val="0"/>
        </c:dLbls>
        <c:gapWidth val="60"/>
        <c:overlap val="100"/>
        <c:axId val="1155043232"/>
        <c:axId val="1"/>
      </c:barChart>
      <c:catAx>
        <c:axId val="1155043232"/>
        <c:scaling>
          <c:orientation val="maxMin"/>
        </c:scaling>
        <c:delete val="0"/>
        <c:axPos val="l"/>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61"/>
          <c:min val="0"/>
        </c:scaling>
        <c:delete val="1"/>
        <c:axPos val="b"/>
        <c:numFmt formatCode="General" sourceLinked="1"/>
        <c:majorTickMark val="out"/>
        <c:minorTickMark val="none"/>
        <c:tickLblPos val="nextTo"/>
        <c:crossAx val="1155043232"/>
        <c:crosses val="max"/>
        <c:crossBetween val="between"/>
      </c:valAx>
    </c:plotArea>
    <c:plotVisOnly val="0"/>
    <c:dispBlanksAs val="gap"/>
    <c:showDLblsOverMax val="1"/>
  </c:chart>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491549802229412E-3"/>
          <c:y val="7.252440725244072E-2"/>
          <c:w val="0.98130169003955414"/>
          <c:h val="0.8549511854951185"/>
        </c:manualLayout>
      </c:layout>
      <c:barChart>
        <c:barDir val="bar"/>
        <c:grouping val="stacked"/>
        <c:varyColors val="0"/>
        <c:ser>
          <c:idx val="0"/>
          <c:order val="0"/>
          <c:spPr>
            <a:solidFill>
              <a:srgbClr val="A1E26F"/>
            </a:solidFill>
            <a:ln>
              <a:noFill/>
            </a:ln>
          </c:spPr>
          <c:invertIfNegative val="0"/>
          <c:val>
            <c:numRef>
              <c:f>Sheet1!$A$1</c:f>
              <c:numCache>
                <c:formatCode>General</c:formatCode>
                <c:ptCount val="1"/>
                <c:pt idx="0">
                  <c:v>7.929515418502203</c:v>
                </c:pt>
              </c:numCache>
            </c:numRef>
          </c:val>
          <c:extLst>
            <c:ext xmlns:c16="http://schemas.microsoft.com/office/drawing/2014/chart" uri="{C3380CC4-5D6E-409C-BE32-E72D297353CC}">
              <c16:uniqueId val="{00000000-0481-4568-87A7-144D795DEB66}"/>
            </c:ext>
          </c:extLst>
        </c:ser>
        <c:ser>
          <c:idx val="1"/>
          <c:order val="1"/>
          <c:spPr>
            <a:solidFill>
              <a:srgbClr val="C8C8C8"/>
            </a:solidFill>
            <a:ln>
              <a:noFill/>
            </a:ln>
          </c:spPr>
          <c:invertIfNegative val="0"/>
          <c:val>
            <c:numRef>
              <c:f>Sheet1!$A$2</c:f>
              <c:numCache>
                <c:formatCode>General</c:formatCode>
                <c:ptCount val="1"/>
                <c:pt idx="0">
                  <c:v>1.3215859030837009</c:v>
                </c:pt>
              </c:numCache>
            </c:numRef>
          </c:val>
          <c:extLst>
            <c:ext xmlns:c16="http://schemas.microsoft.com/office/drawing/2014/chart" uri="{C3380CC4-5D6E-409C-BE32-E72D297353CC}">
              <c16:uniqueId val="{00000001-0481-4568-87A7-144D795DEB66}"/>
            </c:ext>
          </c:extLst>
        </c:ser>
        <c:ser>
          <c:idx val="2"/>
          <c:order val="2"/>
          <c:spPr>
            <a:solidFill>
              <a:srgbClr val="837F7F"/>
            </a:solidFill>
            <a:ln>
              <a:noFill/>
            </a:ln>
          </c:spPr>
          <c:invertIfNegative val="0"/>
          <c:val>
            <c:numRef>
              <c:f>Sheet1!$A$3</c:f>
              <c:numCache>
                <c:formatCode>General</c:formatCode>
                <c:ptCount val="1"/>
                <c:pt idx="0">
                  <c:v>8.8105726872246706</c:v>
                </c:pt>
              </c:numCache>
            </c:numRef>
          </c:val>
          <c:extLst>
            <c:ext xmlns:c16="http://schemas.microsoft.com/office/drawing/2014/chart" uri="{C3380CC4-5D6E-409C-BE32-E72D297353CC}">
              <c16:uniqueId val="{00000002-0481-4568-87A7-144D795DEB66}"/>
            </c:ext>
          </c:extLst>
        </c:ser>
        <c:ser>
          <c:idx val="3"/>
          <c:order val="3"/>
          <c:spPr>
            <a:solidFill>
              <a:srgbClr val="565656"/>
            </a:solidFill>
            <a:ln>
              <a:noFill/>
            </a:ln>
          </c:spPr>
          <c:invertIfNegative val="0"/>
          <c:val>
            <c:numRef>
              <c:f>Sheet1!$A$4</c:f>
              <c:numCache>
                <c:formatCode>General</c:formatCode>
                <c:ptCount val="1"/>
                <c:pt idx="0">
                  <c:v>1.1013215859030838</c:v>
                </c:pt>
              </c:numCache>
            </c:numRef>
          </c:val>
          <c:extLst>
            <c:ext xmlns:c16="http://schemas.microsoft.com/office/drawing/2014/chart" uri="{C3380CC4-5D6E-409C-BE32-E72D297353CC}">
              <c16:uniqueId val="{00000003-0481-4568-87A7-144D795DEB66}"/>
            </c:ext>
          </c:extLst>
        </c:ser>
        <c:ser>
          <c:idx val="4"/>
          <c:order val="4"/>
          <c:spPr>
            <a:solidFill>
              <a:schemeClr val="accent1"/>
            </a:solidFill>
            <a:ln>
              <a:noFill/>
            </a:ln>
          </c:spPr>
          <c:invertIfNegative val="0"/>
          <c:val>
            <c:numRef>
              <c:f>Sheet1!$A$5</c:f>
              <c:numCache>
                <c:formatCode>General</c:formatCode>
                <c:ptCount val="1"/>
                <c:pt idx="0">
                  <c:v>2.6431718061674019</c:v>
                </c:pt>
              </c:numCache>
            </c:numRef>
          </c:val>
          <c:extLst>
            <c:ext xmlns:c16="http://schemas.microsoft.com/office/drawing/2014/chart" uri="{C3380CC4-5D6E-409C-BE32-E72D297353CC}">
              <c16:uniqueId val="{00000004-0481-4568-87A7-144D795DEB66}"/>
            </c:ext>
          </c:extLst>
        </c:ser>
        <c:dLbls>
          <c:showLegendKey val="0"/>
          <c:showVal val="0"/>
          <c:showCatName val="0"/>
          <c:showSerName val="0"/>
          <c:showPercent val="0"/>
          <c:showBubbleSize val="0"/>
        </c:dLbls>
        <c:gapWidth val="200"/>
        <c:overlap val="100"/>
        <c:axId val="1005670936"/>
        <c:axId val="1"/>
      </c:barChart>
      <c:catAx>
        <c:axId val="1005670936"/>
        <c:scaling>
          <c:orientation val="maxMin"/>
        </c:scaling>
        <c:delete val="0"/>
        <c:axPos val="l"/>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21.806167400881058"/>
          <c:min val="0"/>
        </c:scaling>
        <c:delete val="1"/>
        <c:axPos val="b"/>
        <c:numFmt formatCode="General" sourceLinked="1"/>
        <c:majorTickMark val="out"/>
        <c:minorTickMark val="none"/>
        <c:tickLblPos val="nextTo"/>
        <c:crossAx val="1005670936"/>
        <c:crosses val="max"/>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0276679841897233E-2"/>
          <c:y val="2.323503127792672E-2"/>
          <c:w val="0.97944664031620554"/>
          <c:h val="0.9535299374441466"/>
        </c:manualLayout>
      </c:layout>
      <c:barChart>
        <c:barDir val="col"/>
        <c:grouping val="stacked"/>
        <c:varyColors val="0"/>
        <c:ser>
          <c:idx val="0"/>
          <c:order val="0"/>
          <c:spPr>
            <a:solidFill>
              <a:srgbClr val="29BA74"/>
            </a:solidFill>
            <a:ln>
              <a:noFill/>
            </a:ln>
          </c:spPr>
          <c:invertIfNegative val="0"/>
          <c:dLbls>
            <c:dLbl>
              <c:idx val="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CE86-41A5-9484-76E6708CE252}"/>
                </c:ext>
              </c:extLst>
            </c:dLbl>
            <c:dLbl>
              <c:idx val="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CE86-41A5-9484-76E6708CE252}"/>
                </c:ext>
              </c:extLst>
            </c:dLbl>
            <c:dLbl>
              <c:idx val="2"/>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CE86-41A5-9484-76E6708CE252}"/>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CE86-41A5-9484-76E6708CE252}"/>
                </c:ext>
              </c:extLst>
            </c:dLbl>
            <c:dLbl>
              <c:idx val="4"/>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CE86-41A5-9484-76E6708CE252}"/>
                </c:ext>
              </c:extLst>
            </c:dLbl>
            <c:dLbl>
              <c:idx val="5"/>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CE86-41A5-9484-76E6708CE252}"/>
                </c:ext>
              </c:extLst>
            </c:dLbl>
            <c:dLbl>
              <c:idx val="6"/>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CE86-41A5-9484-76E6708CE252}"/>
                </c:ext>
              </c:extLst>
            </c:dLbl>
            <c:dLbl>
              <c:idx val="7"/>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CE86-41A5-9484-76E6708CE252}"/>
                </c:ext>
              </c:extLst>
            </c:dLbl>
            <c:dLbl>
              <c:idx val="8"/>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CE86-41A5-9484-76E6708CE252}"/>
                </c:ext>
              </c:extLst>
            </c:dLbl>
            <c:dLbl>
              <c:idx val="9"/>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CE86-41A5-9484-76E6708CE252}"/>
                </c:ext>
              </c:extLst>
            </c:dLbl>
            <c:dLbl>
              <c:idx val="1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CE86-41A5-9484-76E6708CE252}"/>
                </c:ext>
              </c:extLst>
            </c:dLbl>
            <c:dLbl>
              <c:idx val="11"/>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CE86-41A5-9484-76E6708CE252}"/>
                </c:ext>
              </c:extLst>
            </c:dLbl>
            <c:dLbl>
              <c:idx val="1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CE86-41A5-9484-76E6708CE252}"/>
                </c:ext>
              </c:extLst>
            </c:dLbl>
            <c:dLbl>
              <c:idx val="1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CE86-41A5-9484-76E6708CE25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Sheet1!$A$1:$N$1</c:f>
              <c:numCache>
                <c:formatCode>General</c:formatCode>
                <c:ptCount val="14"/>
                <c:pt idx="0">
                  <c:v>85</c:v>
                </c:pt>
                <c:pt idx="1">
                  <c:v>86</c:v>
                </c:pt>
                <c:pt idx="2">
                  <c:v>84</c:v>
                </c:pt>
                <c:pt idx="3">
                  <c:v>88</c:v>
                </c:pt>
                <c:pt idx="4">
                  <c:v>82</c:v>
                </c:pt>
                <c:pt idx="5">
                  <c:v>85</c:v>
                </c:pt>
                <c:pt idx="6">
                  <c:v>86</c:v>
                </c:pt>
                <c:pt idx="7">
                  <c:v>83</c:v>
                </c:pt>
                <c:pt idx="8">
                  <c:v>85</c:v>
                </c:pt>
                <c:pt idx="9">
                  <c:v>89</c:v>
                </c:pt>
                <c:pt idx="10">
                  <c:v>89</c:v>
                </c:pt>
                <c:pt idx="11">
                  <c:v>90</c:v>
                </c:pt>
                <c:pt idx="12">
                  <c:v>91</c:v>
                </c:pt>
                <c:pt idx="13">
                  <c:v>92</c:v>
                </c:pt>
              </c:numCache>
            </c:numRef>
          </c:val>
          <c:extLst>
            <c:ext xmlns:c16="http://schemas.microsoft.com/office/drawing/2014/chart" uri="{C3380CC4-5D6E-409C-BE32-E72D297353CC}">
              <c16:uniqueId val="{0000000E-CE86-41A5-9484-76E6708CE252}"/>
            </c:ext>
          </c:extLst>
        </c:ser>
        <c:ser>
          <c:idx val="1"/>
          <c:order val="1"/>
          <c:spPr>
            <a:solidFill>
              <a:srgbClr val="C8C8C8"/>
            </a:solidFill>
            <a:ln>
              <a:noFill/>
            </a:ln>
          </c:spPr>
          <c:invertIfNegative val="0"/>
          <c:dLbls>
            <c:dLbl>
              <c:idx val="0"/>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CE86-41A5-9484-76E6708CE252}"/>
                </c:ext>
              </c:extLst>
            </c:dLbl>
            <c:dLbl>
              <c:idx val="1"/>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CE86-41A5-9484-76E6708CE252}"/>
                </c:ext>
              </c:extLst>
            </c:dLbl>
            <c:dLbl>
              <c:idx val="2"/>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CE86-41A5-9484-76E6708CE252}"/>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CE86-41A5-9484-76E6708CE252}"/>
                </c:ext>
              </c:extLst>
            </c:dLbl>
            <c:dLbl>
              <c:idx val="4"/>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CE86-41A5-9484-76E6708CE252}"/>
                </c:ext>
              </c:extLst>
            </c:dLbl>
            <c:dLbl>
              <c:idx val="5"/>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CE86-41A5-9484-76E6708CE252}"/>
                </c:ext>
              </c:extLst>
            </c:dLbl>
            <c:dLbl>
              <c:idx val="6"/>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CE86-41A5-9484-76E6708CE252}"/>
                </c:ext>
              </c:extLst>
            </c:dLbl>
            <c:dLbl>
              <c:idx val="7"/>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CE86-41A5-9484-76E6708CE252}"/>
                </c:ext>
              </c:extLst>
            </c:dLbl>
            <c:dLbl>
              <c:idx val="8"/>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CE86-41A5-9484-76E6708CE252}"/>
                </c:ext>
              </c:extLst>
            </c:dLbl>
            <c:dLbl>
              <c:idx val="9"/>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CE86-41A5-9484-76E6708CE252}"/>
                </c:ext>
              </c:extLst>
            </c:dLbl>
            <c:dLbl>
              <c:idx val="10"/>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CE86-41A5-9484-76E6708CE252}"/>
                </c:ext>
              </c:extLst>
            </c:dLbl>
            <c:dLbl>
              <c:idx val="11"/>
              <c:layout>
                <c:manualLayout>
                  <c:x val="-9.4861660079051391E-3"/>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CE86-41A5-9484-76E6708CE252}"/>
                </c:ext>
              </c:extLst>
            </c:dLbl>
            <c:dLbl>
              <c:idx val="12"/>
              <c:layout>
                <c:manualLayout>
                  <c:x val="-9.4861660079051391E-3"/>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CE86-41A5-9484-76E6708CE252}"/>
                </c:ext>
              </c:extLst>
            </c:dLbl>
            <c:dLbl>
              <c:idx val="13"/>
              <c:layout>
                <c:manualLayout>
                  <c:x val="-9.4861660079051391E-3"/>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CE86-41A5-9484-76E6708CE25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Sheet1!$A$2:$N$2</c:f>
              <c:numCache>
                <c:formatCode>General</c:formatCode>
                <c:ptCount val="14"/>
                <c:pt idx="0">
                  <c:v>8.9999999999999964</c:v>
                </c:pt>
                <c:pt idx="1">
                  <c:v>7.9999999999999964</c:v>
                </c:pt>
                <c:pt idx="2">
                  <c:v>6.9999999999999947</c:v>
                </c:pt>
                <c:pt idx="3">
                  <c:v>5.9999999999999947</c:v>
                </c:pt>
                <c:pt idx="4">
                  <c:v>10.999999999999998</c:v>
                </c:pt>
                <c:pt idx="5">
                  <c:v>7.9999999999999964</c:v>
                </c:pt>
                <c:pt idx="6">
                  <c:v>7.9999999999999964</c:v>
                </c:pt>
                <c:pt idx="7">
                  <c:v>7.9999999999999964</c:v>
                </c:pt>
                <c:pt idx="8">
                  <c:v>7.9999999999999964</c:v>
                </c:pt>
                <c:pt idx="9">
                  <c:v>5.9999999999999947</c:v>
                </c:pt>
                <c:pt idx="10">
                  <c:v>6.9999999999999947</c:v>
                </c:pt>
                <c:pt idx="11">
                  <c:v>5.9999999999999947</c:v>
                </c:pt>
                <c:pt idx="12">
                  <c:v>5.9999999999999947</c:v>
                </c:pt>
                <c:pt idx="13">
                  <c:v>5.0000000000000044</c:v>
                </c:pt>
              </c:numCache>
            </c:numRef>
          </c:val>
          <c:extLst>
            <c:ext xmlns:c16="http://schemas.microsoft.com/office/drawing/2014/chart" uri="{C3380CC4-5D6E-409C-BE32-E72D297353CC}">
              <c16:uniqueId val="{0000001D-CE86-41A5-9484-76E6708CE252}"/>
            </c:ext>
          </c:extLst>
        </c:ser>
        <c:ser>
          <c:idx val="2"/>
          <c:order val="2"/>
          <c:spPr>
            <a:solidFill>
              <a:srgbClr val="837F7F"/>
            </a:solidFill>
            <a:ln>
              <a:noFill/>
            </a:ln>
          </c:spPr>
          <c:invertIfNegative val="0"/>
          <c:dLbls>
            <c:dLbl>
              <c:idx val="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E-CE86-41A5-9484-76E6708CE252}"/>
                </c:ext>
              </c:extLst>
            </c:dLbl>
            <c:dLbl>
              <c:idx val="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CE86-41A5-9484-76E6708CE252}"/>
                </c:ext>
              </c:extLst>
            </c:dLbl>
            <c:dLbl>
              <c:idx val="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CE86-41A5-9484-76E6708CE252}"/>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CE86-41A5-9484-76E6708CE252}"/>
                </c:ext>
              </c:extLst>
            </c:dLbl>
            <c:dLbl>
              <c:idx val="4"/>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2-CE86-41A5-9484-76E6708CE252}"/>
                </c:ext>
              </c:extLst>
            </c:dLbl>
            <c:dLbl>
              <c:idx val="5"/>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3-CE86-41A5-9484-76E6708CE252}"/>
                </c:ext>
              </c:extLst>
            </c:dLbl>
            <c:dLbl>
              <c:idx val="6"/>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4-CE86-41A5-9484-76E6708CE252}"/>
                </c:ext>
              </c:extLst>
            </c:dLbl>
            <c:dLbl>
              <c:idx val="7"/>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5-CE86-41A5-9484-76E6708CE252}"/>
                </c:ext>
              </c:extLst>
            </c:dLbl>
            <c:dLbl>
              <c:idx val="8"/>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6-CE86-41A5-9484-76E6708CE252}"/>
                </c:ext>
              </c:extLst>
            </c:dLbl>
            <c:dLbl>
              <c:idx val="9"/>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7-CE86-41A5-9484-76E6708CE25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Sheet1!$A$3:$N$3</c:f>
              <c:numCache>
                <c:formatCode>General</c:formatCode>
                <c:ptCount val="14"/>
                <c:pt idx="0">
                  <c:v>6.0000000000000053</c:v>
                </c:pt>
                <c:pt idx="1">
                  <c:v>6.0000000000000053</c:v>
                </c:pt>
                <c:pt idx="2">
                  <c:v>8.9999999999999964</c:v>
                </c:pt>
                <c:pt idx="3">
                  <c:v>6.0000000000000053</c:v>
                </c:pt>
                <c:pt idx="4">
                  <c:v>7.0000000000000062</c:v>
                </c:pt>
                <c:pt idx="5">
                  <c:v>6.0000000000000053</c:v>
                </c:pt>
                <c:pt idx="6">
                  <c:v>6.0000000000000053</c:v>
                </c:pt>
                <c:pt idx="7">
                  <c:v>8.9999999999999964</c:v>
                </c:pt>
                <c:pt idx="8">
                  <c:v>7.0000000000000062</c:v>
                </c:pt>
                <c:pt idx="9">
                  <c:v>5.0000000000000044</c:v>
                </c:pt>
                <c:pt idx="10">
                  <c:v>4.0000000000000036</c:v>
                </c:pt>
                <c:pt idx="11">
                  <c:v>4.0000000000000036</c:v>
                </c:pt>
                <c:pt idx="12">
                  <c:v>3.0000000000000027</c:v>
                </c:pt>
                <c:pt idx="13">
                  <c:v>2.0000000000000018</c:v>
                </c:pt>
              </c:numCache>
            </c:numRef>
          </c:val>
          <c:extLst>
            <c:ext xmlns:c16="http://schemas.microsoft.com/office/drawing/2014/chart" uri="{C3380CC4-5D6E-409C-BE32-E72D297353CC}">
              <c16:uniqueId val="{00000028-CE86-41A5-9484-76E6708CE252}"/>
            </c:ext>
          </c:extLst>
        </c:ser>
        <c:dLbls>
          <c:showLegendKey val="0"/>
          <c:showVal val="0"/>
          <c:showCatName val="0"/>
          <c:showSerName val="0"/>
          <c:showPercent val="0"/>
          <c:showBubbleSize val="0"/>
        </c:dLbls>
        <c:gapWidth val="84"/>
        <c:overlap val="100"/>
        <c:axId val="1328059576"/>
        <c:axId val="1"/>
      </c:barChart>
      <c:catAx>
        <c:axId val="1328059576"/>
        <c:scaling>
          <c:orientation val="minMax"/>
        </c:scaling>
        <c:delete val="0"/>
        <c:axPos val="b"/>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100"/>
          <c:min val="0"/>
        </c:scaling>
        <c:delete val="1"/>
        <c:axPos val="l"/>
        <c:numFmt formatCode="General" sourceLinked="1"/>
        <c:majorTickMark val="out"/>
        <c:minorTickMark val="none"/>
        <c:tickLblPos val="nextTo"/>
        <c:crossAx val="1328059576"/>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89871611982884E-2"/>
          <c:y val="3.7089871611982884E-2"/>
          <c:w val="0.92582025677603419"/>
          <c:h val="0.92582025677603419"/>
        </c:manualLayout>
      </c:layout>
      <c:doughnutChart>
        <c:varyColors val="0"/>
        <c:ser>
          <c:idx val="0"/>
          <c:order val="0"/>
          <c:dPt>
            <c:idx val="0"/>
            <c:bubble3D val="0"/>
            <c:spPr>
              <a:solidFill>
                <a:srgbClr val="29BA74"/>
              </a:solidFill>
              <a:ln>
                <a:noFill/>
              </a:ln>
            </c:spPr>
            <c:extLst>
              <c:ext xmlns:c16="http://schemas.microsoft.com/office/drawing/2014/chart" uri="{C3380CC4-5D6E-409C-BE32-E72D297353CC}">
                <c16:uniqueId val="{00000000-B979-4F71-A84D-AE067E7F06FB}"/>
              </c:ext>
            </c:extLst>
          </c:dPt>
          <c:dPt>
            <c:idx val="1"/>
            <c:bubble3D val="0"/>
            <c:spPr>
              <a:solidFill>
                <a:srgbClr val="C8C8C8"/>
              </a:solidFill>
              <a:ln>
                <a:noFill/>
              </a:ln>
            </c:spPr>
            <c:extLst>
              <c:ext xmlns:c16="http://schemas.microsoft.com/office/drawing/2014/chart" uri="{C3380CC4-5D6E-409C-BE32-E72D297353CC}">
                <c16:uniqueId val="{00000001-B979-4F71-A84D-AE067E7F06FB}"/>
              </c:ext>
            </c:extLst>
          </c:dPt>
          <c:dPt>
            <c:idx val="2"/>
            <c:bubble3D val="0"/>
            <c:spPr>
              <a:solidFill>
                <a:srgbClr val="837F7F"/>
              </a:solidFill>
              <a:ln>
                <a:noFill/>
              </a:ln>
            </c:spPr>
            <c:extLst>
              <c:ext xmlns:c16="http://schemas.microsoft.com/office/drawing/2014/chart" uri="{C3380CC4-5D6E-409C-BE32-E72D297353CC}">
                <c16:uniqueId val="{00000002-B979-4F71-A84D-AE067E7F06FB}"/>
              </c:ext>
            </c:extLst>
          </c:dPt>
          <c:val>
            <c:numRef>
              <c:f>Sheet1!$A$1:$A$3</c:f>
              <c:numCache>
                <c:formatCode>General</c:formatCode>
                <c:ptCount val="3"/>
                <c:pt idx="0">
                  <c:v>87</c:v>
                </c:pt>
                <c:pt idx="1">
                  <c:v>8</c:v>
                </c:pt>
                <c:pt idx="2">
                  <c:v>5</c:v>
                </c:pt>
              </c:numCache>
            </c:numRef>
          </c:val>
          <c:extLst>
            <c:ext xmlns:c16="http://schemas.microsoft.com/office/drawing/2014/chart" uri="{C3380CC4-5D6E-409C-BE32-E72D297353CC}">
              <c16:uniqueId val="{00000003-B979-4F71-A84D-AE067E7F06FB}"/>
            </c:ext>
          </c:extLst>
        </c:ser>
        <c:dLbls>
          <c:showLegendKey val="0"/>
          <c:showVal val="0"/>
          <c:showCatName val="0"/>
          <c:showSerName val="0"/>
          <c:showPercent val="0"/>
          <c:showBubbleSize val="0"/>
          <c:showLeaderLines val="0"/>
        </c:dLbls>
        <c:firstSliceAng val="0"/>
        <c:holeSize val="60"/>
      </c:doughnutChart>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89871611982884E-2"/>
          <c:y val="3.7089871611982884E-2"/>
          <c:w val="0.92582025677603419"/>
          <c:h val="0.92582025677603419"/>
        </c:manualLayout>
      </c:layout>
      <c:doughnutChart>
        <c:varyColors val="0"/>
        <c:ser>
          <c:idx val="0"/>
          <c:order val="0"/>
          <c:dPt>
            <c:idx val="0"/>
            <c:bubble3D val="0"/>
            <c:spPr>
              <a:solidFill>
                <a:srgbClr val="29BA74"/>
              </a:solidFill>
              <a:ln>
                <a:noFill/>
              </a:ln>
            </c:spPr>
            <c:extLst>
              <c:ext xmlns:c16="http://schemas.microsoft.com/office/drawing/2014/chart" uri="{C3380CC4-5D6E-409C-BE32-E72D297353CC}">
                <c16:uniqueId val="{00000000-AC03-403B-9127-E5E451F6C612}"/>
              </c:ext>
            </c:extLst>
          </c:dPt>
          <c:dPt>
            <c:idx val="1"/>
            <c:bubble3D val="0"/>
            <c:spPr>
              <a:solidFill>
                <a:srgbClr val="C8C8C8"/>
              </a:solidFill>
              <a:ln>
                <a:noFill/>
              </a:ln>
            </c:spPr>
            <c:extLst>
              <c:ext xmlns:c16="http://schemas.microsoft.com/office/drawing/2014/chart" uri="{C3380CC4-5D6E-409C-BE32-E72D297353CC}">
                <c16:uniqueId val="{00000001-AC03-403B-9127-E5E451F6C612}"/>
              </c:ext>
            </c:extLst>
          </c:dPt>
          <c:dPt>
            <c:idx val="2"/>
            <c:bubble3D val="0"/>
            <c:spPr>
              <a:solidFill>
                <a:srgbClr val="837F7F"/>
              </a:solidFill>
              <a:ln>
                <a:noFill/>
              </a:ln>
            </c:spPr>
            <c:extLst>
              <c:ext xmlns:c16="http://schemas.microsoft.com/office/drawing/2014/chart" uri="{C3380CC4-5D6E-409C-BE32-E72D297353CC}">
                <c16:uniqueId val="{00000002-AC03-403B-9127-E5E451F6C612}"/>
              </c:ext>
            </c:extLst>
          </c:dPt>
          <c:val>
            <c:numRef>
              <c:f>Sheet1!$A$1:$A$3</c:f>
              <c:numCache>
                <c:formatCode>General</c:formatCode>
                <c:ptCount val="3"/>
                <c:pt idx="0">
                  <c:v>88</c:v>
                </c:pt>
                <c:pt idx="1">
                  <c:v>6</c:v>
                </c:pt>
                <c:pt idx="2">
                  <c:v>5</c:v>
                </c:pt>
              </c:numCache>
            </c:numRef>
          </c:val>
          <c:extLst>
            <c:ext xmlns:c16="http://schemas.microsoft.com/office/drawing/2014/chart" uri="{C3380CC4-5D6E-409C-BE32-E72D297353CC}">
              <c16:uniqueId val="{00000003-AC03-403B-9127-E5E451F6C612}"/>
            </c:ext>
          </c:extLst>
        </c:ser>
        <c:dLbls>
          <c:showLegendKey val="0"/>
          <c:showVal val="0"/>
          <c:showCatName val="0"/>
          <c:showSerName val="0"/>
          <c:showPercent val="0"/>
          <c:showBubbleSize val="0"/>
          <c:showLeaderLines val="0"/>
        </c:dLbls>
        <c:firstSliceAng val="0"/>
        <c:holeSize val="60"/>
      </c:doughnutChart>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89871611982884E-2"/>
          <c:y val="3.7089871611982884E-2"/>
          <c:w val="0.92582025677603419"/>
          <c:h val="0.92582025677603419"/>
        </c:manualLayout>
      </c:layout>
      <c:doughnutChart>
        <c:varyColors val="0"/>
        <c:ser>
          <c:idx val="0"/>
          <c:order val="0"/>
          <c:dPt>
            <c:idx val="0"/>
            <c:bubble3D val="0"/>
            <c:spPr>
              <a:solidFill>
                <a:srgbClr val="29BA74"/>
              </a:solidFill>
              <a:ln>
                <a:noFill/>
              </a:ln>
            </c:spPr>
            <c:extLst>
              <c:ext xmlns:c16="http://schemas.microsoft.com/office/drawing/2014/chart" uri="{C3380CC4-5D6E-409C-BE32-E72D297353CC}">
                <c16:uniqueId val="{00000000-304D-4381-A657-EFBC22A300FB}"/>
              </c:ext>
            </c:extLst>
          </c:dPt>
          <c:dPt>
            <c:idx val="1"/>
            <c:bubble3D val="0"/>
            <c:spPr>
              <a:solidFill>
                <a:srgbClr val="C8C8C8"/>
              </a:solidFill>
              <a:ln>
                <a:noFill/>
              </a:ln>
            </c:spPr>
            <c:extLst>
              <c:ext xmlns:c16="http://schemas.microsoft.com/office/drawing/2014/chart" uri="{C3380CC4-5D6E-409C-BE32-E72D297353CC}">
                <c16:uniqueId val="{00000001-304D-4381-A657-EFBC22A300FB}"/>
              </c:ext>
            </c:extLst>
          </c:dPt>
          <c:dPt>
            <c:idx val="2"/>
            <c:bubble3D val="0"/>
            <c:spPr>
              <a:solidFill>
                <a:srgbClr val="837F7F"/>
              </a:solidFill>
              <a:ln>
                <a:noFill/>
              </a:ln>
            </c:spPr>
            <c:extLst>
              <c:ext xmlns:c16="http://schemas.microsoft.com/office/drawing/2014/chart" uri="{C3380CC4-5D6E-409C-BE32-E72D297353CC}">
                <c16:uniqueId val="{00000002-304D-4381-A657-EFBC22A300FB}"/>
              </c:ext>
            </c:extLst>
          </c:dPt>
          <c:val>
            <c:numRef>
              <c:f>Sheet1!$A$1:$A$3</c:f>
              <c:numCache>
                <c:formatCode>General</c:formatCode>
                <c:ptCount val="3"/>
                <c:pt idx="0">
                  <c:v>89</c:v>
                </c:pt>
                <c:pt idx="1">
                  <c:v>6</c:v>
                </c:pt>
                <c:pt idx="2">
                  <c:v>5</c:v>
                </c:pt>
              </c:numCache>
            </c:numRef>
          </c:val>
          <c:extLst>
            <c:ext xmlns:c16="http://schemas.microsoft.com/office/drawing/2014/chart" uri="{C3380CC4-5D6E-409C-BE32-E72D297353CC}">
              <c16:uniqueId val="{00000003-304D-4381-A657-EFBC22A300FB}"/>
            </c:ext>
          </c:extLst>
        </c:ser>
        <c:dLbls>
          <c:showLegendKey val="0"/>
          <c:showVal val="0"/>
          <c:showCatName val="0"/>
          <c:showSerName val="0"/>
          <c:showPercent val="0"/>
          <c:showBubbleSize val="0"/>
          <c:showLeaderLines val="0"/>
        </c:dLbls>
        <c:firstSliceAng val="0"/>
        <c:holeSize val="60"/>
      </c:doughnutChart>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7089871611982884E-2"/>
          <c:y val="3.7089871611982884E-2"/>
          <c:w val="0.92582025677603419"/>
          <c:h val="0.92582025677603419"/>
        </c:manualLayout>
      </c:layout>
      <c:doughnutChart>
        <c:varyColors val="0"/>
        <c:ser>
          <c:idx val="0"/>
          <c:order val="0"/>
          <c:dPt>
            <c:idx val="0"/>
            <c:bubble3D val="0"/>
            <c:spPr>
              <a:solidFill>
                <a:srgbClr val="29BA74"/>
              </a:solidFill>
              <a:ln>
                <a:noFill/>
              </a:ln>
            </c:spPr>
            <c:extLst>
              <c:ext xmlns:c16="http://schemas.microsoft.com/office/drawing/2014/chart" uri="{C3380CC4-5D6E-409C-BE32-E72D297353CC}">
                <c16:uniqueId val="{00000000-1AF9-4C52-B7F6-3E5AE667CD98}"/>
              </c:ext>
            </c:extLst>
          </c:dPt>
          <c:dPt>
            <c:idx val="1"/>
            <c:bubble3D val="0"/>
            <c:spPr>
              <a:solidFill>
                <a:srgbClr val="C8C8C8"/>
              </a:solidFill>
              <a:ln>
                <a:noFill/>
              </a:ln>
            </c:spPr>
            <c:extLst>
              <c:ext xmlns:c16="http://schemas.microsoft.com/office/drawing/2014/chart" uri="{C3380CC4-5D6E-409C-BE32-E72D297353CC}">
                <c16:uniqueId val="{00000001-1AF9-4C52-B7F6-3E5AE667CD98}"/>
              </c:ext>
            </c:extLst>
          </c:dPt>
          <c:dPt>
            <c:idx val="2"/>
            <c:bubble3D val="0"/>
            <c:spPr>
              <a:solidFill>
                <a:srgbClr val="837F7F"/>
              </a:solidFill>
              <a:ln>
                <a:noFill/>
              </a:ln>
            </c:spPr>
            <c:extLst>
              <c:ext xmlns:c16="http://schemas.microsoft.com/office/drawing/2014/chart" uri="{C3380CC4-5D6E-409C-BE32-E72D297353CC}">
                <c16:uniqueId val="{00000002-1AF9-4C52-B7F6-3E5AE667CD98}"/>
              </c:ext>
            </c:extLst>
          </c:dPt>
          <c:val>
            <c:numRef>
              <c:f>Sheet1!$A$1:$A$3</c:f>
              <c:numCache>
                <c:formatCode>General</c:formatCode>
                <c:ptCount val="3"/>
                <c:pt idx="0">
                  <c:v>90</c:v>
                </c:pt>
                <c:pt idx="1">
                  <c:v>6</c:v>
                </c:pt>
                <c:pt idx="2">
                  <c:v>5</c:v>
                </c:pt>
              </c:numCache>
            </c:numRef>
          </c:val>
          <c:extLst>
            <c:ext xmlns:c16="http://schemas.microsoft.com/office/drawing/2014/chart" uri="{C3380CC4-5D6E-409C-BE32-E72D297353CC}">
              <c16:uniqueId val="{00000003-1AF9-4C52-B7F6-3E5AE667CD98}"/>
            </c:ext>
          </c:extLst>
        </c:ser>
        <c:dLbls>
          <c:showLegendKey val="0"/>
          <c:showVal val="0"/>
          <c:showCatName val="0"/>
          <c:showSerName val="0"/>
          <c:showPercent val="0"/>
          <c:showBubbleSize val="0"/>
          <c:showLeaderLines val="0"/>
        </c:dLbls>
        <c:firstSliceAng val="0"/>
        <c:holeSize val="60"/>
      </c:doughnutChart>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9865565584789703E-3"/>
          <c:y val="2.323503127792672E-2"/>
          <c:w val="0.98002688688304207"/>
          <c:h val="0.9535299374441466"/>
        </c:manualLayout>
      </c:layout>
      <c:barChart>
        <c:barDir val="col"/>
        <c:grouping val="stacked"/>
        <c:varyColors val="0"/>
        <c:ser>
          <c:idx val="0"/>
          <c:order val="0"/>
          <c:spPr>
            <a:solidFill>
              <a:srgbClr val="29BA74"/>
            </a:solidFill>
            <a:ln>
              <a:noFill/>
            </a:ln>
          </c:spPr>
          <c:invertIfNegative val="0"/>
          <c:dLbls>
            <c:dLbl>
              <c:idx val="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9C2-4D6B-B892-71D58BF5B84E}"/>
                </c:ext>
              </c:extLst>
            </c:dLbl>
            <c:dLbl>
              <c:idx val="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9C2-4D6B-B892-71D58BF5B84E}"/>
                </c:ext>
              </c:extLst>
            </c:dLbl>
            <c:dLbl>
              <c:idx val="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39C2-4D6B-B892-71D58BF5B84E}"/>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39C2-4D6B-B892-71D58BF5B84E}"/>
                </c:ext>
              </c:extLst>
            </c:dLbl>
            <c:dLbl>
              <c:idx val="4"/>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39C2-4D6B-B892-71D58BF5B84E}"/>
                </c:ext>
              </c:extLst>
            </c:dLbl>
            <c:dLbl>
              <c:idx val="5"/>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39C2-4D6B-B892-71D58BF5B84E}"/>
                </c:ext>
              </c:extLst>
            </c:dLbl>
            <c:dLbl>
              <c:idx val="6"/>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39C2-4D6B-B892-71D58BF5B84E}"/>
                </c:ext>
              </c:extLst>
            </c:dLbl>
            <c:dLbl>
              <c:idx val="7"/>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39C2-4D6B-B892-71D58BF5B84E}"/>
                </c:ext>
              </c:extLst>
            </c:dLbl>
            <c:dLbl>
              <c:idx val="8"/>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39C2-4D6B-B892-71D58BF5B84E}"/>
                </c:ext>
              </c:extLst>
            </c:dLbl>
            <c:dLbl>
              <c:idx val="9"/>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39C2-4D6B-B892-71D58BF5B84E}"/>
                </c:ext>
              </c:extLst>
            </c:dLbl>
            <c:dLbl>
              <c:idx val="10"/>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39C2-4D6B-B892-71D58BF5B84E}"/>
                </c:ext>
              </c:extLst>
            </c:dLbl>
            <c:dLbl>
              <c:idx val="1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39C2-4D6B-B892-71D58BF5B84E}"/>
                </c:ext>
              </c:extLst>
            </c:dLbl>
            <c:dLbl>
              <c:idx val="1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39C2-4D6B-B892-71D58BF5B84E}"/>
                </c:ext>
              </c:extLst>
            </c:dLbl>
            <c:dLbl>
              <c:idx val="1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39C2-4D6B-B892-71D58BF5B84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Sheet1!$A$1:$N$1</c:f>
              <c:numCache>
                <c:formatCode>General</c:formatCode>
                <c:ptCount val="14"/>
                <c:pt idx="0">
                  <c:v>88</c:v>
                </c:pt>
                <c:pt idx="1">
                  <c:v>87</c:v>
                </c:pt>
                <c:pt idx="2">
                  <c:v>85</c:v>
                </c:pt>
                <c:pt idx="3">
                  <c:v>87</c:v>
                </c:pt>
                <c:pt idx="4">
                  <c:v>83</c:v>
                </c:pt>
                <c:pt idx="5">
                  <c:v>83</c:v>
                </c:pt>
                <c:pt idx="6">
                  <c:v>87</c:v>
                </c:pt>
                <c:pt idx="7">
                  <c:v>83</c:v>
                </c:pt>
                <c:pt idx="8">
                  <c:v>83</c:v>
                </c:pt>
                <c:pt idx="9">
                  <c:v>82</c:v>
                </c:pt>
                <c:pt idx="10">
                  <c:v>82</c:v>
                </c:pt>
                <c:pt idx="11">
                  <c:v>81</c:v>
                </c:pt>
                <c:pt idx="12">
                  <c:v>80</c:v>
                </c:pt>
                <c:pt idx="13">
                  <c:v>81</c:v>
                </c:pt>
              </c:numCache>
            </c:numRef>
          </c:val>
          <c:extLst>
            <c:ext xmlns:c16="http://schemas.microsoft.com/office/drawing/2014/chart" uri="{C3380CC4-5D6E-409C-BE32-E72D297353CC}">
              <c16:uniqueId val="{0000000E-39C2-4D6B-B892-71D58BF5B84E}"/>
            </c:ext>
          </c:extLst>
        </c:ser>
        <c:ser>
          <c:idx val="1"/>
          <c:order val="1"/>
          <c:spPr>
            <a:solidFill>
              <a:srgbClr val="C8C8C8"/>
            </a:solidFill>
            <a:ln>
              <a:noFill/>
            </a:ln>
          </c:spPr>
          <c:invertIfNegative val="0"/>
          <c:dLbls>
            <c:dLbl>
              <c:idx val="0"/>
              <c:layout>
                <c:manualLayout>
                  <c:x val="0"/>
                  <c:y val="1.3404825737265416E-3"/>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39C2-4D6B-B892-71D58BF5B84E}"/>
                </c:ext>
              </c:extLst>
            </c:dLbl>
            <c:dLbl>
              <c:idx val="1"/>
              <c:layout>
                <c:manualLayout>
                  <c:x val="0"/>
                  <c:y val="1.3404825737265416E-3"/>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39C2-4D6B-B892-71D58BF5B84E}"/>
                </c:ext>
              </c:extLst>
            </c:dLbl>
            <c:dLbl>
              <c:idx val="2"/>
              <c:layout>
                <c:manualLayout>
                  <c:x val="0"/>
                  <c:y val="1.3404825737265416E-3"/>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39C2-4D6B-B892-71D58BF5B84E}"/>
                </c:ext>
              </c:extLst>
            </c:dLbl>
            <c:dLbl>
              <c:idx val="3"/>
              <c:layout>
                <c:manualLayout>
                  <c:x val="0"/>
                  <c:y val="1.3404825737265416E-3"/>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39C2-4D6B-B892-71D58BF5B84E}"/>
                </c:ext>
              </c:extLst>
            </c:dLbl>
            <c:dLbl>
              <c:idx val="4"/>
              <c:layout>
                <c:manualLayout>
                  <c:x val="0"/>
                  <c:y val="8.9365504915102768E-4"/>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39C2-4D6B-B892-71D58BF5B84E}"/>
                </c:ext>
              </c:extLst>
            </c:dLbl>
            <c:dLbl>
              <c:idx val="5"/>
              <c:layout>
                <c:manualLayout>
                  <c:x val="0"/>
                  <c:y val="8.9365504915102768E-4"/>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39C2-4D6B-B892-71D58BF5B84E}"/>
                </c:ext>
              </c:extLst>
            </c:dLbl>
            <c:dLbl>
              <c:idx val="6"/>
              <c:layout>
                <c:manualLayout>
                  <c:x val="0"/>
                  <c:y val="1.3404825737265416E-3"/>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39C2-4D6B-B892-71D58BF5B84E}"/>
                </c:ext>
              </c:extLst>
            </c:dLbl>
            <c:dLbl>
              <c:idx val="7"/>
              <c:layout>
                <c:manualLayout>
                  <c:x val="0"/>
                  <c:y val="8.9365504915102768E-4"/>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39C2-4D6B-B892-71D58BF5B84E}"/>
                </c:ext>
              </c:extLst>
            </c:dLbl>
            <c:dLbl>
              <c:idx val="8"/>
              <c:layout>
                <c:manualLayout>
                  <c:x val="0"/>
                  <c:y val="8.9365504915102768E-4"/>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39C2-4D6B-B892-71D58BF5B84E}"/>
                </c:ext>
              </c:extLst>
            </c:dLbl>
            <c:dLbl>
              <c:idx val="9"/>
              <c:layout>
                <c:manualLayout>
                  <c:x val="0"/>
                  <c:y val="8.9365504915102768E-4"/>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39C2-4D6B-B892-71D58BF5B84E}"/>
                </c:ext>
              </c:extLst>
            </c:dLbl>
            <c:dLbl>
              <c:idx val="10"/>
              <c:layout>
                <c:manualLayout>
                  <c:x val="0"/>
                  <c:y val="8.9365504915102768E-4"/>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39C2-4D6B-B892-71D58BF5B84E}"/>
                </c:ext>
              </c:extLst>
            </c:dLbl>
            <c:dLbl>
              <c:idx val="11"/>
              <c:layout>
                <c:manualLayout>
                  <c:x val="0"/>
                  <c:y val="1.3404825737265416E-3"/>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39C2-4D6B-B892-71D58BF5B84E}"/>
                </c:ext>
              </c:extLst>
            </c:dLbl>
            <c:dLbl>
              <c:idx val="12"/>
              <c:layout>
                <c:manualLayout>
                  <c:x val="0"/>
                  <c:y val="1.3404825737265416E-3"/>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39C2-4D6B-B892-71D58BF5B84E}"/>
                </c:ext>
              </c:extLst>
            </c:dLbl>
            <c:dLbl>
              <c:idx val="13"/>
              <c:layout>
                <c:manualLayout>
                  <c:x val="0"/>
                  <c:y val="1.3404825737265416E-3"/>
                </c:manualLayout>
              </c:layout>
              <c:numFmt formatCode="#,##0;&quot;-&quot;#,##0" sourceLinked="0"/>
              <c:spPr>
                <a:noFill/>
                <a:ln>
                  <a:noFill/>
                </a:ln>
              </c:spPr>
              <c:txPr>
                <a:bodyPr wrap="none"/>
                <a:lstStyle/>
                <a:p>
                  <a:pPr>
                    <a:defRPr sz="1200" kern="1200">
                      <a:solidFill>
                        <a:srgbClr val="575757"/>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39C2-4D6B-B892-71D58BF5B84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Sheet1!$A$2:$N$2</c:f>
              <c:numCache>
                <c:formatCode>General</c:formatCode>
                <c:ptCount val="14"/>
                <c:pt idx="0">
                  <c:v>7.9999999999999964</c:v>
                </c:pt>
                <c:pt idx="1">
                  <c:v>8.9999999999999964</c:v>
                </c:pt>
                <c:pt idx="2">
                  <c:v>10.999999999999998</c:v>
                </c:pt>
                <c:pt idx="3">
                  <c:v>9.9999999999999982</c:v>
                </c:pt>
                <c:pt idx="4">
                  <c:v>9.9999999999999982</c:v>
                </c:pt>
                <c:pt idx="5">
                  <c:v>12</c:v>
                </c:pt>
                <c:pt idx="6">
                  <c:v>7.9999999999999964</c:v>
                </c:pt>
                <c:pt idx="7">
                  <c:v>9.9999999999999982</c:v>
                </c:pt>
                <c:pt idx="8">
                  <c:v>9.9999999999999982</c:v>
                </c:pt>
                <c:pt idx="9">
                  <c:v>12</c:v>
                </c:pt>
                <c:pt idx="10">
                  <c:v>12</c:v>
                </c:pt>
                <c:pt idx="11">
                  <c:v>13</c:v>
                </c:pt>
                <c:pt idx="12">
                  <c:v>13</c:v>
                </c:pt>
                <c:pt idx="13">
                  <c:v>14.000000000000002</c:v>
                </c:pt>
              </c:numCache>
            </c:numRef>
          </c:val>
          <c:extLst>
            <c:ext xmlns:c16="http://schemas.microsoft.com/office/drawing/2014/chart" uri="{C3380CC4-5D6E-409C-BE32-E72D297353CC}">
              <c16:uniqueId val="{0000001D-39C2-4D6B-B892-71D58BF5B84E}"/>
            </c:ext>
          </c:extLst>
        </c:ser>
        <c:ser>
          <c:idx val="2"/>
          <c:order val="2"/>
          <c:spPr>
            <a:solidFill>
              <a:srgbClr val="837F7F"/>
            </a:solidFill>
            <a:ln>
              <a:noFill/>
            </a:ln>
          </c:spPr>
          <c:invertIfNegative val="0"/>
          <c:dLbls>
            <c:dLbl>
              <c:idx val="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E-39C2-4D6B-B892-71D58BF5B84E}"/>
                </c:ext>
              </c:extLst>
            </c:dLbl>
            <c:dLbl>
              <c:idx val="4"/>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39C2-4D6B-B892-71D58BF5B84E}"/>
                </c:ext>
              </c:extLst>
            </c:dLbl>
            <c:dLbl>
              <c:idx val="5"/>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39C2-4D6B-B892-71D58BF5B84E}"/>
                </c:ext>
              </c:extLst>
            </c:dLbl>
            <c:dLbl>
              <c:idx val="6"/>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39C2-4D6B-B892-71D58BF5B84E}"/>
                </c:ext>
              </c:extLst>
            </c:dLbl>
            <c:dLbl>
              <c:idx val="7"/>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2-39C2-4D6B-B892-71D58BF5B84E}"/>
                </c:ext>
              </c:extLst>
            </c:dLbl>
            <c:dLbl>
              <c:idx val="8"/>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3-39C2-4D6B-B892-71D58BF5B84E}"/>
                </c:ext>
              </c:extLst>
            </c:dLbl>
            <c:dLbl>
              <c:idx val="9"/>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4-39C2-4D6B-B892-71D58BF5B84E}"/>
                </c:ext>
              </c:extLst>
            </c:dLbl>
            <c:dLbl>
              <c:idx val="10"/>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5-39C2-4D6B-B892-71D58BF5B84E}"/>
                </c:ext>
              </c:extLst>
            </c:dLbl>
            <c:dLbl>
              <c:idx val="1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6-39C2-4D6B-B892-71D58BF5B84E}"/>
                </c:ext>
              </c:extLst>
            </c:dLbl>
            <c:dLbl>
              <c:idx val="1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7-39C2-4D6B-B892-71D58BF5B84E}"/>
                </c:ext>
              </c:extLst>
            </c:dLbl>
            <c:dLbl>
              <c:idx val="1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8-39C2-4D6B-B892-71D58BF5B84E}"/>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Sheet1!$A$3:$N$3</c:f>
              <c:numCache>
                <c:formatCode>General</c:formatCode>
                <c:ptCount val="14"/>
                <c:pt idx="0">
                  <c:v>4.0000000000000036</c:v>
                </c:pt>
                <c:pt idx="1">
                  <c:v>5.0000000000000044</c:v>
                </c:pt>
                <c:pt idx="2">
                  <c:v>4.0000000000000036</c:v>
                </c:pt>
                <c:pt idx="3">
                  <c:v>4.0000000000000036</c:v>
                </c:pt>
                <c:pt idx="4">
                  <c:v>7.0000000000000062</c:v>
                </c:pt>
                <c:pt idx="5">
                  <c:v>5.0000000000000044</c:v>
                </c:pt>
                <c:pt idx="6">
                  <c:v>5.0000000000000044</c:v>
                </c:pt>
                <c:pt idx="7">
                  <c:v>7.0000000000000062</c:v>
                </c:pt>
                <c:pt idx="8">
                  <c:v>7.0000000000000062</c:v>
                </c:pt>
                <c:pt idx="9">
                  <c:v>6.0000000000000053</c:v>
                </c:pt>
                <c:pt idx="10">
                  <c:v>6.0000000000000053</c:v>
                </c:pt>
                <c:pt idx="11">
                  <c:v>6.9999999999999947</c:v>
                </c:pt>
                <c:pt idx="12">
                  <c:v>6.9999999999999947</c:v>
                </c:pt>
                <c:pt idx="13">
                  <c:v>4.9999999999999929</c:v>
                </c:pt>
              </c:numCache>
            </c:numRef>
          </c:val>
          <c:extLst>
            <c:ext xmlns:c16="http://schemas.microsoft.com/office/drawing/2014/chart" uri="{C3380CC4-5D6E-409C-BE32-E72D297353CC}">
              <c16:uniqueId val="{00000029-39C2-4D6B-B892-71D58BF5B84E}"/>
            </c:ext>
          </c:extLst>
        </c:ser>
        <c:dLbls>
          <c:showLegendKey val="0"/>
          <c:showVal val="0"/>
          <c:showCatName val="0"/>
          <c:showSerName val="0"/>
          <c:showPercent val="0"/>
          <c:showBubbleSize val="0"/>
        </c:dLbls>
        <c:gapWidth val="84"/>
        <c:overlap val="100"/>
        <c:axId val="1126894008"/>
        <c:axId val="1"/>
      </c:barChart>
      <c:catAx>
        <c:axId val="1126894008"/>
        <c:scaling>
          <c:orientation val="minMax"/>
        </c:scaling>
        <c:delete val="0"/>
        <c:axPos val="b"/>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101"/>
          <c:min val="0"/>
        </c:scaling>
        <c:delete val="1"/>
        <c:axPos val="l"/>
        <c:numFmt formatCode="General" sourceLinked="1"/>
        <c:majorTickMark val="out"/>
        <c:minorTickMark val="none"/>
        <c:tickLblPos val="nextTo"/>
        <c:crossAx val="1126894008"/>
        <c:crosses val="min"/>
        <c:crossBetween val="between"/>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9865565584789703E-3"/>
          <c:y val="2.323503127792672E-2"/>
          <c:w val="0.98002688688304207"/>
          <c:h val="0.9535299374441466"/>
        </c:manualLayout>
      </c:layout>
      <c:barChart>
        <c:barDir val="col"/>
        <c:grouping val="stacked"/>
        <c:varyColors val="0"/>
        <c:ser>
          <c:idx val="0"/>
          <c:order val="0"/>
          <c:spPr>
            <a:solidFill>
              <a:srgbClr val="29BA74"/>
            </a:solidFill>
            <a:ln>
              <a:noFill/>
            </a:ln>
          </c:spPr>
          <c:invertIfNegative val="0"/>
          <c:dLbls>
            <c:dLbl>
              <c:idx val="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DD6B-4482-964E-440865F45827}"/>
                </c:ext>
              </c:extLst>
            </c:dLbl>
            <c:dLbl>
              <c:idx val="1"/>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DD6B-4482-964E-440865F45827}"/>
                </c:ext>
              </c:extLst>
            </c:dLbl>
            <c:dLbl>
              <c:idx val="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DD6B-4482-964E-440865F45827}"/>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DD6B-4482-964E-440865F45827}"/>
                </c:ext>
              </c:extLst>
            </c:dLbl>
            <c:dLbl>
              <c:idx val="4"/>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DD6B-4482-964E-440865F45827}"/>
                </c:ext>
              </c:extLst>
            </c:dLbl>
            <c:dLbl>
              <c:idx val="5"/>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DD6B-4482-964E-440865F45827}"/>
                </c:ext>
              </c:extLst>
            </c:dLbl>
            <c:dLbl>
              <c:idx val="6"/>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DD6B-4482-964E-440865F45827}"/>
                </c:ext>
              </c:extLst>
            </c:dLbl>
            <c:dLbl>
              <c:idx val="7"/>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DD6B-4482-964E-440865F45827}"/>
                </c:ext>
              </c:extLst>
            </c:dLbl>
            <c:dLbl>
              <c:idx val="8"/>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DD6B-4482-964E-440865F45827}"/>
                </c:ext>
              </c:extLst>
            </c:dLbl>
            <c:dLbl>
              <c:idx val="9"/>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DD6B-4482-964E-440865F45827}"/>
                </c:ext>
              </c:extLst>
            </c:dLbl>
            <c:dLbl>
              <c:idx val="1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DD6B-4482-964E-440865F45827}"/>
                </c:ext>
              </c:extLst>
            </c:dLbl>
            <c:dLbl>
              <c:idx val="1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DD6B-4482-964E-440865F45827}"/>
                </c:ext>
              </c:extLst>
            </c:dLbl>
            <c:dLbl>
              <c:idx val="1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DD6B-4482-964E-440865F45827}"/>
                </c:ext>
              </c:extLst>
            </c:dLbl>
            <c:dLbl>
              <c:idx val="1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DD6B-4482-964E-440865F458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Sheet1!$A$1:$N$1</c:f>
              <c:numCache>
                <c:formatCode>General</c:formatCode>
                <c:ptCount val="14"/>
                <c:pt idx="0">
                  <c:v>63</c:v>
                </c:pt>
                <c:pt idx="1">
                  <c:v>52</c:v>
                </c:pt>
                <c:pt idx="2">
                  <c:v>63</c:v>
                </c:pt>
                <c:pt idx="3">
                  <c:v>57.999999999999993</c:v>
                </c:pt>
                <c:pt idx="4">
                  <c:v>56.999999999999993</c:v>
                </c:pt>
                <c:pt idx="5">
                  <c:v>54</c:v>
                </c:pt>
                <c:pt idx="6">
                  <c:v>62</c:v>
                </c:pt>
                <c:pt idx="7">
                  <c:v>56.000000000000007</c:v>
                </c:pt>
                <c:pt idx="8">
                  <c:v>64</c:v>
                </c:pt>
                <c:pt idx="9">
                  <c:v>60</c:v>
                </c:pt>
                <c:pt idx="10">
                  <c:v>65</c:v>
                </c:pt>
                <c:pt idx="11">
                  <c:v>63</c:v>
                </c:pt>
                <c:pt idx="12">
                  <c:v>70</c:v>
                </c:pt>
                <c:pt idx="13">
                  <c:v>69</c:v>
                </c:pt>
              </c:numCache>
            </c:numRef>
          </c:val>
          <c:extLst>
            <c:ext xmlns:c16="http://schemas.microsoft.com/office/drawing/2014/chart" uri="{C3380CC4-5D6E-409C-BE32-E72D297353CC}">
              <c16:uniqueId val="{0000000E-DD6B-4482-964E-440865F45827}"/>
            </c:ext>
          </c:extLst>
        </c:ser>
        <c:ser>
          <c:idx val="1"/>
          <c:order val="1"/>
          <c:spPr>
            <a:solidFill>
              <a:srgbClr val="C8C8C8"/>
            </a:solidFill>
            <a:ln>
              <a:noFill/>
            </a:ln>
          </c:spPr>
          <c:invertIfNegative val="0"/>
          <c:dLbls>
            <c:dLbl>
              <c:idx val="0"/>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DD6B-4482-964E-440865F45827}"/>
                </c:ext>
              </c:extLst>
            </c:dLbl>
            <c:dLbl>
              <c:idx val="1"/>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DD6B-4482-964E-440865F45827}"/>
                </c:ext>
              </c:extLst>
            </c:dLbl>
            <c:dLbl>
              <c:idx val="2"/>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DD6B-4482-964E-440865F45827}"/>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DD6B-4482-964E-440865F45827}"/>
                </c:ext>
              </c:extLst>
            </c:dLbl>
            <c:dLbl>
              <c:idx val="4"/>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DD6B-4482-964E-440865F45827}"/>
                </c:ext>
              </c:extLst>
            </c:dLbl>
            <c:dLbl>
              <c:idx val="5"/>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DD6B-4482-964E-440865F45827}"/>
                </c:ext>
              </c:extLst>
            </c:dLbl>
            <c:dLbl>
              <c:idx val="6"/>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DD6B-4482-964E-440865F45827}"/>
                </c:ext>
              </c:extLst>
            </c:dLbl>
            <c:dLbl>
              <c:idx val="7"/>
              <c:layout>
                <c:manualLayout>
                  <c:x val="0"/>
                  <c:y val="8.9365504915102768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DD6B-4482-964E-440865F45827}"/>
                </c:ext>
              </c:extLst>
            </c:dLbl>
            <c:dLbl>
              <c:idx val="8"/>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DD6B-4482-964E-440865F45827}"/>
                </c:ext>
              </c:extLst>
            </c:dLbl>
            <c:dLbl>
              <c:idx val="9"/>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DD6B-4482-964E-440865F45827}"/>
                </c:ext>
              </c:extLst>
            </c:dLbl>
            <c:dLbl>
              <c:idx val="10"/>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DD6B-4482-964E-440865F45827}"/>
                </c:ext>
              </c:extLst>
            </c:dLbl>
            <c:dLbl>
              <c:idx val="11"/>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DD6B-4482-964E-440865F45827}"/>
                </c:ext>
              </c:extLst>
            </c:dLbl>
            <c:dLbl>
              <c:idx val="12"/>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DD6B-4482-964E-440865F45827}"/>
                </c:ext>
              </c:extLst>
            </c:dLbl>
            <c:dLbl>
              <c:idx val="13"/>
              <c:layout>
                <c:manualLayout>
                  <c:x val="0"/>
                  <c:y val="1.3404825737265416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DD6B-4482-964E-440865F458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Sheet1!$A$2:$N$2</c:f>
              <c:numCache>
                <c:formatCode>General</c:formatCode>
                <c:ptCount val="14"/>
                <c:pt idx="0">
                  <c:v>18.000000000000004</c:v>
                </c:pt>
                <c:pt idx="1">
                  <c:v>19.999999999999996</c:v>
                </c:pt>
                <c:pt idx="2">
                  <c:v>17.000000000000004</c:v>
                </c:pt>
                <c:pt idx="3">
                  <c:v>19.000000000000007</c:v>
                </c:pt>
                <c:pt idx="4">
                  <c:v>20.999999999999996</c:v>
                </c:pt>
                <c:pt idx="5">
                  <c:v>19.999999999999996</c:v>
                </c:pt>
                <c:pt idx="6">
                  <c:v>20.999999999999996</c:v>
                </c:pt>
                <c:pt idx="7">
                  <c:v>19.999999999999996</c:v>
                </c:pt>
                <c:pt idx="8">
                  <c:v>17.000000000000004</c:v>
                </c:pt>
                <c:pt idx="9">
                  <c:v>18.000000000000004</c:v>
                </c:pt>
                <c:pt idx="10">
                  <c:v>18.000000000000004</c:v>
                </c:pt>
                <c:pt idx="11">
                  <c:v>19.000000000000007</c:v>
                </c:pt>
                <c:pt idx="12">
                  <c:v>17.000000000000004</c:v>
                </c:pt>
                <c:pt idx="13">
                  <c:v>17.999999999999993</c:v>
                </c:pt>
              </c:numCache>
            </c:numRef>
          </c:val>
          <c:extLst>
            <c:ext xmlns:c16="http://schemas.microsoft.com/office/drawing/2014/chart" uri="{C3380CC4-5D6E-409C-BE32-E72D297353CC}">
              <c16:uniqueId val="{0000001D-DD6B-4482-964E-440865F45827}"/>
            </c:ext>
          </c:extLst>
        </c:ser>
        <c:ser>
          <c:idx val="2"/>
          <c:order val="2"/>
          <c:spPr>
            <a:solidFill>
              <a:srgbClr val="837F7F"/>
            </a:solidFill>
            <a:ln>
              <a:noFill/>
            </a:ln>
          </c:spPr>
          <c:invertIfNegative val="0"/>
          <c:dLbls>
            <c:dLbl>
              <c:idx val="0"/>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E-DD6B-4482-964E-440865F45827}"/>
                </c:ext>
              </c:extLst>
            </c:dLbl>
            <c:dLbl>
              <c:idx val="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DD6B-4482-964E-440865F45827}"/>
                </c:ext>
              </c:extLst>
            </c:dLbl>
            <c:dLbl>
              <c:idx val="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DD6B-4482-964E-440865F45827}"/>
                </c:ext>
              </c:extLst>
            </c:dLbl>
            <c:dLbl>
              <c:idx val="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DD6B-4482-964E-440865F45827}"/>
                </c:ext>
              </c:extLst>
            </c:dLbl>
            <c:dLbl>
              <c:idx val="4"/>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2-DD6B-4482-964E-440865F45827}"/>
                </c:ext>
              </c:extLst>
            </c:dLbl>
            <c:dLbl>
              <c:idx val="5"/>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3-DD6B-4482-964E-440865F45827}"/>
                </c:ext>
              </c:extLst>
            </c:dLbl>
            <c:dLbl>
              <c:idx val="6"/>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4-DD6B-4482-964E-440865F45827}"/>
                </c:ext>
              </c:extLst>
            </c:dLbl>
            <c:dLbl>
              <c:idx val="7"/>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5-DD6B-4482-964E-440865F45827}"/>
                </c:ext>
              </c:extLst>
            </c:dLbl>
            <c:dLbl>
              <c:idx val="8"/>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6-DD6B-4482-964E-440865F45827}"/>
                </c:ext>
              </c:extLst>
            </c:dLbl>
            <c:dLbl>
              <c:idx val="9"/>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7-DD6B-4482-964E-440865F45827}"/>
                </c:ext>
              </c:extLst>
            </c:dLbl>
            <c:dLbl>
              <c:idx val="10"/>
              <c:layout>
                <c:manualLayout>
                  <c:x val="0"/>
                  <c:y val="8.9365504915102768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8-DD6B-4482-964E-440865F45827}"/>
                </c:ext>
              </c:extLst>
            </c:dLbl>
            <c:dLbl>
              <c:idx val="11"/>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9-DD6B-4482-964E-440865F45827}"/>
                </c:ext>
              </c:extLst>
            </c:dLbl>
            <c:dLbl>
              <c:idx val="12"/>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A-DD6B-4482-964E-440865F45827}"/>
                </c:ext>
              </c:extLst>
            </c:dLbl>
            <c:dLbl>
              <c:idx val="13"/>
              <c:layout>
                <c:manualLayout>
                  <c:x val="0"/>
                  <c:y val="1.3404825737265416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B-DD6B-4482-964E-440865F45827}"/>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Sheet1!$A$3:$N$3</c:f>
              <c:numCache>
                <c:formatCode>General</c:formatCode>
                <c:ptCount val="14"/>
                <c:pt idx="0">
                  <c:v>18.999999999999993</c:v>
                </c:pt>
                <c:pt idx="1">
                  <c:v>28.000000000000004</c:v>
                </c:pt>
                <c:pt idx="2">
                  <c:v>20.999999999999996</c:v>
                </c:pt>
                <c:pt idx="3">
                  <c:v>23</c:v>
                </c:pt>
                <c:pt idx="4">
                  <c:v>21.999999999999996</c:v>
                </c:pt>
                <c:pt idx="5">
                  <c:v>27</c:v>
                </c:pt>
                <c:pt idx="6">
                  <c:v>18.000000000000004</c:v>
                </c:pt>
                <c:pt idx="7">
                  <c:v>24</c:v>
                </c:pt>
                <c:pt idx="8">
                  <c:v>18.999999999999993</c:v>
                </c:pt>
                <c:pt idx="9">
                  <c:v>21.999999999999996</c:v>
                </c:pt>
                <c:pt idx="10">
                  <c:v>16.999999999999993</c:v>
                </c:pt>
                <c:pt idx="11">
                  <c:v>17.999999999999993</c:v>
                </c:pt>
                <c:pt idx="12">
                  <c:v>13</c:v>
                </c:pt>
                <c:pt idx="13">
                  <c:v>13</c:v>
                </c:pt>
              </c:numCache>
            </c:numRef>
          </c:val>
          <c:extLst>
            <c:ext xmlns:c16="http://schemas.microsoft.com/office/drawing/2014/chart" uri="{C3380CC4-5D6E-409C-BE32-E72D297353CC}">
              <c16:uniqueId val="{0000002C-DD6B-4482-964E-440865F45827}"/>
            </c:ext>
          </c:extLst>
        </c:ser>
        <c:dLbls>
          <c:showLegendKey val="0"/>
          <c:showVal val="0"/>
          <c:showCatName val="0"/>
          <c:showSerName val="0"/>
          <c:showPercent val="0"/>
          <c:showBubbleSize val="0"/>
        </c:dLbls>
        <c:gapWidth val="84"/>
        <c:overlap val="100"/>
        <c:axId val="1116394208"/>
        <c:axId val="1"/>
      </c:barChart>
      <c:catAx>
        <c:axId val="1116394208"/>
        <c:scaling>
          <c:orientation val="minMax"/>
        </c:scaling>
        <c:delete val="0"/>
        <c:axPos val="b"/>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101"/>
          <c:min val="0"/>
        </c:scaling>
        <c:delete val="1"/>
        <c:axPos val="l"/>
        <c:numFmt formatCode="General" sourceLinked="1"/>
        <c:majorTickMark val="out"/>
        <c:minorTickMark val="none"/>
        <c:tickLblPos val="nextTo"/>
        <c:crossAx val="1116394208"/>
        <c:crosses val="min"/>
        <c:crossBetween val="between"/>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9865565584789703E-3"/>
          <c:y val="2.3214285714285715E-2"/>
          <c:w val="0.98002688688304207"/>
          <c:h val="0.95357142857142863"/>
        </c:manualLayout>
      </c:layout>
      <c:barChart>
        <c:barDir val="col"/>
        <c:grouping val="stacked"/>
        <c:varyColors val="0"/>
        <c:ser>
          <c:idx val="0"/>
          <c:order val="0"/>
          <c:spPr>
            <a:solidFill>
              <a:srgbClr val="29BA74"/>
            </a:solidFill>
            <a:ln>
              <a:noFill/>
            </a:ln>
          </c:spPr>
          <c:invertIfNegative val="0"/>
          <c:dLbls>
            <c:dLbl>
              <c:idx val="0"/>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7262-4796-A370-0D41925CE482}"/>
                </c:ext>
              </c:extLst>
            </c:dLbl>
            <c:dLbl>
              <c:idx val="1"/>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7262-4796-A370-0D41925CE482}"/>
                </c:ext>
              </c:extLst>
            </c:dLbl>
            <c:dLbl>
              <c:idx val="2"/>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2-7262-4796-A370-0D41925CE482}"/>
                </c:ext>
              </c:extLst>
            </c:dLbl>
            <c:dLbl>
              <c:idx val="3"/>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7262-4796-A370-0D41925CE482}"/>
                </c:ext>
              </c:extLst>
            </c:dLbl>
            <c:dLbl>
              <c:idx val="4"/>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7262-4796-A370-0D41925CE482}"/>
                </c:ext>
              </c:extLst>
            </c:dLbl>
            <c:dLbl>
              <c:idx val="5"/>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5-7262-4796-A370-0D41925CE482}"/>
                </c:ext>
              </c:extLst>
            </c:dLbl>
            <c:dLbl>
              <c:idx val="6"/>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6-7262-4796-A370-0D41925CE482}"/>
                </c:ext>
              </c:extLst>
            </c:dLbl>
            <c:dLbl>
              <c:idx val="7"/>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7-7262-4796-A370-0D41925CE482}"/>
                </c:ext>
              </c:extLst>
            </c:dLbl>
            <c:dLbl>
              <c:idx val="8"/>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8-7262-4796-A370-0D41925CE482}"/>
                </c:ext>
              </c:extLst>
            </c:dLbl>
            <c:dLbl>
              <c:idx val="9"/>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9-7262-4796-A370-0D41925CE482}"/>
                </c:ext>
              </c:extLst>
            </c:dLbl>
            <c:dLbl>
              <c:idx val="10"/>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A-7262-4796-A370-0D41925CE482}"/>
                </c:ext>
              </c:extLst>
            </c:dLbl>
            <c:dLbl>
              <c:idx val="11"/>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B-7262-4796-A370-0D41925CE482}"/>
                </c:ext>
              </c:extLst>
            </c:dLbl>
            <c:dLbl>
              <c:idx val="12"/>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C-7262-4796-A370-0D41925CE482}"/>
                </c:ext>
              </c:extLst>
            </c:dLbl>
            <c:dLbl>
              <c:idx val="13"/>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D-7262-4796-A370-0D41925CE48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Sheet1!$A$1:$N$1</c:f>
              <c:numCache>
                <c:formatCode>General</c:formatCode>
                <c:ptCount val="14"/>
                <c:pt idx="0">
                  <c:v>60</c:v>
                </c:pt>
                <c:pt idx="1">
                  <c:v>53</c:v>
                </c:pt>
                <c:pt idx="2">
                  <c:v>55.000000000000007</c:v>
                </c:pt>
                <c:pt idx="3">
                  <c:v>51</c:v>
                </c:pt>
                <c:pt idx="4">
                  <c:v>49</c:v>
                </c:pt>
                <c:pt idx="5">
                  <c:v>42</c:v>
                </c:pt>
                <c:pt idx="6">
                  <c:v>50</c:v>
                </c:pt>
                <c:pt idx="7">
                  <c:v>32</c:v>
                </c:pt>
                <c:pt idx="8">
                  <c:v>47</c:v>
                </c:pt>
                <c:pt idx="9">
                  <c:v>33</c:v>
                </c:pt>
                <c:pt idx="10">
                  <c:v>50</c:v>
                </c:pt>
                <c:pt idx="11">
                  <c:v>40</c:v>
                </c:pt>
                <c:pt idx="12">
                  <c:v>53</c:v>
                </c:pt>
                <c:pt idx="13">
                  <c:v>43</c:v>
                </c:pt>
              </c:numCache>
            </c:numRef>
          </c:val>
          <c:extLst>
            <c:ext xmlns:c16="http://schemas.microsoft.com/office/drawing/2014/chart" uri="{C3380CC4-5D6E-409C-BE32-E72D297353CC}">
              <c16:uniqueId val="{0000000E-7262-4796-A370-0D41925CE482}"/>
            </c:ext>
          </c:extLst>
        </c:ser>
        <c:ser>
          <c:idx val="1"/>
          <c:order val="1"/>
          <c:spPr>
            <a:solidFill>
              <a:srgbClr val="C8C8C8"/>
            </a:solidFill>
            <a:ln>
              <a:noFill/>
            </a:ln>
          </c:spPr>
          <c:invertIfNegative val="0"/>
          <c:dLbls>
            <c:dLbl>
              <c:idx val="0"/>
              <c:layout>
                <c:manualLayout>
                  <c:x val="0"/>
                  <c:y val="8.9285714285714283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F-7262-4796-A370-0D41925CE482}"/>
                </c:ext>
              </c:extLst>
            </c:dLbl>
            <c:dLbl>
              <c:idx val="1"/>
              <c:layout>
                <c:manualLayout>
                  <c:x val="0"/>
                  <c:y val="8.9285714285714283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0-7262-4796-A370-0D41925CE482}"/>
                </c:ext>
              </c:extLst>
            </c:dLbl>
            <c:dLbl>
              <c:idx val="2"/>
              <c:layout>
                <c:manualLayout>
                  <c:x val="0"/>
                  <c:y val="8.9285714285714283E-4"/>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1-7262-4796-A370-0D41925CE482}"/>
                </c:ext>
              </c:extLst>
            </c:dLbl>
            <c:dLbl>
              <c:idx val="3"/>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2-7262-4796-A370-0D41925CE482}"/>
                </c:ext>
              </c:extLst>
            </c:dLbl>
            <c:dLbl>
              <c:idx val="4"/>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3-7262-4796-A370-0D41925CE482}"/>
                </c:ext>
              </c:extLst>
            </c:dLbl>
            <c:dLbl>
              <c:idx val="5"/>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4-7262-4796-A370-0D41925CE482}"/>
                </c:ext>
              </c:extLst>
            </c:dLbl>
            <c:dLbl>
              <c:idx val="6"/>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5-7262-4796-A370-0D41925CE482}"/>
                </c:ext>
              </c:extLst>
            </c:dLbl>
            <c:dLbl>
              <c:idx val="7"/>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6-7262-4796-A370-0D41925CE482}"/>
                </c:ext>
              </c:extLst>
            </c:dLbl>
            <c:dLbl>
              <c:idx val="8"/>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7-7262-4796-A370-0D41925CE482}"/>
                </c:ext>
              </c:extLst>
            </c:dLbl>
            <c:dLbl>
              <c:idx val="9"/>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8-7262-4796-A370-0D41925CE482}"/>
                </c:ext>
              </c:extLst>
            </c:dLbl>
            <c:dLbl>
              <c:idx val="10"/>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9-7262-4796-A370-0D41925CE482}"/>
                </c:ext>
              </c:extLst>
            </c:dLbl>
            <c:dLbl>
              <c:idx val="11"/>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A-7262-4796-A370-0D41925CE482}"/>
                </c:ext>
              </c:extLst>
            </c:dLbl>
            <c:dLbl>
              <c:idx val="12"/>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B-7262-4796-A370-0D41925CE482}"/>
                </c:ext>
              </c:extLst>
            </c:dLbl>
            <c:dLbl>
              <c:idx val="13"/>
              <c:layout>
                <c:manualLayout>
                  <c:x val="0"/>
                  <c:y val="1.3392857142857143E-3"/>
                </c:manualLayout>
              </c:layout>
              <c:numFmt formatCode="#,##0;&quot;-&quot;#,##0" sourceLinked="0"/>
              <c:spPr>
                <a:noFill/>
                <a:ln>
                  <a:noFill/>
                </a:ln>
              </c:spPr>
              <c:txPr>
                <a:bodyPr wrap="none"/>
                <a:lstStyle/>
                <a:p>
                  <a:pPr>
                    <a:defRPr sz="1200" kern="1200">
                      <a:solidFill>
                        <a:schemeClr val="tx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C-7262-4796-A370-0D41925CE48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Sheet1!$A$2:$N$2</c:f>
              <c:numCache>
                <c:formatCode>General</c:formatCode>
                <c:ptCount val="14"/>
                <c:pt idx="0">
                  <c:v>25</c:v>
                </c:pt>
                <c:pt idx="1">
                  <c:v>25</c:v>
                </c:pt>
                <c:pt idx="2">
                  <c:v>30.000000000000004</c:v>
                </c:pt>
                <c:pt idx="3">
                  <c:v>28.000000000000004</c:v>
                </c:pt>
                <c:pt idx="4">
                  <c:v>30.000000000000004</c:v>
                </c:pt>
                <c:pt idx="5">
                  <c:v>27.999999999999996</c:v>
                </c:pt>
                <c:pt idx="6">
                  <c:v>29.000000000000004</c:v>
                </c:pt>
                <c:pt idx="7">
                  <c:v>30</c:v>
                </c:pt>
                <c:pt idx="8">
                  <c:v>31.000000000000007</c:v>
                </c:pt>
                <c:pt idx="9">
                  <c:v>30</c:v>
                </c:pt>
                <c:pt idx="10">
                  <c:v>28.000000000000004</c:v>
                </c:pt>
                <c:pt idx="11">
                  <c:v>28.999999999999993</c:v>
                </c:pt>
                <c:pt idx="12">
                  <c:v>29.000000000000004</c:v>
                </c:pt>
                <c:pt idx="13">
                  <c:v>28.999999999999996</c:v>
                </c:pt>
              </c:numCache>
            </c:numRef>
          </c:val>
          <c:extLst>
            <c:ext xmlns:c16="http://schemas.microsoft.com/office/drawing/2014/chart" uri="{C3380CC4-5D6E-409C-BE32-E72D297353CC}">
              <c16:uniqueId val="{0000001D-7262-4796-A370-0D41925CE482}"/>
            </c:ext>
          </c:extLst>
        </c:ser>
        <c:ser>
          <c:idx val="2"/>
          <c:order val="2"/>
          <c:spPr>
            <a:solidFill>
              <a:srgbClr val="837F7F"/>
            </a:solidFill>
            <a:ln>
              <a:noFill/>
            </a:ln>
          </c:spPr>
          <c:invertIfNegative val="0"/>
          <c:dLbls>
            <c:dLbl>
              <c:idx val="0"/>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E-7262-4796-A370-0D41925CE482}"/>
                </c:ext>
              </c:extLst>
            </c:dLbl>
            <c:dLbl>
              <c:idx val="1"/>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1F-7262-4796-A370-0D41925CE482}"/>
                </c:ext>
              </c:extLst>
            </c:dLbl>
            <c:dLbl>
              <c:idx val="2"/>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0-7262-4796-A370-0D41925CE482}"/>
                </c:ext>
              </c:extLst>
            </c:dLbl>
            <c:dLbl>
              <c:idx val="3"/>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1-7262-4796-A370-0D41925CE482}"/>
                </c:ext>
              </c:extLst>
            </c:dLbl>
            <c:dLbl>
              <c:idx val="4"/>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2-7262-4796-A370-0D41925CE482}"/>
                </c:ext>
              </c:extLst>
            </c:dLbl>
            <c:dLbl>
              <c:idx val="5"/>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3-7262-4796-A370-0D41925CE482}"/>
                </c:ext>
              </c:extLst>
            </c:dLbl>
            <c:dLbl>
              <c:idx val="6"/>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4-7262-4796-A370-0D41925CE482}"/>
                </c:ext>
              </c:extLst>
            </c:dLbl>
            <c:dLbl>
              <c:idx val="7"/>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5-7262-4796-A370-0D41925CE482}"/>
                </c:ext>
              </c:extLst>
            </c:dLbl>
            <c:dLbl>
              <c:idx val="8"/>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6-7262-4796-A370-0D41925CE482}"/>
                </c:ext>
              </c:extLst>
            </c:dLbl>
            <c:dLbl>
              <c:idx val="9"/>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7-7262-4796-A370-0D41925CE482}"/>
                </c:ext>
              </c:extLst>
            </c:dLbl>
            <c:dLbl>
              <c:idx val="10"/>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8-7262-4796-A370-0D41925CE482}"/>
                </c:ext>
              </c:extLst>
            </c:dLbl>
            <c:dLbl>
              <c:idx val="11"/>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9-7262-4796-A370-0D41925CE482}"/>
                </c:ext>
              </c:extLst>
            </c:dLbl>
            <c:dLbl>
              <c:idx val="12"/>
              <c:layout>
                <c:manualLayout>
                  <c:x val="0"/>
                  <c:y val="1.3392857142857143E-3"/>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A-7262-4796-A370-0D41925CE482}"/>
                </c:ext>
              </c:extLst>
            </c:dLbl>
            <c:dLbl>
              <c:idx val="13"/>
              <c:layout>
                <c:manualLayout>
                  <c:x val="0"/>
                  <c:y val="8.9285714285714283E-4"/>
                </c:manualLayout>
              </c:layout>
              <c:numFmt formatCode="#,##0;&quot;-&quot;#,##0" sourceLinked="0"/>
              <c:spPr>
                <a:noFill/>
                <a:ln>
                  <a:noFill/>
                </a:ln>
              </c:spPr>
              <c:txPr>
                <a:bodyPr wrap="none"/>
                <a:lstStyle/>
                <a:p>
                  <a:pPr>
                    <a:defRPr sz="1200" kern="1200">
                      <a:solidFill>
                        <a:schemeClr val="bg1"/>
                      </a:solidFill>
                      <a:latin typeface="+mn-lt"/>
                      <a:ea typeface="+mn-ea"/>
                      <a:cs typeface="+mn-cs"/>
                      <a:sym typeface="+mn-lt"/>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2B-7262-4796-A370-0D41925CE482}"/>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Sheet1!$A$3:$N$3</c:f>
              <c:numCache>
                <c:formatCode>General</c:formatCode>
                <c:ptCount val="14"/>
                <c:pt idx="0">
                  <c:v>14.000000000000002</c:v>
                </c:pt>
                <c:pt idx="1">
                  <c:v>21.999999999999996</c:v>
                </c:pt>
                <c:pt idx="2">
                  <c:v>14.999999999999991</c:v>
                </c:pt>
                <c:pt idx="3">
                  <c:v>20.999999999999996</c:v>
                </c:pt>
                <c:pt idx="4">
                  <c:v>20.999999999999996</c:v>
                </c:pt>
                <c:pt idx="5">
                  <c:v>30.000000000000004</c:v>
                </c:pt>
                <c:pt idx="6">
                  <c:v>20.999999999999996</c:v>
                </c:pt>
                <c:pt idx="7">
                  <c:v>38</c:v>
                </c:pt>
                <c:pt idx="8">
                  <c:v>21.999999999999996</c:v>
                </c:pt>
                <c:pt idx="9">
                  <c:v>37</c:v>
                </c:pt>
                <c:pt idx="10">
                  <c:v>21.999999999999996</c:v>
                </c:pt>
                <c:pt idx="11">
                  <c:v>32.000000000000007</c:v>
                </c:pt>
                <c:pt idx="12">
                  <c:v>17.999999999999993</c:v>
                </c:pt>
                <c:pt idx="13">
                  <c:v>29.000000000000004</c:v>
                </c:pt>
              </c:numCache>
            </c:numRef>
          </c:val>
          <c:extLst>
            <c:ext xmlns:c16="http://schemas.microsoft.com/office/drawing/2014/chart" uri="{C3380CC4-5D6E-409C-BE32-E72D297353CC}">
              <c16:uniqueId val="{0000002C-7262-4796-A370-0D41925CE482}"/>
            </c:ext>
          </c:extLst>
        </c:ser>
        <c:dLbls>
          <c:showLegendKey val="0"/>
          <c:showVal val="0"/>
          <c:showCatName val="0"/>
          <c:showSerName val="0"/>
          <c:showPercent val="0"/>
          <c:showBubbleSize val="0"/>
        </c:dLbls>
        <c:gapWidth val="84"/>
        <c:overlap val="100"/>
        <c:axId val="1406405960"/>
        <c:axId val="1"/>
      </c:barChart>
      <c:catAx>
        <c:axId val="1406405960"/>
        <c:scaling>
          <c:orientation val="minMax"/>
        </c:scaling>
        <c:delete val="0"/>
        <c:axPos val="b"/>
        <c:majorGridlines>
          <c:spPr>
            <a:ln>
              <a:noFill/>
            </a:ln>
          </c:spPr>
        </c:majorGridlines>
        <c:majorTickMark val="none"/>
        <c:minorTickMark val="none"/>
        <c:tickLblPos val="none"/>
        <c:spPr>
          <a:ln w="9525" algn="ctr">
            <a:solidFill>
              <a:srgbClr val="7F7F7F"/>
            </a:solidFill>
            <a:prstDash val="solid"/>
          </a:ln>
        </c:spPr>
        <c:crossAx val="1"/>
        <c:crosses val="min"/>
        <c:auto val="0"/>
        <c:lblAlgn val="ctr"/>
        <c:lblOffset val="100"/>
        <c:noMultiLvlLbl val="0"/>
      </c:catAx>
      <c:valAx>
        <c:axId val="1"/>
        <c:scaling>
          <c:orientation val="minMax"/>
          <c:max val="101"/>
          <c:min val="0"/>
        </c:scaling>
        <c:delete val="1"/>
        <c:axPos val="l"/>
        <c:numFmt formatCode="General" sourceLinked="1"/>
        <c:majorTickMark val="out"/>
        <c:minorTickMark val="none"/>
        <c:tickLblPos val="nextTo"/>
        <c:crossAx val="1406405960"/>
        <c:crosses val="min"/>
        <c:crossBetween val="between"/>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2021 Pr’s</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rtl="0"/>
            <a:endParaRPr lang="en-GB"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rtl="0">
              <a:defRPr sz="1400"/>
            </a:lvl1pPr>
          </a:lstStyle>
          <a:p>
            <a:endParaRPr lang="en-GB"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rtl="0">
              <a:defRPr sz="1400"/>
            </a:lvl1pPr>
          </a:lstStyle>
          <a:p>
            <a:endParaRPr lang="en-GB"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rtl="0">
              <a:defRPr sz="1400"/>
            </a:lvl1pPr>
          </a:lstStyle>
          <a:p>
            <a:r>
              <a:rPr lang="en-GB"/>
              <a:t>Notes view: </a:t>
            </a:r>
            <a:fld id="{128CEAFE-FA94-43E5-B0FF-D47E1CCDD1B4}" type="slidenum">
              <a:rPr lang="en-GB" smtClean="0"/>
              <a:pPr/>
              <a:t>‹#›</a:t>
            </a:fld>
            <a:endParaRPr lang="en-GB"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rtl="0">
              <a:defRPr sz="1200"/>
            </a:lvl1pPr>
          </a:lstStyle>
          <a:p>
            <a:fld id="{F2C7CF5F-7CF3-4DF3-838A-EE34544862CC}" type="datetimeFigureOut">
              <a:rPr lang="en-GB" smtClean="0"/>
              <a:pPr/>
              <a:t>25/06/2021</a:t>
            </a:fld>
            <a:endParaRPr lang="en-GB" dirty="0"/>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ostonconsultinggroup.service-now.com/sp?id=kb_article&amp;sys_id=acdaaf8d37775600e9d2a6d2b3990ecd"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4" name="Slide Number Placeholder 3"/>
          <p:cNvSpPr>
            <a:spLocks noGrp="1"/>
          </p:cNvSpPr>
          <p:nvPr>
            <p:ph type="sldNum" sz="quarter" idx="10"/>
          </p:nvPr>
        </p:nvSpPr>
        <p:spPr/>
        <p:txBody>
          <a:bodyPr/>
          <a:lstStyle/>
          <a:p>
            <a:r>
              <a:rPr lang="en-US" dirty="0">
                <a:solidFill>
                  <a:srgbClr val="6E6F73"/>
                </a:solidFill>
              </a:rPr>
              <a:t>Notes view: </a:t>
            </a:r>
            <a:fld id="{128CEAFE-FA94-43E5-B0FF-D47E1CCDD1B4}" type="slidenum">
              <a:rPr lang="en-US" smtClean="0">
                <a:solidFill>
                  <a:srgbClr val="6E6F73"/>
                </a:solidFill>
              </a:rPr>
              <a:pPr/>
              <a:t>1</a:t>
            </a:fld>
            <a:endParaRPr lang="en-US" dirty="0">
              <a:solidFill>
                <a:srgbClr val="6E6F73"/>
              </a:solidFill>
            </a:endParaRPr>
          </a:p>
        </p:txBody>
      </p:sp>
    </p:spTree>
    <p:extLst>
      <p:ext uri="{BB962C8B-B14F-4D97-AF65-F5344CB8AC3E}">
        <p14:creationId xmlns:p14="http://schemas.microsoft.com/office/powerpoint/2010/main" val="1060933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dirty="0"/>
              <a:t>Advisory – </a:t>
            </a:r>
            <a:r>
              <a:rPr lang="en-US" dirty="0"/>
              <a:t>some bar chart segments do</a:t>
            </a:r>
            <a:r>
              <a:rPr lang="en-US" baseline="0" dirty="0"/>
              <a:t> not total 100% given rounding. Data is supplied to the IT team from the People team in rounded % form.</a:t>
            </a:r>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14</a:t>
            </a:fld>
            <a:endParaRPr lang="en-US" dirty="0"/>
          </a:p>
        </p:txBody>
      </p:sp>
    </p:spTree>
    <p:extLst>
      <p:ext uri="{BB962C8B-B14F-4D97-AF65-F5344CB8AC3E}">
        <p14:creationId xmlns:p14="http://schemas.microsoft.com/office/powerpoint/2010/main" val="1007579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dirty="0"/>
              <a:t>Advisory – </a:t>
            </a:r>
            <a:r>
              <a:rPr lang="en-US" dirty="0"/>
              <a:t>some bar chart segments do</a:t>
            </a:r>
            <a:r>
              <a:rPr lang="en-US" baseline="0" dirty="0"/>
              <a:t> not total 100% given rounding. Data is supplied to the IT team from the People team in rounded % form.</a:t>
            </a:r>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15</a:t>
            </a:fld>
            <a:endParaRPr lang="en-US" dirty="0"/>
          </a:p>
        </p:txBody>
      </p:sp>
    </p:spTree>
    <p:extLst>
      <p:ext uri="{BB962C8B-B14F-4D97-AF65-F5344CB8AC3E}">
        <p14:creationId xmlns:p14="http://schemas.microsoft.com/office/powerpoint/2010/main" val="2014394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dirty="0"/>
              <a:t>Advisory – </a:t>
            </a:r>
            <a:r>
              <a:rPr lang="en-US" dirty="0"/>
              <a:t>some bar chart segments do</a:t>
            </a:r>
            <a:r>
              <a:rPr lang="en-US" baseline="0" dirty="0"/>
              <a:t> not total 100% given rounding. Data is supplied to the IT team from the People team in rounded % form.</a:t>
            </a:r>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17</a:t>
            </a:fld>
            <a:endParaRPr lang="en-US" dirty="0"/>
          </a:p>
        </p:txBody>
      </p:sp>
    </p:spTree>
    <p:extLst>
      <p:ext uri="{BB962C8B-B14F-4D97-AF65-F5344CB8AC3E}">
        <p14:creationId xmlns:p14="http://schemas.microsoft.com/office/powerpoint/2010/main" val="3442795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18</a:t>
            </a:fld>
            <a:endParaRPr lang="en-US" dirty="0"/>
          </a:p>
        </p:txBody>
      </p:sp>
    </p:spTree>
    <p:extLst>
      <p:ext uri="{BB962C8B-B14F-4D97-AF65-F5344CB8AC3E}">
        <p14:creationId xmlns:p14="http://schemas.microsoft.com/office/powerpoint/2010/main" val="1484998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19</a:t>
            </a:fld>
            <a:endParaRPr lang="en-US" dirty="0"/>
          </a:p>
        </p:txBody>
      </p:sp>
    </p:spTree>
    <p:extLst>
      <p:ext uri="{BB962C8B-B14F-4D97-AF65-F5344CB8AC3E}">
        <p14:creationId xmlns:p14="http://schemas.microsoft.com/office/powerpoint/2010/main" val="861222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lnSpc>
                <a:spcPct val="90000"/>
              </a:lnSpc>
              <a:spcAft>
                <a:spcPts val="1000"/>
              </a:spcAft>
            </a:pPr>
            <a:r>
              <a:rPr lang="en-US" sz="1200" b="1" i="0" dirty="0">
                <a:solidFill>
                  <a:srgbClr val="575757"/>
                </a:solidFill>
              </a:rPr>
              <a:t>Note 1 </a:t>
            </a:r>
            <a:r>
              <a:rPr lang="en-US" sz="1200" i="0" dirty="0">
                <a:solidFill>
                  <a:srgbClr val="575757"/>
                </a:solidFill>
              </a:rPr>
              <a:t>– An Office Code 'glossary' can be found - </a:t>
            </a:r>
            <a:r>
              <a:rPr lang="en-GB" sz="1200" i="0" dirty="0">
                <a:hlinkClick r:id="rId3"/>
              </a:rPr>
              <a:t>https://bostonconsultinggroup.service-now.com/sp?id=kb_article&amp;sys_id=acdaaf8d37775600e9d2a6d2b3990ecd</a:t>
            </a:r>
            <a:r>
              <a:rPr lang="en-GB" sz="1200" i="0" dirty="0"/>
              <a:t>. ABM's have not been included in this view. </a:t>
            </a:r>
          </a:p>
          <a:p>
            <a:pPr>
              <a:lnSpc>
                <a:spcPct val="90000"/>
              </a:lnSpc>
              <a:spcAft>
                <a:spcPts val="1000"/>
              </a:spcAft>
            </a:pPr>
            <a:r>
              <a:rPr lang="en-US" sz="1200" b="1" i="0" dirty="0">
                <a:solidFill>
                  <a:srgbClr val="575757"/>
                </a:solidFill>
              </a:rPr>
              <a:t>Note 2 </a:t>
            </a:r>
            <a:r>
              <a:rPr lang="en-US" sz="1200" i="0" dirty="0">
                <a:solidFill>
                  <a:srgbClr val="575757"/>
                </a:solidFill>
              </a:rPr>
              <a:t>- There are varying #'s of employees in each office. Raw data is available for further inspection by request to the Pulse survey team (it-pulse-survey@bcg.com)</a:t>
            </a:r>
          </a:p>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20</a:t>
            </a:fld>
            <a:endParaRPr lang="en-US" dirty="0"/>
          </a:p>
        </p:txBody>
      </p:sp>
    </p:spTree>
    <p:extLst>
      <p:ext uri="{BB962C8B-B14F-4D97-AF65-F5344CB8AC3E}">
        <p14:creationId xmlns:p14="http://schemas.microsoft.com/office/powerpoint/2010/main" val="2408062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dirty="0"/>
              <a:t>Advisory – </a:t>
            </a:r>
            <a:r>
              <a:rPr lang="en-US" dirty="0"/>
              <a:t>some bar chart segments do</a:t>
            </a:r>
            <a:r>
              <a:rPr lang="en-US" baseline="0" dirty="0"/>
              <a:t> not total 100% given rounding. Data is supplied to the IT team from the People team in rounded % form.</a:t>
            </a:r>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21</a:t>
            </a:fld>
            <a:endParaRPr lang="en-US" dirty="0"/>
          </a:p>
        </p:txBody>
      </p:sp>
    </p:spTree>
    <p:extLst>
      <p:ext uri="{BB962C8B-B14F-4D97-AF65-F5344CB8AC3E}">
        <p14:creationId xmlns:p14="http://schemas.microsoft.com/office/powerpoint/2010/main" val="29252567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dirty="0"/>
              <a:t>Advisory – </a:t>
            </a:r>
            <a:r>
              <a:rPr lang="en-US" dirty="0"/>
              <a:t>some bar chart segments do</a:t>
            </a:r>
            <a:r>
              <a:rPr lang="en-US" baseline="0" dirty="0"/>
              <a:t> not total 100% given rounding. Data is supplied to the IT team from the People team in rounded % form.</a:t>
            </a:r>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22</a:t>
            </a:fld>
            <a:endParaRPr lang="en-US" dirty="0"/>
          </a:p>
        </p:txBody>
      </p:sp>
    </p:spTree>
    <p:extLst>
      <p:ext uri="{BB962C8B-B14F-4D97-AF65-F5344CB8AC3E}">
        <p14:creationId xmlns:p14="http://schemas.microsoft.com/office/powerpoint/2010/main" val="540421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23</a:t>
            </a:fld>
            <a:endParaRPr lang="en-US" dirty="0"/>
          </a:p>
        </p:txBody>
      </p:sp>
    </p:spTree>
    <p:extLst>
      <p:ext uri="{BB962C8B-B14F-4D97-AF65-F5344CB8AC3E}">
        <p14:creationId xmlns:p14="http://schemas.microsoft.com/office/powerpoint/2010/main" val="1529604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dirty="0"/>
              <a:t>Note 1 </a:t>
            </a:r>
            <a:r>
              <a:rPr lang="en-US" dirty="0"/>
              <a:t>- </a:t>
            </a:r>
            <a:r>
              <a:rPr lang="en-US" sz="1400" dirty="0">
                <a:solidFill>
                  <a:srgbClr val="FFFFFF"/>
                </a:solidFill>
              </a:rPr>
              <a:t>most suggestions were </a:t>
            </a:r>
            <a:r>
              <a:rPr lang="en-US" sz="1200" dirty="0">
                <a:solidFill>
                  <a:srgbClr val="FFFFFF"/>
                </a:solidFill>
              </a:rPr>
              <a:t>constructive &amp; therefore cannot not be classified as positive, negative, etc.</a:t>
            </a:r>
          </a:p>
          <a:p>
            <a:pPr>
              <a:buNone/>
            </a:pPr>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26</a:t>
            </a:fld>
            <a:endParaRPr lang="en-US" dirty="0"/>
          </a:p>
        </p:txBody>
      </p:sp>
    </p:spTree>
    <p:extLst>
      <p:ext uri="{BB962C8B-B14F-4D97-AF65-F5344CB8AC3E}">
        <p14:creationId xmlns:p14="http://schemas.microsoft.com/office/powerpoint/2010/main" val="1829885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sz="1200" b="1" i="0" kern="1200" dirty="0">
                <a:solidFill>
                  <a:srgbClr val="575757"/>
                </a:solidFill>
                <a:latin typeface="+mn-lt"/>
                <a:ea typeface="+mn-ea"/>
                <a:cs typeface="+mn-cs"/>
              </a:rPr>
              <a:t>Note 1 - </a:t>
            </a:r>
            <a:r>
              <a:rPr lang="en-US" sz="1200" i="0" kern="1200" dirty="0">
                <a:solidFill>
                  <a:srgbClr val="575757"/>
                </a:solidFill>
                <a:latin typeface="+mn-lt"/>
                <a:ea typeface="+mn-ea"/>
                <a:cs typeface="+mn-cs"/>
              </a:rPr>
              <a:t>Quantitative Analysis - </a:t>
            </a:r>
            <a:r>
              <a:rPr lang="en-GB" sz="1200" i="0" kern="1200" dirty="0">
                <a:solidFill>
                  <a:srgbClr val="575757"/>
                </a:solidFill>
                <a:latin typeface="+mn-lt"/>
                <a:ea typeface="+mn-ea"/>
                <a:cs typeface="+mn-cs"/>
              </a:rPr>
              <a:t>Survey questions with standard answer options: Strongly agree, Agree, Neutral, Disagree, Strongly disagree</a:t>
            </a:r>
          </a:p>
          <a:p>
            <a:endParaRPr lang="en-GB" sz="1200" i="0" kern="1200" dirty="0">
              <a:solidFill>
                <a:srgbClr val="575757"/>
              </a:solidFill>
              <a:latin typeface="+mn-lt"/>
              <a:ea typeface="+mn-ea"/>
              <a:cs typeface="+mn-cs"/>
            </a:endParaRPr>
          </a:p>
          <a:p>
            <a:r>
              <a:rPr lang="en-US" sz="1200" b="1" i="0" kern="1200" dirty="0">
                <a:solidFill>
                  <a:srgbClr val="575757"/>
                </a:solidFill>
                <a:latin typeface="+mn-lt"/>
                <a:ea typeface="+mn-ea"/>
                <a:cs typeface="+mn-cs"/>
              </a:rPr>
              <a:t>Note 2 - </a:t>
            </a:r>
            <a:r>
              <a:rPr lang="en-US" sz="1200" i="0" kern="1200" dirty="0">
                <a:solidFill>
                  <a:srgbClr val="575757"/>
                </a:solidFill>
                <a:latin typeface="+mn-lt"/>
                <a:ea typeface="+mn-ea"/>
                <a:cs typeface="+mn-cs"/>
              </a:rPr>
              <a:t>Qualitative Analysis - Free-form comments tagged to IT. Sentiment &amp; high-level analysis only</a:t>
            </a:r>
          </a:p>
          <a:p>
            <a:endParaRPr lang="en-US" i="0" dirty="0"/>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i="0" dirty="0"/>
              <a:t>Note 3 –</a:t>
            </a:r>
            <a:r>
              <a:rPr lang="en-US" i="0" dirty="0"/>
              <a:t> this question has been reworded since 2020. The core of the question text remains the same, the addition is the sentence in brackets. For simplicity, in this report the shorter version of the question will be used. </a:t>
            </a:r>
            <a:r>
              <a:rPr lang="en-US" sz="1200" b="0" i="0" u="none" strike="noStrike" kern="1200" dirty="0">
                <a:solidFill>
                  <a:srgbClr val="575757"/>
                </a:solidFill>
                <a:effectLst/>
                <a:latin typeface="+mn-lt"/>
                <a:ea typeface="+mn-ea"/>
                <a:cs typeface="+mn-cs"/>
              </a:rPr>
              <a:t>The People Survey also used to include the question - 'LAB helps me develop the skills I need to be successful at my work' – however the team indicate that this has been replaced / subsumed by the revised online learning question.</a:t>
            </a:r>
          </a:p>
          <a:p>
            <a:endParaRPr lang="en-US" dirty="0"/>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3</a:t>
            </a:fld>
            <a:endParaRPr lang="en-US" dirty="0"/>
          </a:p>
        </p:txBody>
      </p:sp>
    </p:spTree>
    <p:extLst>
      <p:ext uri="{BB962C8B-B14F-4D97-AF65-F5344CB8AC3E}">
        <p14:creationId xmlns:p14="http://schemas.microsoft.com/office/powerpoint/2010/main" val="3851910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27</a:t>
            </a:fld>
            <a:endParaRPr lang="en-US" dirty="0"/>
          </a:p>
        </p:txBody>
      </p:sp>
    </p:spTree>
    <p:extLst>
      <p:ext uri="{BB962C8B-B14F-4D97-AF65-F5344CB8AC3E}">
        <p14:creationId xmlns:p14="http://schemas.microsoft.com/office/powerpoint/2010/main" val="21313951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dirty="0"/>
              <a:t>Note 1 </a:t>
            </a:r>
            <a:r>
              <a:rPr lang="en-US" dirty="0"/>
              <a:t>- </a:t>
            </a:r>
            <a:r>
              <a:rPr lang="en-US" sz="1400" dirty="0">
                <a:solidFill>
                  <a:srgbClr val="FFFFFF"/>
                </a:solidFill>
              </a:rPr>
              <a:t>most suggestions were </a:t>
            </a:r>
            <a:r>
              <a:rPr lang="en-US" sz="1200" dirty="0">
                <a:solidFill>
                  <a:srgbClr val="FFFFFF"/>
                </a:solidFill>
              </a:rPr>
              <a:t>constructive &amp; therefore cannot not be classified as positive, negative, etc.</a:t>
            </a:r>
          </a:p>
        </p:txBody>
      </p:sp>
      <p:sp>
        <p:nvSpPr>
          <p:cNvPr id="4" name="Slide Number Placeholder 3"/>
          <p:cNvSpPr>
            <a:spLocks noGrp="1"/>
          </p:cNvSpPr>
          <p:nvPr>
            <p:ph type="sldNum" sz="quarter" idx="5"/>
          </p:nvPr>
        </p:nvSpPr>
        <p:spPr/>
        <p:txBody>
          <a:bodyPr/>
          <a:lstStyle/>
          <a:p>
            <a:r>
              <a:rPr lang="en-GB"/>
              <a:t>Notes view: </a:t>
            </a:r>
            <a:fld id="{128CEAFE-FA94-43E5-B0FF-D47E1CCDD1B4}" type="slidenum">
              <a:rPr lang="en-GB" smtClean="0"/>
              <a:pPr/>
              <a:t>29</a:t>
            </a:fld>
            <a:endParaRPr lang="en-GB" dirty="0"/>
          </a:p>
        </p:txBody>
      </p:sp>
    </p:spTree>
    <p:extLst>
      <p:ext uri="{BB962C8B-B14F-4D97-AF65-F5344CB8AC3E}">
        <p14:creationId xmlns:p14="http://schemas.microsoft.com/office/powerpoint/2010/main" val="24087348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dirty="0"/>
              <a:t>Note 1 </a:t>
            </a:r>
            <a:r>
              <a:rPr lang="en-US" dirty="0"/>
              <a:t>- </a:t>
            </a:r>
            <a:r>
              <a:rPr lang="en-US" sz="1400" dirty="0">
                <a:solidFill>
                  <a:srgbClr val="FFFFFF"/>
                </a:solidFill>
              </a:rPr>
              <a:t>most suggestions were </a:t>
            </a:r>
            <a:r>
              <a:rPr lang="en-US" sz="1200" dirty="0">
                <a:solidFill>
                  <a:srgbClr val="FFFFFF"/>
                </a:solidFill>
              </a:rPr>
              <a:t>constructive &amp; therefore cannot not be classified as positive, negative, etc.</a:t>
            </a:r>
          </a:p>
          <a:p>
            <a:endParaRPr lang="en-US" dirty="0"/>
          </a:p>
        </p:txBody>
      </p:sp>
      <p:sp>
        <p:nvSpPr>
          <p:cNvPr id="4" name="Slide Number Placeholder 3"/>
          <p:cNvSpPr>
            <a:spLocks noGrp="1"/>
          </p:cNvSpPr>
          <p:nvPr>
            <p:ph type="sldNum" sz="quarter" idx="5"/>
          </p:nvPr>
        </p:nvSpPr>
        <p:spPr/>
        <p:txBody>
          <a:bodyPr/>
          <a:lstStyle/>
          <a:p>
            <a:r>
              <a:rPr lang="en-GB"/>
              <a:t>Notes view: </a:t>
            </a:r>
            <a:fld id="{128CEAFE-FA94-43E5-B0FF-D47E1CCDD1B4}" type="slidenum">
              <a:rPr lang="en-GB" smtClean="0"/>
              <a:pPr/>
              <a:t>30</a:t>
            </a:fld>
            <a:endParaRPr lang="en-GB" dirty="0"/>
          </a:p>
        </p:txBody>
      </p:sp>
    </p:spTree>
    <p:extLst>
      <p:ext uri="{BB962C8B-B14F-4D97-AF65-F5344CB8AC3E}">
        <p14:creationId xmlns:p14="http://schemas.microsoft.com/office/powerpoint/2010/main" val="1834548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t>Note 1 -</a:t>
            </a:r>
            <a:r>
              <a:rPr lang="en-US" sz="1200" dirty="0">
                <a:solidFill>
                  <a:srgbClr val="FFFFFF"/>
                </a:solidFill>
              </a:rPr>
              <a:t> 'Other' related comments were wide-ranging. Sentiment / theme analysis was not conducted on these comments given many were not related to IT &amp; it would require a manual digest.</a:t>
            </a:r>
          </a:p>
          <a:p>
            <a:endParaRPr lang="en-US" dirty="0"/>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33</a:t>
            </a:fld>
            <a:endParaRPr lang="en-US" dirty="0"/>
          </a:p>
        </p:txBody>
      </p:sp>
    </p:spTree>
    <p:extLst>
      <p:ext uri="{BB962C8B-B14F-4D97-AF65-F5344CB8AC3E}">
        <p14:creationId xmlns:p14="http://schemas.microsoft.com/office/powerpoint/2010/main" val="39729227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t>Note 1 -</a:t>
            </a:r>
            <a:r>
              <a:rPr lang="en-US" sz="1200" dirty="0">
                <a:solidFill>
                  <a:srgbClr val="FFFFFF"/>
                </a:solidFill>
              </a:rPr>
              <a:t> 'Other' related comments were wide-ranging. Sentiment / theme analysis was not conducted on these comments given many were not related to IT &amp; it would require a manual digest.</a:t>
            </a:r>
          </a:p>
          <a:p>
            <a:endParaRPr lang="en-US" dirty="0"/>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34</a:t>
            </a:fld>
            <a:endParaRPr lang="en-US" dirty="0"/>
          </a:p>
        </p:txBody>
      </p:sp>
    </p:spTree>
    <p:extLst>
      <p:ext uri="{BB962C8B-B14F-4D97-AF65-F5344CB8AC3E}">
        <p14:creationId xmlns:p14="http://schemas.microsoft.com/office/powerpoint/2010/main" val="1707710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dirty="0"/>
              <a:t>Note 1 -</a:t>
            </a:r>
            <a:r>
              <a:rPr lang="en-US" sz="1200" dirty="0">
                <a:solidFill>
                  <a:srgbClr val="FFFFFF"/>
                </a:solidFill>
              </a:rPr>
              <a:t> 'Other' related comments were wide-ranging. Sentiment / theme analysis was not conducted on these comments given many were not related to IT &amp; it would require a manual digest.</a:t>
            </a:r>
          </a:p>
          <a:p>
            <a:endParaRPr lang="en-US" dirty="0"/>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35</a:t>
            </a:fld>
            <a:endParaRPr lang="en-US" dirty="0"/>
          </a:p>
        </p:txBody>
      </p:sp>
    </p:spTree>
    <p:extLst>
      <p:ext uri="{BB962C8B-B14F-4D97-AF65-F5344CB8AC3E}">
        <p14:creationId xmlns:p14="http://schemas.microsoft.com/office/powerpoint/2010/main" val="1977305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dirty="0"/>
              <a:t>Note 1 </a:t>
            </a:r>
            <a:r>
              <a:rPr lang="en-US" dirty="0"/>
              <a:t>- </a:t>
            </a:r>
            <a:r>
              <a:rPr lang="en-US" sz="1400" dirty="0">
                <a:solidFill>
                  <a:srgbClr val="FFFFFF"/>
                </a:solidFill>
              </a:rPr>
              <a:t>most suggestions were </a:t>
            </a:r>
            <a:r>
              <a:rPr lang="en-US" sz="1200" dirty="0">
                <a:solidFill>
                  <a:srgbClr val="FFFFFF"/>
                </a:solidFill>
              </a:rPr>
              <a:t>constructive &amp; therefore cannot not be classified as positive, negative, etc.</a:t>
            </a:r>
          </a:p>
          <a:p>
            <a:endParaRPr lang="en-US" dirty="0"/>
          </a:p>
        </p:txBody>
      </p:sp>
      <p:sp>
        <p:nvSpPr>
          <p:cNvPr id="4" name="Slide Number Placeholder 3"/>
          <p:cNvSpPr>
            <a:spLocks noGrp="1"/>
          </p:cNvSpPr>
          <p:nvPr>
            <p:ph type="sldNum" sz="quarter" idx="5"/>
          </p:nvPr>
        </p:nvSpPr>
        <p:spPr/>
        <p:txBody>
          <a:bodyPr/>
          <a:lstStyle/>
          <a:p>
            <a:r>
              <a:rPr lang="en-GB"/>
              <a:t>Notes view: </a:t>
            </a:r>
            <a:fld id="{128CEAFE-FA94-43E5-B0FF-D47E1CCDD1B4}" type="slidenum">
              <a:rPr lang="en-GB" smtClean="0"/>
              <a:pPr/>
              <a:t>36</a:t>
            </a:fld>
            <a:endParaRPr lang="en-GB" dirty="0"/>
          </a:p>
        </p:txBody>
      </p:sp>
    </p:spTree>
    <p:extLst>
      <p:ext uri="{BB962C8B-B14F-4D97-AF65-F5344CB8AC3E}">
        <p14:creationId xmlns:p14="http://schemas.microsoft.com/office/powerpoint/2010/main" val="1224158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DFED875-7CA7-4683-B586-34E1A4A09D12}" type="slidenum">
              <a:rPr lang="en-GB" smtClean="0"/>
              <a:pPr/>
              <a:t>37</a:t>
            </a:fld>
            <a:endParaRPr lang="en-GB" dirty="0"/>
          </a:p>
        </p:txBody>
      </p:sp>
    </p:spTree>
    <p:extLst>
      <p:ext uri="{BB962C8B-B14F-4D97-AF65-F5344CB8AC3E}">
        <p14:creationId xmlns:p14="http://schemas.microsoft.com/office/powerpoint/2010/main" val="4791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b="1" baseline="0" dirty="0"/>
              <a:t>Note 1 </a:t>
            </a:r>
            <a:r>
              <a:rPr lang="en-US" baseline="0" dirty="0"/>
              <a:t>– </a:t>
            </a:r>
            <a:r>
              <a:rPr lang="en-US" sz="1200" i="0" dirty="0">
                <a:solidFill>
                  <a:srgbClr val="FFFFFF"/>
                </a:solidFill>
              </a:rPr>
              <a:t>See slide 11 for further information on respondent numbers.</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1" i="0" dirty="0">
                <a:solidFill>
                  <a:srgbClr val="FFFFFF"/>
                </a:solidFill>
              </a:rPr>
              <a:t>Note 2 </a:t>
            </a:r>
            <a:r>
              <a:rPr lang="en-US" sz="1200" i="0" dirty="0">
                <a:solidFill>
                  <a:srgbClr val="FFFFFF"/>
                </a:solidFill>
              </a:rPr>
              <a:t>– 18% comprises KT (3%) &amp; 'Specialty Business', or ABM's (15%). Due to rounding the total % is 101% </a:t>
            </a:r>
            <a:r>
              <a:rPr lang="en-US" sz="1200" b="0" i="0" dirty="0">
                <a:solidFill>
                  <a:srgbClr val="FFFFFF"/>
                </a:solidFill>
              </a:rPr>
              <a:t>(</a:t>
            </a:r>
            <a:r>
              <a:rPr lang="en-GB" sz="1200" b="0" kern="1200" dirty="0">
                <a:solidFill>
                  <a:schemeClr val="tx1"/>
                </a:solidFill>
                <a:effectLst/>
                <a:latin typeface="+mn-lt"/>
                <a:ea typeface="+mn-ea"/>
                <a:cs typeface="+mn-cs"/>
              </a:rPr>
              <a:t>52.6% CT, 29.7% BST, 2.5% KT, 15.2% SBs)</a:t>
            </a:r>
            <a:endParaRPr lang="en-US" sz="1200" i="0" dirty="0">
              <a:solidFill>
                <a:srgbClr val="FFFFFF"/>
              </a:solidFill>
            </a:endParaRP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200" b="1" i="0" dirty="0">
                <a:solidFill>
                  <a:srgbClr val="FFFFFF"/>
                </a:solidFill>
              </a:rPr>
              <a:t>Note 3</a:t>
            </a:r>
            <a:r>
              <a:rPr lang="en-US" sz="1200" i="0" dirty="0">
                <a:solidFill>
                  <a:srgbClr val="FFFFFF"/>
                </a:solidFill>
              </a:rPr>
              <a:t> – In 2020, this was the first time that employees were able to leave a comment related to any question. There were 3,208 comments in 2020, the number is 27% lower this year, potentially relating to the lower overall participation in the survey, &amp; also lower overall comments provided. </a:t>
            </a:r>
          </a:p>
          <a:p>
            <a:pPr marL="0" marR="0" lvl="0" indent="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10"/>
          </p:nvPr>
        </p:nvSpPr>
        <p:spPr/>
        <p:txBody>
          <a:bodyPr/>
          <a:lstStyle/>
          <a:p>
            <a:r>
              <a:rPr lang="en-US" dirty="0">
                <a:solidFill>
                  <a:srgbClr val="6E6F73"/>
                </a:solidFill>
              </a:rPr>
              <a:t>Notes view: </a:t>
            </a:r>
            <a:fld id="{128CEAFE-FA94-43E5-B0FF-D47E1CCDD1B4}" type="slidenum">
              <a:rPr lang="en-US" smtClean="0">
                <a:solidFill>
                  <a:srgbClr val="6E6F73"/>
                </a:solidFill>
              </a:rPr>
              <a:pPr/>
              <a:t>5</a:t>
            </a:fld>
            <a:endParaRPr lang="en-US" dirty="0">
              <a:solidFill>
                <a:srgbClr val="6E6F73"/>
              </a:solidFill>
            </a:endParaRPr>
          </a:p>
        </p:txBody>
      </p:sp>
    </p:spTree>
    <p:extLst>
      <p:ext uri="{BB962C8B-B14F-4D97-AF65-F5344CB8AC3E}">
        <p14:creationId xmlns:p14="http://schemas.microsoft.com/office/powerpoint/2010/main" val="3274963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r>
              <a:rPr lang="en-US" dirty="0"/>
              <a:t>Notes view: </a:t>
            </a:r>
            <a:fld id="{128CEAFE-FA94-43E5-B0FF-D47E1CCDD1B4}" type="slidenum">
              <a:rPr lang="en-US" smtClean="0"/>
              <a:pPr/>
              <a:t>7</a:t>
            </a:fld>
            <a:endParaRPr lang="en-US" dirty="0"/>
          </a:p>
        </p:txBody>
      </p:sp>
    </p:spTree>
    <p:extLst>
      <p:ext uri="{BB962C8B-B14F-4D97-AF65-F5344CB8AC3E}">
        <p14:creationId xmlns:p14="http://schemas.microsoft.com/office/powerpoint/2010/main" val="2221082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Clr>
                <a:srgbClr val="00B050"/>
              </a:buClr>
              <a:buSzPct val="120000"/>
            </a:pPr>
            <a:r>
              <a:rPr lang="en-GB" sz="1200" dirty="0">
                <a:solidFill>
                  <a:srgbClr val="575757"/>
                </a:solidFill>
              </a:rPr>
              <a:t>This is the 3</a:t>
            </a:r>
            <a:r>
              <a:rPr lang="en-GB" sz="1200" baseline="30000" dirty="0">
                <a:solidFill>
                  <a:srgbClr val="575757"/>
                </a:solidFill>
              </a:rPr>
              <a:t>rd</a:t>
            </a:r>
            <a:r>
              <a:rPr lang="en-GB" sz="1200" dirty="0">
                <a:solidFill>
                  <a:srgbClr val="575757"/>
                </a:solidFill>
              </a:rPr>
              <a:t> year we have analyzed the People Survey through an IT lens. Both the People &amp; IT Pulse surveys continue to strongly corroborate each other, with very similar feedback themes. Whilst P</a:t>
            </a:r>
            <a:r>
              <a:rPr lang="en-GB" dirty="0">
                <a:solidFill>
                  <a:srgbClr val="575757"/>
                </a:solidFill>
              </a:rPr>
              <a:t>ulse receives a lower response rate – we now know it is representative given the demographic sampling we do &amp; the correlation with the People survey</a:t>
            </a:r>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8</a:t>
            </a:fld>
            <a:endParaRPr lang="en-US" dirty="0"/>
          </a:p>
        </p:txBody>
      </p:sp>
    </p:spTree>
    <p:extLst>
      <p:ext uri="{BB962C8B-B14F-4D97-AF65-F5344CB8AC3E}">
        <p14:creationId xmlns:p14="http://schemas.microsoft.com/office/powerpoint/2010/main" val="18390647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600"/>
              </a:spcAft>
              <a:buClr>
                <a:srgbClr val="00B050"/>
              </a:buClr>
              <a:buSzPct val="120000"/>
              <a:buFont typeface="Arial" panose="020B0604020202020204" pitchFamily="34" charset="0"/>
              <a:buChar char="​"/>
              <a:tabLst/>
              <a:defRPr/>
            </a:pPr>
            <a:r>
              <a:rPr lang="en-GB" sz="1200" b="1" dirty="0">
                <a:solidFill>
                  <a:srgbClr val="575757"/>
                </a:solidFill>
              </a:rPr>
              <a:t>Note 1 – </a:t>
            </a:r>
            <a:r>
              <a:rPr lang="en-GB" sz="1200" dirty="0">
                <a:solidFill>
                  <a:srgbClr val="575757"/>
                </a:solidFill>
              </a:rPr>
              <a:t>the question relates to - '</a:t>
            </a:r>
            <a:r>
              <a:rPr lang="en-US" sz="1200" b="0" i="0" u="none" strike="noStrike" kern="1200" dirty="0">
                <a:solidFill>
                  <a:srgbClr val="575757"/>
                </a:solidFill>
                <a:effectLst/>
                <a:latin typeface="+mn-lt"/>
                <a:ea typeface="+mn-ea"/>
                <a:cs typeface="+mn-cs"/>
              </a:rPr>
              <a:t>I am satisfied with the effectiveness of Knowledge Navigator/ Smart Search/ KM in helping me with my work'</a:t>
            </a:r>
          </a:p>
          <a:p>
            <a:pPr>
              <a:buClr>
                <a:srgbClr val="00B050"/>
              </a:buClr>
              <a:buSzPct val="120000"/>
            </a:pPr>
            <a:endParaRPr lang="en-GB" dirty="0">
              <a:solidFill>
                <a:srgbClr val="575757"/>
              </a:solidFill>
            </a:endParaRPr>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9</a:t>
            </a:fld>
            <a:endParaRPr lang="en-US" dirty="0"/>
          </a:p>
        </p:txBody>
      </p:sp>
    </p:spTree>
    <p:extLst>
      <p:ext uri="{BB962C8B-B14F-4D97-AF65-F5344CB8AC3E}">
        <p14:creationId xmlns:p14="http://schemas.microsoft.com/office/powerpoint/2010/main" val="3024915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GB"/>
              <a:t>Notes view: </a:t>
            </a:r>
            <a:fld id="{128CEAFE-FA94-43E5-B0FF-D47E1CCDD1B4}" type="slidenum">
              <a:rPr lang="en-GB" smtClean="0"/>
              <a:pPr/>
              <a:t>11</a:t>
            </a:fld>
            <a:endParaRPr lang="en-GB" dirty="0"/>
          </a:p>
        </p:txBody>
      </p:sp>
    </p:spTree>
    <p:extLst>
      <p:ext uri="{BB962C8B-B14F-4D97-AF65-F5344CB8AC3E}">
        <p14:creationId xmlns:p14="http://schemas.microsoft.com/office/powerpoint/2010/main" val="27170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pPr>
              <a:buNone/>
            </a:pPr>
            <a:endParaRPr lang="en-US" dirty="0"/>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12</a:t>
            </a:fld>
            <a:endParaRPr lang="en-US" dirty="0"/>
          </a:p>
        </p:txBody>
      </p:sp>
    </p:spTree>
    <p:extLst>
      <p:ext uri="{BB962C8B-B14F-4D97-AF65-F5344CB8AC3E}">
        <p14:creationId xmlns:p14="http://schemas.microsoft.com/office/powerpoint/2010/main" val="34142441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r>
              <a:rPr lang="en-US" b="1" dirty="0"/>
              <a:t>Note 1 – </a:t>
            </a:r>
            <a:r>
              <a:rPr lang="en-US" dirty="0"/>
              <a:t>for this question, in 2018 &amp; 2019, this question was not asked to CT. It was posed to CT in 2020. The 2020 58% includes CT, but the 2018 &amp; 2019 numbers do not. Therefore, the trending between 77% &amp; 58% is not like-for-like.</a:t>
            </a:r>
          </a:p>
        </p:txBody>
      </p:sp>
      <p:sp>
        <p:nvSpPr>
          <p:cNvPr id="4" name="Slide Number Placeholder 3"/>
          <p:cNvSpPr>
            <a:spLocks noGrp="1"/>
          </p:cNvSpPr>
          <p:nvPr>
            <p:ph type="sldNum" sz="quarter" idx="5"/>
          </p:nvPr>
        </p:nvSpPr>
        <p:spPr/>
        <p:txBody>
          <a:bodyPr/>
          <a:lstStyle/>
          <a:p>
            <a:r>
              <a:rPr lang="en-US" dirty="0"/>
              <a:t>Notes view: </a:t>
            </a:r>
            <a:fld id="{128CEAFE-FA94-43E5-B0FF-D47E1CCDD1B4}" type="slidenum">
              <a:rPr lang="en-US" smtClean="0"/>
              <a:pPr/>
              <a:t>13</a:t>
            </a:fld>
            <a:endParaRPr lang="en-US" dirty="0"/>
          </a:p>
        </p:txBody>
      </p:sp>
    </p:spTree>
    <p:extLst>
      <p:ext uri="{BB962C8B-B14F-4D97-AF65-F5344CB8AC3E}">
        <p14:creationId xmlns:p14="http://schemas.microsoft.com/office/powerpoint/2010/main" val="2247791004"/>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xml"/><Relationship Id="rId7" Type="http://schemas.openxmlformats.org/officeDocument/2006/relationships/image" Target="../media/image2.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6.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1.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2.vml"/><Relationship Id="rId5" Type="http://schemas.openxmlformats.org/officeDocument/2006/relationships/image" Target="../media/image5.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3.vml"/><Relationship Id="rId6" Type="http://schemas.openxmlformats.org/officeDocument/2006/relationships/image" Target="../media/image7.png"/><Relationship Id="rId5" Type="http://schemas.openxmlformats.org/officeDocument/2006/relationships/image" Target="../media/image5.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14.vml"/><Relationship Id="rId6" Type="http://schemas.openxmlformats.org/officeDocument/2006/relationships/image" Target="../media/image8.png"/><Relationship Id="rId5" Type="http://schemas.openxmlformats.org/officeDocument/2006/relationships/image" Target="../media/image5.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15.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16.vml"/><Relationship Id="rId6" Type="http://schemas.openxmlformats.org/officeDocument/2006/relationships/image" Target="../media/image11.png"/><Relationship Id="rId5" Type="http://schemas.openxmlformats.org/officeDocument/2006/relationships/image" Target="../media/image5.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17.vml"/><Relationship Id="rId5" Type="http://schemas.openxmlformats.org/officeDocument/2006/relationships/image" Target="../media/image5.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19.vml"/><Relationship Id="rId5" Type="http://schemas.openxmlformats.org/officeDocument/2006/relationships/image" Target="../media/image5.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20.vml"/><Relationship Id="rId5" Type="http://schemas.openxmlformats.org/officeDocument/2006/relationships/image" Target="../media/image5.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4.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21.vml"/><Relationship Id="rId5" Type="http://schemas.openxmlformats.org/officeDocument/2006/relationships/image" Target="../media/image5.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22.vml"/><Relationship Id="rId5" Type="http://schemas.openxmlformats.org/officeDocument/2006/relationships/image" Target="../media/image5.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23.vml"/><Relationship Id="rId6" Type="http://schemas.openxmlformats.org/officeDocument/2006/relationships/image" Target="../media/image13.png"/><Relationship Id="rId5" Type="http://schemas.openxmlformats.org/officeDocument/2006/relationships/image" Target="../media/image9.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9.xml"/><Relationship Id="rId1" Type="http://schemas.openxmlformats.org/officeDocument/2006/relationships/vmlDrawing" Target="../drawings/vmlDrawing24.vml"/><Relationship Id="rId5" Type="http://schemas.openxmlformats.org/officeDocument/2006/relationships/image" Target="../media/image5.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25.vml"/><Relationship Id="rId5" Type="http://schemas.openxmlformats.org/officeDocument/2006/relationships/image" Target="../media/image5.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26.vml"/><Relationship Id="rId5" Type="http://schemas.openxmlformats.org/officeDocument/2006/relationships/image" Target="../media/image5.emf"/><Relationship Id="rId4" Type="http://schemas.openxmlformats.org/officeDocument/2006/relationships/oleObject" Target="../embeddings/oleObject26.bin"/></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vmlDrawing" Target="../drawings/vmlDrawing27.vml"/><Relationship Id="rId6" Type="http://schemas.openxmlformats.org/officeDocument/2006/relationships/image" Target="../media/image14.emf"/><Relationship Id="rId5" Type="http://schemas.openxmlformats.org/officeDocument/2006/relationships/oleObject" Target="../embeddings/oleObject27.bin"/><Relationship Id="rId4"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tags" Target="../tags/tag35.xml"/><Relationship Id="rId7" Type="http://schemas.openxmlformats.org/officeDocument/2006/relationships/image" Target="../media/image15.png"/><Relationship Id="rId2" Type="http://schemas.openxmlformats.org/officeDocument/2006/relationships/tags" Target="../tags/tag34.xml"/><Relationship Id="rId1" Type="http://schemas.openxmlformats.org/officeDocument/2006/relationships/vmlDrawing" Target="../drawings/vmlDrawing28.vml"/><Relationship Id="rId6" Type="http://schemas.openxmlformats.org/officeDocument/2006/relationships/image" Target="../media/image2.emf"/><Relationship Id="rId5" Type="http://schemas.openxmlformats.org/officeDocument/2006/relationships/oleObject" Target="../embeddings/oleObject28.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7.xml"/><Relationship Id="rId7" Type="http://schemas.openxmlformats.org/officeDocument/2006/relationships/oleObject" Target="../embeddings/oleObject29.bin"/><Relationship Id="rId2" Type="http://schemas.openxmlformats.org/officeDocument/2006/relationships/tags" Target="../tags/tag36.xml"/><Relationship Id="rId1" Type="http://schemas.openxmlformats.org/officeDocument/2006/relationships/vmlDrawing" Target="../drawings/vmlDrawing29.vml"/><Relationship Id="rId6" Type="http://schemas.openxmlformats.org/officeDocument/2006/relationships/slideMaster" Target="../slideMasters/slideMaster1.xml"/><Relationship Id="rId5" Type="http://schemas.openxmlformats.org/officeDocument/2006/relationships/tags" Target="../tags/tag39.xml"/><Relationship Id="rId10" Type="http://schemas.openxmlformats.org/officeDocument/2006/relationships/image" Target="../media/image16.jpeg"/><Relationship Id="rId4" Type="http://schemas.openxmlformats.org/officeDocument/2006/relationships/tags" Target="../tags/tag38.xm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6.vml"/><Relationship Id="rId5" Type="http://schemas.openxmlformats.org/officeDocument/2006/relationships/image" Target="../media/image5.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7.vml"/><Relationship Id="rId5" Type="http://schemas.openxmlformats.org/officeDocument/2006/relationships/image" Target="../media/image5.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8.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9.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0.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560696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5"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lnSpc>
                <a:spcPct val="93000"/>
              </a:lnSpc>
              <a:spcBef>
                <a:spcPct val="0"/>
              </a:spcBef>
              <a:spcAft>
                <a:spcPct val="0"/>
              </a:spcAft>
            </a:pPr>
            <a:endParaRPr lang="en-GB"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12" name="Picture 11"/>
          <p:cNvPicPr>
            <a:picLocks noChangeAspect="1"/>
          </p:cNvPicPr>
          <p:nvPr userDrawn="1"/>
        </p:nvPicPr>
        <p:blipFill>
          <a:blip r:embed="rId8" cstate="screen">
            <a:extLst>
              <a:ext uri="{28A0092B-C50C-407E-A947-70E740481C1C}">
                <a14:useLocalDpi xmlns:a14="http://schemas.microsoft.com/office/drawing/2010/main"/>
              </a:ext>
            </a:extLst>
          </a:blip>
          <a:srcRect/>
          <a:stretch>
            <a:fillRect/>
          </a:stretch>
        </p:blipFill>
        <p:spPr>
          <a:xfrm>
            <a:off x="0" y="0"/>
            <a:ext cx="12192000" cy="5710554"/>
          </a:xfrm>
          <a:custGeom>
            <a:avLst/>
            <a:gdLst>
              <a:gd name="connsiteX0" fmla="*/ 0 w 12192000"/>
              <a:gd name="connsiteY0" fmla="*/ 0 h 5710554"/>
              <a:gd name="connsiteX1" fmla="*/ 12192000 w 12192000"/>
              <a:gd name="connsiteY1" fmla="*/ 0 h 5710554"/>
              <a:gd name="connsiteX2" fmla="*/ 12192000 w 12192000"/>
              <a:gd name="connsiteY2" fmla="*/ 3789168 h 5710554"/>
              <a:gd name="connsiteX3" fmla="*/ 12086004 w 12192000"/>
              <a:gd name="connsiteY3" fmla="*/ 3933281 h 5710554"/>
              <a:gd name="connsiteX4" fmla="*/ 5842000 w 12192000"/>
              <a:gd name="connsiteY4" fmla="*/ 5638801 h 5710554"/>
              <a:gd name="connsiteX5" fmla="*/ 0 w 12192000"/>
              <a:gd name="connsiteY5" fmla="*/ 5092701 h 571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5710554">
                <a:moveTo>
                  <a:pt x="0" y="0"/>
                </a:moveTo>
                <a:lnTo>
                  <a:pt x="12192000" y="0"/>
                </a:lnTo>
                <a:lnTo>
                  <a:pt x="12192000" y="3789168"/>
                </a:lnTo>
                <a:lnTo>
                  <a:pt x="12086004" y="3933281"/>
                </a:lnTo>
                <a:cubicBezTo>
                  <a:pt x="10800736" y="5558575"/>
                  <a:pt x="7726429" y="5880763"/>
                  <a:pt x="5842000" y="5638801"/>
                </a:cubicBezTo>
                <a:cubicBezTo>
                  <a:pt x="3985683" y="5439834"/>
                  <a:pt x="1170517" y="4800601"/>
                  <a:pt x="0" y="5092701"/>
                </a:cubicBezTo>
                <a:close/>
              </a:path>
            </a:pathLst>
          </a:custGeom>
        </p:spPr>
      </p:pic>
      <p:sp>
        <p:nvSpPr>
          <p:cNvPr id="14" name="Rectangle 13"/>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rtl="0">
              <a:lnSpc>
                <a:spcPct val="95000"/>
              </a:lnSpc>
            </a:pPr>
            <a:endParaRPr lang="en-GB" sz="2000" dirty="0">
              <a:solidFill>
                <a:prstClr val="white"/>
              </a:solidFill>
              <a:latin typeface="+mn-lt"/>
              <a:sym typeface="Trebuchet MS" panose="020B0603020202020204" pitchFamily="34" charset="0"/>
            </a:endParaRPr>
          </a:p>
        </p:txBody>
      </p:sp>
      <p:sp>
        <p:nvSpPr>
          <p:cNvPr id="15" name="Title 1"/>
          <p:cNvSpPr>
            <a:spLocks noGrp="1"/>
          </p:cNvSpPr>
          <p:nvPr>
            <p:ph type="ctrTitle" hasCustomPrompt="1"/>
          </p:nvPr>
        </p:nvSpPr>
        <p:spPr bwMode="ltGray">
          <a:xfrm>
            <a:off x="1117415" y="1886242"/>
            <a:ext cx="6868800" cy="3138423"/>
          </a:xfrm>
          <a:prstGeom prst="rect">
            <a:avLst/>
          </a:prstGeom>
          <a:noFill/>
        </p:spPr>
        <p:txBody>
          <a:bodyPr vert="horz" anchor="b">
            <a:normAutofit/>
          </a:bodyPr>
          <a:lstStyle>
            <a:lvl1pPr algn="l" rtl="0">
              <a:lnSpc>
                <a:spcPct val="93000"/>
              </a:lnSpc>
              <a:defRPr sz="5400" baseline="0">
                <a:solidFill>
                  <a:schemeClr val="bg1"/>
                </a:solidFill>
                <a:latin typeface="+mj-lt"/>
                <a:sym typeface="Trebuchet MS" panose="020B0603020202020204" pitchFamily="34" charset="0"/>
              </a:defRPr>
            </a:lvl1pPr>
          </a:lstStyle>
          <a:p>
            <a:r>
              <a:rPr lang="en-GB" dirty="0"/>
              <a:t>Title in Title Case</a:t>
            </a:r>
          </a:p>
        </p:txBody>
      </p:sp>
      <p:sp>
        <p:nvSpPr>
          <p:cNvPr id="18" name="Freeform 17"/>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rtl="0"/>
            <a:endParaRPr lang="en-GB" dirty="0"/>
          </a:p>
        </p:txBody>
      </p:sp>
      <p:sp>
        <p:nvSpPr>
          <p:cNvPr id="20"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rtl="0">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Subtitle in sentence case</a:t>
            </a:r>
          </a:p>
        </p:txBody>
      </p:sp>
      <p:sp>
        <p:nvSpPr>
          <p:cNvPr id="21"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rtl="0">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GB" dirty="0"/>
              <a:t>Click to edit date/place</a:t>
            </a:r>
          </a:p>
        </p:txBody>
      </p:sp>
    </p:spTree>
    <p:extLst>
      <p:ext uri="{BB962C8B-B14F-4D97-AF65-F5344CB8AC3E}">
        <p14:creationId xmlns:p14="http://schemas.microsoft.com/office/powerpoint/2010/main" val="2600783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FF47C25-5E08-442C-BD99-62B38712E17F}"/>
              </a:ext>
            </a:extLst>
          </p:cNvPr>
          <p:cNvGraphicFramePr>
            <a:graphicFrameLocks noChangeAspect="1"/>
          </p:cNvGraphicFramePr>
          <p:nvPr userDrawn="1">
            <p:custDataLst>
              <p:tags r:id="rId2"/>
            </p:custDataLst>
            <p:extLst>
              <p:ext uri="{D42A27DB-BD31-4B8C-83A1-F6EECF244321}">
                <p14:modId xmlns:p14="http://schemas.microsoft.com/office/powerpoint/2010/main" val="18652275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1"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Picture 10"/>
          <p:cNvPicPr>
            <a:picLocks noChangeAspect="1"/>
          </p:cNvPicPr>
          <p:nvPr userDrawn="1"/>
        </p:nvPicPr>
        <p:blipFill rotWithShape="1">
          <a:blip r:embed="rId6" cstate="screen">
            <a:extLst>
              <a:ext uri="{28A0092B-C50C-407E-A947-70E740481C1C}">
                <a14:useLocalDpi xmlns:a14="http://schemas.microsoft.com/office/drawing/2010/main"/>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rtl="0">
              <a:defRPr sz="1800" baseline="0">
                <a:latin typeface="Trebuchet MS" panose="020B0603020202020204" pitchFamily="34" charset="0"/>
                <a:sym typeface="Trebuchet MS" panose="020B0603020202020204" pitchFamily="34" charset="0"/>
              </a:defRPr>
            </a:lvl1pPr>
          </a:lstStyle>
          <a:p>
            <a:r>
              <a:rPr lang="en-GB"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vert="horz" wrap="square" lIns="0" tIns="0" rIns="320040" bIns="0" anchor="ctr">
            <a:noAutofit/>
          </a:bodyPr>
          <a:lstStyle>
            <a:lvl1pPr rtl="0">
              <a:defRPr sz="4400">
                <a:solidFill>
                  <a:schemeClr val="bg1"/>
                </a:solidFill>
                <a:latin typeface="+mj-lt"/>
                <a:sym typeface="Trebuchet MS" panose="020B0603020202020204" pitchFamily="34" charset="0"/>
              </a:defRPr>
            </a:lvl1pPr>
          </a:lstStyle>
          <a:p>
            <a:r>
              <a:rPr lang="en-GB" dirty="0"/>
              <a:t>Click to add title</a:t>
            </a:r>
          </a:p>
        </p:txBody>
      </p:sp>
    </p:spTree>
    <p:extLst>
      <p:ext uri="{BB962C8B-B14F-4D97-AF65-F5344CB8AC3E}">
        <p14:creationId xmlns:p14="http://schemas.microsoft.com/office/powerpoint/2010/main" val="1380007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3594905-2ADE-4C91-95F0-93B316EA7357}"/>
              </a:ext>
            </a:extLst>
          </p:cNvPr>
          <p:cNvGraphicFramePr>
            <a:graphicFrameLocks noChangeAspect="1"/>
          </p:cNvGraphicFramePr>
          <p:nvPr userDrawn="1">
            <p:custDataLst>
              <p:tags r:id="rId2"/>
            </p:custDataLst>
            <p:extLst>
              <p:ext uri="{D42A27DB-BD31-4B8C-83A1-F6EECF244321}">
                <p14:modId xmlns:p14="http://schemas.microsoft.com/office/powerpoint/2010/main" val="16102323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5"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Rectangle 9"/>
          <p:cNvSpPr/>
          <p:nvPr userDrawn="1"/>
        </p:nvSpPr>
        <p:spPr bwMode="gray">
          <a:xfrm>
            <a:off x="7819543" y="0"/>
            <a:ext cx="4372457"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rtl="0">
              <a:defRPr sz="1600">
                <a:solidFill>
                  <a:schemeClr val="tx1"/>
                </a:solidFill>
                <a:latin typeface="Trebuchet MS" panose="020B0603020202020204" pitchFamily="34" charset="0"/>
                <a:sym typeface="Trebuchet MS" panose="020B0603020202020204" pitchFamily="34" charset="0"/>
              </a:defRPr>
            </a:lvl1pPr>
          </a:lstStyle>
          <a:p>
            <a:r>
              <a:rPr lang="en-GB" dirty="0"/>
              <a:t>Click icon below to insert an image or remove this placeholder to use the whitespace in another way</a:t>
            </a:r>
          </a:p>
        </p:txBody>
      </p:sp>
      <p:sp>
        <p:nvSpPr>
          <p:cNvPr id="14" name="Title 1"/>
          <p:cNvSpPr>
            <a:spLocks noGrp="1"/>
          </p:cNvSpPr>
          <p:nvPr>
            <p:ph type="title" hasCustomPrompt="1"/>
          </p:nvPr>
        </p:nvSpPr>
        <p:spPr bwMode="blackWhite">
          <a:xfrm>
            <a:off x="630000" y="1804650"/>
            <a:ext cx="6247552" cy="3286800"/>
          </a:xfrm>
          <a:prstGeom prst="rect">
            <a:avLst/>
          </a:prstGeom>
        </p:spPr>
        <p:txBody>
          <a:bodyPr vert="horz" anchor="ctr">
            <a:noAutofit/>
          </a:bodyPr>
          <a:lstStyle>
            <a:lvl1pPr rtl="0">
              <a:defRPr sz="4400">
                <a:solidFill>
                  <a:schemeClr val="bg1"/>
                </a:solidFill>
                <a:latin typeface="+mj-lt"/>
                <a:sym typeface="Trebuchet MS" panose="020B0603020202020204" pitchFamily="34" charset="0"/>
              </a:defRPr>
            </a:lvl1pPr>
          </a:lstStyle>
          <a:p>
            <a:r>
              <a:rPr lang="en-GB" dirty="0"/>
              <a:t>Click to edit title</a:t>
            </a:r>
          </a:p>
        </p:txBody>
      </p:sp>
    </p:spTree>
    <p:extLst>
      <p:ext uri="{BB962C8B-B14F-4D97-AF65-F5344CB8AC3E}">
        <p14:creationId xmlns:p14="http://schemas.microsoft.com/office/powerpoint/2010/main" val="2192731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778A4F6-0C21-4C49-A2DF-F3F418AA4673}"/>
              </a:ext>
            </a:extLst>
          </p:cNvPr>
          <p:cNvGraphicFramePr>
            <a:graphicFrameLocks noChangeAspect="1"/>
          </p:cNvGraphicFramePr>
          <p:nvPr userDrawn="1">
            <p:custDataLst>
              <p:tags r:id="rId2"/>
            </p:custDataLst>
            <p:extLst>
              <p:ext uri="{D42A27DB-BD31-4B8C-83A1-F6EECF244321}">
                <p14:modId xmlns:p14="http://schemas.microsoft.com/office/powerpoint/2010/main" val="3406468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19"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rgbClr val="F2F2F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dirty="0">
              <a:solidFill>
                <a:prstClr val="white"/>
              </a:solidFill>
              <a:latin typeface="+mn-lt"/>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vert="horz" anchor="ctr">
            <a:noAutofit/>
          </a:bodyPr>
          <a:lstStyle>
            <a:lvl1pPr rtl="0">
              <a:defRPr sz="3200" baseline="0">
                <a:solidFill>
                  <a:srgbClr val="2093A6"/>
                </a:solidFill>
                <a:latin typeface="+mj-lt"/>
                <a:sym typeface="Trebuchet MS" panose="020B0603020202020204" pitchFamily="34" charset="0"/>
              </a:defRPr>
            </a:lvl1pPr>
          </a:lstStyle>
          <a:p>
            <a:r>
              <a:rPr lang="en-GB" dirty="0">
                <a:solidFill>
                  <a:schemeClr val="tx2"/>
                </a:solidFill>
              </a:rPr>
              <a:t>Click to add title</a:t>
            </a: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236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08EC0EB6-A26B-4D21-9FA1-6F6B23D7C0AC}"/>
              </a:ext>
            </a:extLst>
          </p:cNvPr>
          <p:cNvGraphicFramePr>
            <a:graphicFrameLocks noChangeAspect="1"/>
          </p:cNvGraphicFramePr>
          <p:nvPr userDrawn="1">
            <p:custDataLst>
              <p:tags r:id="rId2"/>
            </p:custDataLst>
            <p:extLst>
              <p:ext uri="{D42A27DB-BD31-4B8C-83A1-F6EECF244321}">
                <p14:modId xmlns:p14="http://schemas.microsoft.com/office/powerpoint/2010/main" val="20895863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3"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flip="none" rotWithShape="1">
            <a:gsLst>
              <a:gs pos="0">
                <a:srgbClr val="2093A6"/>
              </a:gs>
              <a:gs pos="100000">
                <a:srgbClr val="19728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rtl="0">
              <a:lnSpc>
                <a:spcPct val="90000"/>
              </a:lnSpc>
              <a:spcAft>
                <a:spcPts val="1000"/>
              </a:spcAft>
            </a:pPr>
            <a:endParaRPr lang="en-GB"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vert="horz" anchor="ctr" anchorCtr="0">
            <a:noAutofit/>
          </a:bodyPr>
          <a:lstStyle>
            <a:lvl1pPr rtl="0">
              <a:defRPr sz="3200" baseline="0">
                <a:solidFill>
                  <a:srgbClr val="FFFFFF"/>
                </a:solidFill>
                <a:latin typeface="+mj-lt"/>
              </a:defRPr>
            </a:lvl1pPr>
          </a:lstStyle>
          <a:p>
            <a:r>
              <a:rPr lang="en-GB" dirty="0"/>
              <a:t>Click to add title</a:t>
            </a:r>
          </a:p>
        </p:txBody>
      </p:sp>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433980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4108408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67"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rtl="0">
              <a:defRPr sz="4400" b="0">
                <a:solidFill>
                  <a:srgbClr val="2093A6"/>
                </a:solidFill>
                <a:latin typeface="+mj-lt"/>
                <a:sym typeface="Trebuchet MS" panose="020B0603020202020204" pitchFamily="34" charset="0"/>
              </a:defRPr>
            </a:lvl1pPr>
          </a:lstStyle>
          <a:p>
            <a:r>
              <a:rPr lang="en-GB"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4002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C4938DC-9E08-44AC-84DA-61A578445331}"/>
              </a:ext>
            </a:extLst>
          </p:cNvPr>
          <p:cNvGraphicFramePr>
            <a:graphicFrameLocks noChangeAspect="1"/>
          </p:cNvGraphicFramePr>
          <p:nvPr userDrawn="1">
            <p:custDataLst>
              <p:tags r:id="rId2"/>
            </p:custDataLst>
            <p:extLst>
              <p:ext uri="{D42A27DB-BD31-4B8C-83A1-F6EECF244321}">
                <p14:modId xmlns:p14="http://schemas.microsoft.com/office/powerpoint/2010/main" val="5431913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1"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Pentagon 3"/>
          <p:cNvSpPr/>
          <p:nvPr userDrawn="1"/>
        </p:nvSpPr>
        <p:spPr bwMode="white">
          <a:xfrm>
            <a:off x="1" y="0"/>
            <a:ext cx="5426920" cy="6858000"/>
          </a:xfrm>
          <a:prstGeom prst="homePlate">
            <a:avLst>
              <a:gd name="adj" fmla="val 12939"/>
            </a:avLst>
          </a:prstGeom>
          <a:gradFill flip="none" rotWithShape="1">
            <a:gsLst>
              <a:gs pos="0">
                <a:srgbClr val="2093A6"/>
              </a:gs>
              <a:gs pos="100000">
                <a:srgbClr val="19728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vert="horz" anchor="ctr">
            <a:noAutofit/>
          </a:bodyPr>
          <a:lstStyle>
            <a:lvl1pPr rtl="0">
              <a:defRPr sz="4400" b="0">
                <a:solidFill>
                  <a:srgbClr val="FFFFFF"/>
                </a:solidFill>
                <a:latin typeface="+mj-lt"/>
                <a:sym typeface="Trebuchet MS" panose="020B0603020202020204" pitchFamily="34" charset="0"/>
              </a:defRPr>
            </a:lvl1pPr>
          </a:lstStyle>
          <a:p>
            <a:r>
              <a:rPr lang="en-GB" dirty="0"/>
              <a:t>Click to add title</a:t>
            </a:r>
          </a:p>
        </p:txBody>
      </p:sp>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33504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531583E5-260D-42B4-B67A-1A5B9C454E01}"/>
              </a:ext>
            </a:extLst>
          </p:cNvPr>
          <p:cNvGraphicFramePr>
            <a:graphicFrameLocks noChangeAspect="1"/>
          </p:cNvGraphicFramePr>
          <p:nvPr userDrawn="1">
            <p:custDataLst>
              <p:tags r:id="rId2"/>
            </p:custDataLst>
            <p:extLst>
              <p:ext uri="{D42A27DB-BD31-4B8C-83A1-F6EECF244321}">
                <p14:modId xmlns:p14="http://schemas.microsoft.com/office/powerpoint/2010/main" val="2576608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5"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400" b="0" i="0" u="none" kern="1200" spc="0">
                <a:solidFill>
                  <a:srgbClr val="2093A6"/>
                </a:solidFill>
                <a:latin typeface="+mj-lt"/>
                <a:sym typeface="Trebuchet MS" panose="020B0603020202020204" pitchFamily="34" charset="0"/>
              </a:defRPr>
            </a:lvl1pPr>
          </a:lstStyle>
          <a:p>
            <a:pPr lvl="0"/>
            <a:r>
              <a:rPr lang="en-GB" dirty="0"/>
              <a:t>Click to add title</a:t>
            </a:r>
          </a:p>
        </p:txBody>
      </p:sp>
    </p:spTree>
    <p:extLst>
      <p:ext uri="{BB962C8B-B14F-4D97-AF65-F5344CB8AC3E}">
        <p14:creationId xmlns:p14="http://schemas.microsoft.com/office/powerpoint/2010/main" val="34385280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CF400C6-D94B-4B1E-8424-751CD676D628}"/>
              </a:ext>
            </a:extLst>
          </p:cNvPr>
          <p:cNvGraphicFramePr>
            <a:graphicFrameLocks noChangeAspect="1"/>
          </p:cNvGraphicFramePr>
          <p:nvPr userDrawn="1">
            <p:custDataLst>
              <p:tags r:id="rId2"/>
            </p:custDataLst>
            <p:extLst>
              <p:ext uri="{D42A27DB-BD31-4B8C-83A1-F6EECF244321}">
                <p14:modId xmlns:p14="http://schemas.microsoft.com/office/powerpoint/2010/main" val="118769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9"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Pentagon 8"/>
          <p:cNvSpPr/>
          <p:nvPr userDrawn="1"/>
        </p:nvSpPr>
        <p:spPr bwMode="white">
          <a:xfrm>
            <a:off x="0" y="0"/>
            <a:ext cx="6363546" cy="6858000"/>
          </a:xfrm>
          <a:prstGeom prst="homePlate">
            <a:avLst>
              <a:gd name="adj" fmla="val 12939"/>
            </a:avLst>
          </a:prstGeom>
          <a:gradFill flip="none" rotWithShape="1">
            <a:gsLst>
              <a:gs pos="0">
                <a:srgbClr val="2093A6"/>
              </a:gs>
              <a:gs pos="100000">
                <a:srgbClr val="19728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rtl="0">
              <a:lnSpc>
                <a:spcPct val="90000"/>
              </a:lnSpc>
              <a:spcAft>
                <a:spcPts val="1000"/>
              </a:spcAft>
            </a:pPr>
            <a:endParaRPr lang="en-GB"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GB" dirty="0"/>
              <a:t>Click to add title</a:t>
            </a:r>
          </a:p>
        </p:txBody>
      </p:sp>
      <p:pic>
        <p:nvPicPr>
          <p:cNvPr id="9" name="Picture 8"/>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5245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42D3EB9-59E0-456B-BD52-2670937D0B93}"/>
              </a:ext>
            </a:extLst>
          </p:cNvPr>
          <p:cNvGraphicFramePr>
            <a:graphicFrameLocks noChangeAspect="1"/>
          </p:cNvGraphicFramePr>
          <p:nvPr userDrawn="1">
            <p:custDataLst>
              <p:tags r:id="rId2"/>
            </p:custDataLst>
            <p:extLst>
              <p:ext uri="{D42A27DB-BD31-4B8C-83A1-F6EECF244321}">
                <p14:modId xmlns:p14="http://schemas.microsoft.com/office/powerpoint/2010/main" val="3330082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3"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400" b="0" i="0" u="none" kern="1200" spc="0">
                <a:solidFill>
                  <a:srgbClr val="2093A6"/>
                </a:solidFill>
                <a:latin typeface="+mj-lt"/>
                <a:sym typeface="Trebuchet MS" panose="020B0603020202020204" pitchFamily="34" charset="0"/>
              </a:defRPr>
            </a:lvl1pPr>
          </a:lstStyle>
          <a:p>
            <a:pPr lvl="0"/>
            <a:r>
              <a:rPr lang="en-GB" dirty="0"/>
              <a:t>Click to add title</a:t>
            </a:r>
          </a:p>
        </p:txBody>
      </p:sp>
    </p:spTree>
    <p:extLst>
      <p:ext uri="{BB962C8B-B14F-4D97-AF65-F5344CB8AC3E}">
        <p14:creationId xmlns:p14="http://schemas.microsoft.com/office/powerpoint/2010/main" val="6725302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B0341D-5B03-4563-9506-ADE36E182AC3}"/>
              </a:ext>
            </a:extLst>
          </p:cNvPr>
          <p:cNvGraphicFramePr>
            <a:graphicFrameLocks noChangeAspect="1"/>
          </p:cNvGraphicFramePr>
          <p:nvPr userDrawn="1">
            <p:custDataLst>
              <p:tags r:id="rId2"/>
            </p:custDataLst>
            <p:extLst>
              <p:ext uri="{D42A27DB-BD31-4B8C-83A1-F6EECF244321}">
                <p14:modId xmlns:p14="http://schemas.microsoft.com/office/powerpoint/2010/main" val="357935870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7"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flip="none" rotWithShape="1">
            <a:gsLst>
              <a:gs pos="0">
                <a:srgbClr val="2093A6"/>
              </a:gs>
              <a:gs pos="100000">
                <a:srgbClr val="197281"/>
              </a:gs>
            </a:gsLst>
            <a:lin ang="8100000" scaled="1"/>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lnSpc>
                <a:spcPct val="90000"/>
              </a:lnSpc>
              <a:spcAft>
                <a:spcPts val="1000"/>
              </a:spcAft>
            </a:pPr>
            <a:endParaRPr lang="en-GB"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GB" dirty="0"/>
              <a:t>Click to add title</a:t>
            </a:r>
          </a:p>
        </p:txBody>
      </p:sp>
    </p:spTree>
    <p:extLst>
      <p:ext uri="{BB962C8B-B14F-4D97-AF65-F5344CB8AC3E}">
        <p14:creationId xmlns:p14="http://schemas.microsoft.com/office/powerpoint/2010/main" val="2249336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2091052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9" name="think-cell Slide" r:id="rId5" imgW="286" imgH="286" progId="TCLayout.ActiveDocument.1">
                  <p:embed/>
                </p:oleObj>
              </mc:Choice>
              <mc:Fallback>
                <p:oleObj name="think-cell Slide" r:id="rId5" imgW="286" imgH="286"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endParaRPr lang="en-GB" sz="3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400" b="0" i="0" u="none" kern="1200" spc="0">
                <a:solidFill>
                  <a:srgbClr val="2093A6"/>
                </a:solidFill>
                <a:latin typeface="+mj-lt"/>
                <a:sym typeface="Trebuchet MS" panose="020B0603020202020204" pitchFamily="34" charset="0"/>
              </a:defRPr>
            </a:lvl1pPr>
          </a:lstStyle>
          <a:p>
            <a:pPr lvl="0"/>
            <a:r>
              <a:rPr lang="en-GB" dirty="0"/>
              <a:t>Click to add title</a:t>
            </a:r>
          </a:p>
        </p:txBody>
      </p:sp>
      <p:sp>
        <p:nvSpPr>
          <p:cNvPr id="10" name="Rectangle 9">
            <a:extLst>
              <a:ext uri="{FF2B5EF4-FFF2-40B4-BE49-F238E27FC236}">
                <a16:creationId xmlns:a16="http://schemas.microsoft.com/office/drawing/2014/main" id="{2A864842-03EE-BC4E-B8BC-1E74F7454CF1}"/>
              </a:ext>
            </a:extLst>
          </p:cNvPr>
          <p:cNvSpPr/>
          <p:nvPr userDrawn="1"/>
        </p:nvSpPr>
        <p:spPr bwMode="black">
          <a:xfrm flipV="1">
            <a:off x="-1" y="6704109"/>
            <a:ext cx="12192001" cy="1538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rtl="0">
              <a:lnSpc>
                <a:spcPct val="95000"/>
              </a:lnSpc>
            </a:pPr>
            <a:endParaRPr lang="en-GB" sz="2500" dirty="0">
              <a:solidFill>
                <a:prstClr val="white"/>
              </a:solidFill>
              <a:sym typeface="Trebuchet MS" panose="020B0603020202020204" pitchFamily="34" charset="0"/>
            </a:endParaRPr>
          </a:p>
        </p:txBody>
      </p:sp>
      <p:sp>
        <p:nvSpPr>
          <p:cNvPr id="7" name="Rectangle 6">
            <a:extLst>
              <a:ext uri="{FF2B5EF4-FFF2-40B4-BE49-F238E27FC236}">
                <a16:creationId xmlns:a16="http://schemas.microsoft.com/office/drawing/2014/main" id="{FDE62561-9B1A-43EE-A4DD-966847DB4D4A}"/>
              </a:ext>
            </a:extLst>
          </p:cNvPr>
          <p:cNvSpPr/>
          <p:nvPr userDrawn="1"/>
        </p:nvSpPr>
        <p:spPr>
          <a:xfrm>
            <a:off x="10634472" y="6400800"/>
            <a:ext cx="228600" cy="153891"/>
          </a:xfrm>
          <a:prstGeom prst="rect">
            <a:avLst/>
          </a:prstGeom>
          <a:solidFill>
            <a:srgbClr val="F2F2F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dirty="0">
              <a:solidFill>
                <a:srgbClr val="FFFFFF"/>
              </a:solidFill>
            </a:endParaRPr>
          </a:p>
        </p:txBody>
      </p:sp>
    </p:spTree>
    <p:extLst>
      <p:ext uri="{BB962C8B-B14F-4D97-AF65-F5344CB8AC3E}">
        <p14:creationId xmlns:p14="http://schemas.microsoft.com/office/powerpoint/2010/main" val="42453386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D086705-AAF3-40D7-A160-524A8099647B}"/>
              </a:ext>
            </a:extLst>
          </p:cNvPr>
          <p:cNvGraphicFramePr>
            <a:graphicFrameLocks noChangeAspect="1"/>
          </p:cNvGraphicFramePr>
          <p:nvPr userDrawn="1">
            <p:custDataLst>
              <p:tags r:id="rId2"/>
            </p:custDataLst>
            <p:extLst>
              <p:ext uri="{D42A27DB-BD31-4B8C-83A1-F6EECF244321}">
                <p14:modId xmlns:p14="http://schemas.microsoft.com/office/powerpoint/2010/main" val="16524243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1"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Title 1"/>
          <p:cNvSpPr>
            <a:spLocks noGrp="1"/>
          </p:cNvSpPr>
          <p:nvPr>
            <p:ph type="title" hasCustomPrompt="1"/>
          </p:nvPr>
        </p:nvSpPr>
        <p:spPr>
          <a:xfrm>
            <a:off x="630000" y="3826333"/>
            <a:ext cx="10933200" cy="1606550"/>
          </a:xfr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GB" dirty="0"/>
              <a:t>Click to add big statement text</a:t>
            </a:r>
          </a:p>
        </p:txBody>
      </p:sp>
    </p:spTree>
    <p:extLst>
      <p:ext uri="{BB962C8B-B14F-4D97-AF65-F5344CB8AC3E}">
        <p14:creationId xmlns:p14="http://schemas.microsoft.com/office/powerpoint/2010/main" val="10890602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rgbClr val="F2F2F2"/>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C61CF49-9EFA-4AD5-A05E-832F70DD8A99}"/>
              </a:ext>
            </a:extLst>
          </p:cNvPr>
          <p:cNvGraphicFramePr>
            <a:graphicFrameLocks noChangeAspect="1"/>
          </p:cNvGraphicFramePr>
          <p:nvPr userDrawn="1">
            <p:custDataLst>
              <p:tags r:id="rId2"/>
            </p:custDataLst>
            <p:extLst>
              <p:ext uri="{D42A27DB-BD31-4B8C-83A1-F6EECF244321}">
                <p14:modId xmlns:p14="http://schemas.microsoft.com/office/powerpoint/2010/main" val="19128049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5"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Rectangle 5"/>
          <p:cNvSpPr/>
          <p:nvPr userDrawn="1"/>
        </p:nvSpPr>
        <p:spPr bwMode="white">
          <a:xfrm>
            <a:off x="630000" y="625475"/>
            <a:ext cx="932688" cy="932688"/>
          </a:xfrm>
          <a:prstGeom prst="rect">
            <a:avLst/>
          </a:prstGeom>
          <a:noFill/>
          <a:ln>
            <a:solidFill>
              <a:srgbClr val="72D4E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vert="horz" anchor="b">
            <a:noAutofit/>
          </a:bodyPr>
          <a:lstStyle>
            <a:lvl1pPr marL="0" algn="l" defTabSz="914400" rtl="0" eaLnBrk="1" fontAlgn="auto" latinLnBrk="0" hangingPunct="1">
              <a:lnSpc>
                <a:spcPts val="6000"/>
              </a:lnSpc>
              <a:spcBef>
                <a:spcPts val="0"/>
              </a:spcBef>
              <a:spcAft>
                <a:spcPts val="0"/>
              </a:spcAft>
              <a:defRPr lang="en-US" sz="5400" kern="1200" baseline="0" dirty="0">
                <a:solidFill>
                  <a:srgbClr val="72D4E4"/>
                </a:solidFill>
                <a:latin typeface="+mj-lt"/>
                <a:ea typeface="+mn-ea"/>
                <a:cs typeface="Arial" panose="020B0604020202020204" pitchFamily="34" charset="0"/>
                <a:sym typeface="Trebuchet MS" panose="020B0603020202020204" pitchFamily="34" charset="0"/>
              </a:defRPr>
            </a:lvl1pPr>
          </a:lstStyle>
          <a:p>
            <a:r>
              <a:rPr lang="en-GB" dirty="0"/>
              <a:t>Click to add big statement text</a:t>
            </a:r>
          </a:p>
        </p:txBody>
      </p:sp>
      <p:sp>
        <p:nvSpPr>
          <p:cNvPr id="13" name="Rectangle 12">
            <a:extLst>
              <a:ext uri="{FF2B5EF4-FFF2-40B4-BE49-F238E27FC236}">
                <a16:creationId xmlns:a16="http://schemas.microsoft.com/office/drawing/2014/main" id="{2A864842-03EE-BC4E-B8BC-1E74F7454CF1}"/>
              </a:ext>
            </a:extLst>
          </p:cNvPr>
          <p:cNvSpPr/>
          <p:nvPr userDrawn="1"/>
        </p:nvSpPr>
        <p:spPr bwMode="black">
          <a:xfrm flipV="1">
            <a:off x="-1" y="6704109"/>
            <a:ext cx="12192001" cy="1538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rtl="0">
              <a:lnSpc>
                <a:spcPct val="95000"/>
              </a:lnSpc>
            </a:pPr>
            <a:endParaRPr lang="en-GB" sz="25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4256369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rgbClr val="275D7E"/>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19786189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3559"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7" name="Picture 6"/>
          <p:cNvPicPr>
            <a:picLocks noChangeAspect="1"/>
          </p:cNvPicPr>
          <p:nvPr userDrawn="1"/>
        </p:nvPicPr>
        <p:blipFill rotWithShape="1">
          <a:blip r:embed="rId6" cstate="screen">
            <a:extLst>
              <a:ext uri="{28A0092B-C50C-407E-A947-70E740481C1C}">
                <a14:useLocalDpi xmlns:a14="http://schemas.microsoft.com/office/drawing/2010/main"/>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2093A6"/>
          </a:solidFill>
          <a:ln>
            <a:noFill/>
          </a:ln>
          <a:effectLst/>
        </p:spPr>
        <p:txBody>
          <a:bodyPr vert="horz" wrap="square" lIns="91440" tIns="45720" rIns="91440" bIns="45720" numCol="1" anchor="t" anchorCtr="0" compatLnSpc="1">
            <a:prstTxWarp prst="textNoShape">
              <a:avLst/>
            </a:prstTxWarp>
            <a:noAutofit/>
          </a:bodyPr>
          <a:lstStyle/>
          <a:p>
            <a:pPr rtl="0"/>
            <a:endParaRPr lang="en-GB" dirty="0">
              <a:latin typeface="+mn-lt"/>
              <a:sym typeface="Trebuchet MS" panose="020B0603020202020204" pitchFamily="34" charset="0"/>
            </a:endParaRPr>
          </a:p>
        </p:txBody>
      </p:sp>
    </p:spTree>
    <p:extLst>
      <p:ext uri="{BB962C8B-B14F-4D97-AF65-F5344CB8AC3E}">
        <p14:creationId xmlns:p14="http://schemas.microsoft.com/office/powerpoint/2010/main" val="1142227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36E916F-4D1A-4C9F-B068-689129955FCC}"/>
              </a:ext>
            </a:extLst>
          </p:cNvPr>
          <p:cNvGraphicFramePr>
            <a:graphicFrameLocks noChangeAspect="1"/>
          </p:cNvGraphicFramePr>
          <p:nvPr userDrawn="1">
            <p:custDataLst>
              <p:tags r:id="rId2"/>
            </p:custDataLst>
            <p:extLst>
              <p:ext uri="{D42A27DB-BD31-4B8C-83A1-F6EECF244321}">
                <p14:modId xmlns:p14="http://schemas.microsoft.com/office/powerpoint/2010/main" val="25920915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3"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3"/>
          <p:cNvSpPr>
            <a:spLocks noGrp="1"/>
          </p:cNvSpPr>
          <p:nvPr>
            <p:ph type="title" hasCustomPrompt="1"/>
          </p:nvPr>
        </p:nvSpPr>
        <p:spPr>
          <a:xfrm>
            <a:off x="630000" y="622800"/>
            <a:ext cx="10933200" cy="470898"/>
          </a:xfrm>
        </p:spPr>
        <p:txBody>
          <a:bodyPr vert="horz"/>
          <a:lstStyle>
            <a:lvl1pPr rtl="0">
              <a:defRPr sz="3400">
                <a:solidFill>
                  <a:schemeClr val="bg1"/>
                </a:solidFill>
                <a:latin typeface="+mj-lt"/>
                <a:sym typeface="Trebuchet MS" panose="020B0603020202020204" pitchFamily="34" charset="0"/>
              </a:defRPr>
            </a:lvl1pPr>
          </a:lstStyle>
          <a:p>
            <a:r>
              <a:rPr lang="en-GB" dirty="0"/>
              <a:t>Click to add title</a:t>
            </a:r>
          </a:p>
        </p:txBody>
      </p:sp>
    </p:spTree>
    <p:extLst>
      <p:ext uri="{BB962C8B-B14F-4D97-AF65-F5344CB8AC3E}">
        <p14:creationId xmlns:p14="http://schemas.microsoft.com/office/powerpoint/2010/main" val="4194367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87615B0-FE67-470C-AA75-CD7E79AF28D7}"/>
              </a:ext>
            </a:extLst>
          </p:cNvPr>
          <p:cNvGraphicFramePr>
            <a:graphicFrameLocks noChangeAspect="1"/>
          </p:cNvGraphicFramePr>
          <p:nvPr userDrawn="1">
            <p:custDataLst>
              <p:tags r:id="rId2"/>
            </p:custDataLst>
            <p:extLst>
              <p:ext uri="{D42A27DB-BD31-4B8C-83A1-F6EECF244321}">
                <p14:modId xmlns:p14="http://schemas.microsoft.com/office/powerpoint/2010/main" val="29531410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7"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Rectangle 8">
            <a:extLst>
              <a:ext uri="{FF2B5EF4-FFF2-40B4-BE49-F238E27FC236}">
                <a16:creationId xmlns:a16="http://schemas.microsoft.com/office/drawing/2014/main" id="{2A864842-03EE-BC4E-B8BC-1E74F7454CF1}"/>
              </a:ext>
            </a:extLst>
          </p:cNvPr>
          <p:cNvSpPr/>
          <p:nvPr userDrawn="1"/>
        </p:nvSpPr>
        <p:spPr bwMode="black">
          <a:xfrm flipV="1">
            <a:off x="-1" y="6704109"/>
            <a:ext cx="12192001" cy="1538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rtl="0">
              <a:lnSpc>
                <a:spcPct val="95000"/>
              </a:lnSpc>
            </a:pPr>
            <a:endParaRPr lang="en-GB" sz="25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19710948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788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rgbClr val="F2F2F2"/>
        </a:solidFill>
        <a:effectLst/>
      </p:bgPr>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5AD0B039-868E-4725-86DC-66CA4729908A}"/>
              </a:ext>
            </a:extLst>
          </p:cNvPr>
          <p:cNvGraphicFramePr>
            <a:graphicFrameLocks noChangeAspect="1"/>
          </p:cNvGraphicFramePr>
          <p:nvPr userDrawn="1">
            <p:custDataLst>
              <p:tags r:id="rId2"/>
            </p:custDataLst>
            <p:extLst>
              <p:ext uri="{D42A27DB-BD31-4B8C-83A1-F6EECF244321}">
                <p14:modId xmlns:p14="http://schemas.microsoft.com/office/powerpoint/2010/main" val="19459062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1"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2A864842-03EE-BC4E-B8BC-1E74F7454CF1}"/>
              </a:ext>
            </a:extLst>
          </p:cNvPr>
          <p:cNvSpPr/>
          <p:nvPr userDrawn="1"/>
        </p:nvSpPr>
        <p:spPr bwMode="black">
          <a:xfrm flipV="1">
            <a:off x="-1" y="6704109"/>
            <a:ext cx="12192001" cy="1538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rtl="0">
              <a:lnSpc>
                <a:spcPct val="95000"/>
              </a:lnSpc>
            </a:pPr>
            <a:endParaRPr lang="en-GB" sz="2500" dirty="0">
              <a:solidFill>
                <a:prstClr val="white"/>
              </a:solidFill>
              <a:sym typeface="Trebuchet MS" panose="020B0603020202020204" pitchFamily="34" charset="0"/>
            </a:endParaRPr>
          </a:p>
        </p:txBody>
      </p:sp>
    </p:spTree>
    <p:extLst>
      <p:ext uri="{BB962C8B-B14F-4D97-AF65-F5344CB8AC3E}">
        <p14:creationId xmlns:p14="http://schemas.microsoft.com/office/powerpoint/2010/main" val="36023415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5" name="think-cell Slide" r:id="rId5" imgW="286" imgH="286" progId="TCLayout.ActiveDocument.1">
                  <p:embed/>
                </p:oleObj>
              </mc:Choice>
              <mc:Fallback>
                <p:oleObj name="think-cell Slide" r:id="rId5" imgW="286" imgH="286"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093A6"/>
          </a:solidFill>
          <a:ln w="9525" cap="rnd" cmpd="sng" algn="ctr">
            <a:solidFill>
              <a:srgbClr val="2093A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endParaRPr lang="en-US" sz="2400" b="0" i="0" baseline="0">
              <a:solidFill>
                <a:srgbClr val="FFFFFF"/>
              </a:solidFill>
              <a:latin typeface="Trebuchet MS" panose="020B0603020202020204" pitchFamily="34" charset="0"/>
              <a:ea typeface="+mj-ea"/>
              <a:cs typeface="+mj-cs"/>
              <a:sym typeface="Trebuchet MS" panose="020B0603020202020204" pitchFamily="34" charset="0"/>
            </a:endParaRPr>
          </a:p>
        </p:txBody>
      </p:sp>
      <p:sp>
        <p:nvSpPr>
          <p:cNvPr id="7"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2021 by Boston Consulting Group. All rights reserved.</a:t>
            </a:r>
            <a:endParaRPr lang="en-US" sz="70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solidFill>
                  <a:srgbClr val="2093A6"/>
                </a:solidFill>
                <a:latin typeface="+mj-lt"/>
                <a:sym typeface="Trebuchet MS" panose="020B0603020202020204" pitchFamily="34" charset="0"/>
              </a:defRPr>
            </a:lvl1pPr>
          </a:lstStyle>
          <a:p>
            <a:r>
              <a:rPr lang="en-US"/>
              <a:t>Click to add title</a:t>
            </a:r>
          </a:p>
        </p:txBody>
      </p:sp>
      <p:sp>
        <p:nvSpPr>
          <p:cNvPr id="10" name="Rectangle 9">
            <a:extLst>
              <a:ext uri="{FF2B5EF4-FFF2-40B4-BE49-F238E27FC236}">
                <a16:creationId xmlns:a16="http://schemas.microsoft.com/office/drawing/2014/main" id="{1FA35DF5-93B0-48A7-B1DD-2791A79AF9A2}"/>
              </a:ext>
            </a:extLst>
          </p:cNvPr>
          <p:cNvSpPr/>
          <p:nvPr userDrawn="1"/>
        </p:nvSpPr>
        <p:spPr>
          <a:xfrm>
            <a:off x="10634472" y="6400800"/>
            <a:ext cx="228600" cy="153891"/>
          </a:xfrm>
          <a:prstGeom prst="rect">
            <a:avLst/>
          </a:prstGeom>
          <a:solidFill>
            <a:srgbClr val="FFFFFF"/>
          </a:solidFill>
          <a:ln w="9525" cap="rnd"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dirty="0">
              <a:solidFill>
                <a:srgbClr val="FFFFFF"/>
              </a:solidFill>
            </a:endParaRPr>
          </a:p>
        </p:txBody>
      </p:sp>
    </p:spTree>
    <p:extLst>
      <p:ext uri="{BB962C8B-B14F-4D97-AF65-F5344CB8AC3E}">
        <p14:creationId xmlns:p14="http://schemas.microsoft.com/office/powerpoint/2010/main" val="27514791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2409460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79" name="think-cell Slide" r:id="rId5" imgW="384" imgH="384" progId="TCLayout.ActiveDocument.1">
                  <p:embed/>
                </p:oleObj>
              </mc:Choice>
              <mc:Fallback>
                <p:oleObj name="think-cell Slide" r:id="rId5" imgW="384" imgH="384"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1" name="Picture 10">
            <a:extLst>
              <a:ext uri="{FF2B5EF4-FFF2-40B4-BE49-F238E27FC236}">
                <a16:creationId xmlns:a16="http://schemas.microsoft.com/office/drawing/2014/main" id="{54F3AC2B-6B81-4053-934C-4F6FFEBE5BF0}"/>
              </a:ext>
            </a:extLst>
          </p:cNvPr>
          <p:cNvPicPr>
            <a:picLocks noChangeAspect="1"/>
          </p:cNvPicPr>
          <p:nvPr userDrawn="1"/>
        </p:nvPicPr>
        <p:blipFill>
          <a:blip r:embed="rId7">
            <a:extLst>
              <a:ext uri="{BEBA8EAE-BF5A-486C-A8C5-ECC9F3942E4B}">
                <a14:imgProps xmlns:a14="http://schemas.microsoft.com/office/drawing/2010/main">
                  <a14:imgLayer r:embed="rId8">
                    <a14:imgEffect>
                      <a14:saturation sat="0"/>
                    </a14:imgEffect>
                    <a14:imgEffect>
                      <a14:brightnessContrast contrast="66000"/>
                    </a14:imgEffect>
                  </a14:imgLayer>
                </a14:imgProps>
              </a:ext>
            </a:extLst>
          </a:blip>
          <a:srcRect/>
          <a:stretch/>
        </p:blipFill>
        <p:spPr>
          <a:xfrm flipH="1">
            <a:off x="2468" y="1"/>
            <a:ext cx="12187063" cy="6857999"/>
          </a:xfrm>
          <a:prstGeom prst="rect">
            <a:avLst/>
          </a:prstGeom>
        </p:spPr>
      </p:pic>
      <p:sp>
        <p:nvSpPr>
          <p:cNvPr id="12" name="Rectangle 11">
            <a:extLst>
              <a:ext uri="{FF2B5EF4-FFF2-40B4-BE49-F238E27FC236}">
                <a16:creationId xmlns:a16="http://schemas.microsoft.com/office/drawing/2014/main" id="{201AF3D4-6E30-47B7-B7A5-26DF36623D00}"/>
              </a:ext>
            </a:extLst>
          </p:cNvPr>
          <p:cNvSpPr/>
          <p:nvPr userDrawn="1"/>
        </p:nvSpPr>
        <p:spPr>
          <a:xfrm>
            <a:off x="0" y="-1"/>
            <a:ext cx="12189531" cy="6858000"/>
          </a:xfrm>
          <a:prstGeom prst="rect">
            <a:avLst/>
          </a:prstGeom>
          <a:solidFill>
            <a:srgbClr val="2E3558">
              <a:alpha val="90000"/>
            </a:srgb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rtl="0"/>
            <a:endParaRPr lang="en-GB" sz="1200" dirty="0">
              <a:solidFill>
                <a:srgbClr val="FFFFFF"/>
              </a:solidFill>
            </a:endParaRPr>
          </a:p>
        </p:txBody>
      </p:sp>
      <p:sp>
        <p:nvSpPr>
          <p:cNvPr id="18" name="Rectangle 1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rtl="0">
              <a:lnSpc>
                <a:spcPct val="95000"/>
              </a:lnSpc>
            </a:pPr>
            <a:endParaRPr lang="en-GB" sz="2000" dirty="0">
              <a:solidFill>
                <a:prstClr val="white"/>
              </a:solidFill>
              <a:latin typeface="+mn-lt"/>
              <a:sym typeface="Trebuchet MS" panose="020B0603020202020204" pitchFamily="34" charset="0"/>
            </a:endParaRPr>
          </a:p>
        </p:txBody>
      </p:sp>
      <p:sp>
        <p:nvSpPr>
          <p:cNvPr id="19" name="TextBox 18"/>
          <p:cNvSpPr txBox="1"/>
          <p:nvPr userDrawn="1"/>
        </p:nvSpPr>
        <p:spPr bwMode="white">
          <a:xfrm>
            <a:off x="924979" y="5715178"/>
            <a:ext cx="840801" cy="170110"/>
          </a:xfrm>
          <a:prstGeom prst="rect">
            <a:avLst/>
          </a:prstGeom>
          <a:noFill/>
        </p:spPr>
        <p:txBody>
          <a:bodyPr wrap="none" lIns="0" tIns="0" rIns="0" bIns="0" rtlCol="0" anchor="b">
            <a:noAutofit/>
          </a:bodyPr>
          <a:lstStyle/>
          <a:p>
            <a:pPr rtl="0">
              <a:lnSpc>
                <a:spcPct val="90000"/>
              </a:lnSpc>
              <a:spcAft>
                <a:spcPts val="600"/>
              </a:spcAft>
            </a:pPr>
            <a:r>
              <a:rPr lang="en-GB" sz="1200" dirty="0">
                <a:solidFill>
                  <a:schemeClr val="bg1"/>
                </a:solidFill>
                <a:latin typeface="+mn-lt"/>
                <a:sym typeface="Trebuchet MS" panose="020B0603020202020204" pitchFamily="34" charset="0"/>
              </a:rPr>
              <a:t>bcg.com</a:t>
            </a:r>
          </a:p>
        </p:txBody>
      </p:sp>
      <p:sp>
        <p:nvSpPr>
          <p:cNvPr id="20" name="Freeform 19"/>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rtl="0"/>
            <a:endParaRPr lang="en-GB" dirty="0"/>
          </a:p>
        </p:txBody>
      </p:sp>
      <p:sp>
        <p:nvSpPr>
          <p:cNvPr id="21" name="Rectangle 20">
            <a:extLst>
              <a:ext uri="{FF2B5EF4-FFF2-40B4-BE49-F238E27FC236}">
                <a16:creationId xmlns:a16="http://schemas.microsoft.com/office/drawing/2014/main" id="{46BEE11C-031B-4C42-9B0B-F50BD512DF89}"/>
              </a:ext>
            </a:extLst>
          </p:cNvPr>
          <p:cNvSpPr/>
          <p:nvPr userDrawn="1"/>
        </p:nvSpPr>
        <p:spPr bwMode="black">
          <a:xfrm flipV="1">
            <a:off x="-1" y="6704109"/>
            <a:ext cx="12192001" cy="153891"/>
          </a:xfrm>
          <a:prstGeom prst="rect">
            <a:avLst/>
          </a:prstGeom>
          <a:gradFill flip="none" rotWithShape="1">
            <a:gsLst>
              <a:gs pos="0">
                <a:srgbClr val="275D7E"/>
              </a:gs>
              <a:gs pos="100000">
                <a:srgbClr val="31C0D7"/>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rtl="0">
              <a:lnSpc>
                <a:spcPct val="95000"/>
              </a:lnSpc>
            </a:pPr>
            <a:endParaRPr lang="en-GB" sz="2500" dirty="0">
              <a:solidFill>
                <a:prstClr val="white"/>
              </a:solidFill>
              <a:latin typeface="+mn-lt"/>
              <a:sym typeface="Trebuchet MS" panose="020B0603020202020204" pitchFamily="34" charset="0"/>
            </a:endParaRPr>
          </a:p>
        </p:txBody>
      </p:sp>
    </p:spTree>
    <p:extLst>
      <p:ext uri="{BB962C8B-B14F-4D97-AF65-F5344CB8AC3E}">
        <p14:creationId xmlns:p14="http://schemas.microsoft.com/office/powerpoint/2010/main" val="21127370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568608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3" name="think-cell Slide" r:id="rId7" imgW="384" imgH="384" progId="TCLayout.ActiveDocument.1">
                  <p:embed/>
                </p:oleObj>
              </mc:Choice>
              <mc:Fallback>
                <p:oleObj name="think-cell Slide" r:id="rId7" imgW="384" imgH="384" progId="TCLayout.ActiveDocument.1">
                  <p:embed/>
                  <p:pic>
                    <p:nvPicPr>
                      <p:cNvPr id="4" name="Object 3"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cstate="screen">
            <a:extLst>
              <a:ext uri="{28A0092B-C50C-407E-A947-70E740481C1C}">
                <a14:useLocalDpi xmlns:a14="http://schemas.microsoft.com/office/drawing/2010/main"/>
              </a:ext>
            </a:extLst>
          </a:blip>
          <a:srcRect l="1731" t="8741" r="102" b="27"/>
          <a:stretch/>
        </p:blipFill>
        <p:spPr>
          <a:xfrm rot="16200000" flipH="1">
            <a:off x="8471921" y="1973272"/>
            <a:ext cx="580573" cy="6858000"/>
          </a:xfrm>
          <a:prstGeom prst="rect">
            <a:avLst/>
          </a:prstGeom>
        </p:spPr>
      </p:pic>
      <p:pic>
        <p:nvPicPr>
          <p:cNvPr id="13" name="TitleAndEndImages">
            <a:extLst>
              <a:ext uri="{FF2B5EF4-FFF2-40B4-BE49-F238E27FC236}">
                <a16:creationId xmlns:a16="http://schemas.microsoft.com/office/drawing/2014/main" id="{BD81F64E-EFDA-4A48-9D75-D94FE83BF420}"/>
              </a:ext>
            </a:extLst>
          </p:cNvPr>
          <p:cNvPicPr>
            <a:picLocks noChangeAspect="1"/>
          </p:cNvPicPr>
          <p:nvPr userDrawn="1">
            <p:custDataLst>
              <p:tags r:id="rId4"/>
            </p:custDataLst>
          </p:nvPr>
        </p:nvPicPr>
        <p:blipFill rotWithShape="1">
          <a:blip r:embed="rId10" cstate="screen">
            <a:extLst>
              <a:ext uri="{28A0092B-C50C-407E-A947-70E740481C1C}">
                <a14:useLocalDpi xmlns:a14="http://schemas.microsoft.com/office/drawing/2010/main"/>
              </a:ext>
            </a:extLst>
          </a:blip>
          <a:srcRect/>
          <a:stretch/>
        </p:blipFill>
        <p:spPr>
          <a:xfrm>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spTree>
    <p:extLst>
      <p:ext uri="{BB962C8B-B14F-4D97-AF65-F5344CB8AC3E}">
        <p14:creationId xmlns:p14="http://schemas.microsoft.com/office/powerpoint/2010/main" val="3692239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rgbClr val="F2F2F2"/>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4CC9083B-780A-49D3-B05C-863698F7D439}"/>
              </a:ext>
            </a:extLst>
          </p:cNvPr>
          <p:cNvGraphicFramePr>
            <a:graphicFrameLocks noChangeAspect="1"/>
          </p:cNvGraphicFramePr>
          <p:nvPr userDrawn="1">
            <p:custDataLst>
              <p:tags r:id="rId2"/>
            </p:custDataLst>
            <p:extLst>
              <p:ext uri="{D42A27DB-BD31-4B8C-83A1-F6EECF244321}">
                <p14:modId xmlns:p14="http://schemas.microsoft.com/office/powerpoint/2010/main" val="29717987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3"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vert="horz"/>
          <a:lstStyle>
            <a:lvl1pPr rtl="0">
              <a:defRPr sz="3400">
                <a:solidFill>
                  <a:srgbClr val="2093A6"/>
                </a:solidFill>
              </a:defRPr>
            </a:lvl1pPr>
          </a:lstStyle>
          <a:p>
            <a:r>
              <a:rPr lang="en-GB"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hasCustomPrompt="1"/>
          </p:nvPr>
        </p:nvSpPr>
        <p:spPr>
          <a:xfrm>
            <a:off x="629098" y="2146069"/>
            <a:ext cx="10933801" cy="4089131"/>
          </a:xfrm>
        </p:spPr>
        <p:txBody>
          <a:bodyPr/>
          <a:lstStyle>
            <a:lvl1pPr rtl="0">
              <a:lnSpc>
                <a:spcPct val="100000"/>
              </a:lnSpc>
              <a:spcBef>
                <a:spcPts val="0"/>
              </a:spcBef>
              <a:spcAft>
                <a:spcPts val="0"/>
              </a:spcAft>
              <a:defRPr sz="2000"/>
            </a:lvl1pPr>
            <a:lvl2pPr rtl="0">
              <a:lnSpc>
                <a:spcPct val="100000"/>
              </a:lnSpc>
              <a:spcBef>
                <a:spcPts val="0"/>
              </a:spcBef>
              <a:spcAft>
                <a:spcPts val="0"/>
              </a:spcAft>
              <a:defRPr sz="2000"/>
            </a:lvl2pPr>
            <a:lvl3pPr rtl="0">
              <a:lnSpc>
                <a:spcPct val="100000"/>
              </a:lnSpc>
              <a:spcBef>
                <a:spcPts val="0"/>
              </a:spcBef>
              <a:spcAft>
                <a:spcPts val="0"/>
              </a:spcAft>
              <a:defRPr sz="2000"/>
            </a:lvl3pPr>
            <a:lvl4pPr rtl="0">
              <a:lnSpc>
                <a:spcPct val="100000"/>
              </a:lnSpc>
              <a:spcBef>
                <a:spcPts val="0"/>
              </a:spcBef>
              <a:spcAft>
                <a:spcPts val="0"/>
              </a:spcAft>
              <a:defRPr sz="2800"/>
            </a:lvl4pPr>
            <a:lvl5pPr rtl="0">
              <a:lnSpc>
                <a:spcPct val="100000"/>
              </a:lnSpc>
              <a:spcBef>
                <a:spcPts val="0"/>
              </a:spcBef>
              <a:spcAft>
                <a:spcPts val="0"/>
              </a:spcAft>
              <a:defRPr sz="2800"/>
            </a:lvl5p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Rectangle 6">
            <a:extLst>
              <a:ext uri="{FF2B5EF4-FFF2-40B4-BE49-F238E27FC236}">
                <a16:creationId xmlns:a16="http://schemas.microsoft.com/office/drawing/2014/main" id="{2A864842-03EE-BC4E-B8BC-1E74F7454CF1}"/>
              </a:ext>
            </a:extLst>
          </p:cNvPr>
          <p:cNvSpPr/>
          <p:nvPr userDrawn="1"/>
        </p:nvSpPr>
        <p:spPr bwMode="black">
          <a:xfrm flipV="1">
            <a:off x="-1" y="6704109"/>
            <a:ext cx="12192001" cy="1538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rtl="0">
              <a:lnSpc>
                <a:spcPct val="95000"/>
              </a:lnSpc>
            </a:pPr>
            <a:endParaRPr lang="en-GB" sz="2500" dirty="0">
              <a:solidFill>
                <a:prstClr val="white"/>
              </a:solidFill>
              <a:sym typeface="Trebuchet MS" panose="020B0603020202020204" pitchFamily="34" charset="0"/>
            </a:endParaRPr>
          </a:p>
        </p:txBody>
      </p:sp>
      <p:sp>
        <p:nvSpPr>
          <p:cNvPr id="9" name="Rectangle 8">
            <a:extLst>
              <a:ext uri="{FF2B5EF4-FFF2-40B4-BE49-F238E27FC236}">
                <a16:creationId xmlns:a16="http://schemas.microsoft.com/office/drawing/2014/main" id="{C54AFAE2-3138-4AFE-BBE5-691E75BEB847}"/>
              </a:ext>
            </a:extLst>
          </p:cNvPr>
          <p:cNvSpPr/>
          <p:nvPr userDrawn="1"/>
        </p:nvSpPr>
        <p:spPr>
          <a:xfrm>
            <a:off x="10634472" y="6400800"/>
            <a:ext cx="228600" cy="153891"/>
          </a:xfrm>
          <a:prstGeom prst="rect">
            <a:avLst/>
          </a:prstGeom>
          <a:solidFill>
            <a:srgbClr val="F2F2F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dirty="0">
              <a:solidFill>
                <a:srgbClr val="FFFFFF"/>
              </a:solidFill>
            </a:endParaRPr>
          </a:p>
        </p:txBody>
      </p:sp>
    </p:spTree>
    <p:extLst>
      <p:ext uri="{BB962C8B-B14F-4D97-AF65-F5344CB8AC3E}">
        <p14:creationId xmlns:p14="http://schemas.microsoft.com/office/powerpoint/2010/main" val="22976728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310880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252332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rgbClr val="FFFFFF"/>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AEFDEBD-56F5-42CD-92BA-BCD9A9DBC37F}"/>
              </a:ext>
            </a:extLst>
          </p:cNvPr>
          <p:cNvGraphicFramePr>
            <a:graphicFrameLocks noChangeAspect="1"/>
          </p:cNvGraphicFramePr>
          <p:nvPr userDrawn="1">
            <p:custDataLst>
              <p:tags r:id="rId2"/>
            </p:custDataLst>
            <p:extLst>
              <p:ext uri="{D42A27DB-BD31-4B8C-83A1-F6EECF244321}">
                <p14:modId xmlns:p14="http://schemas.microsoft.com/office/powerpoint/2010/main" val="3836308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7"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rtl="0">
              <a:lnSpc>
                <a:spcPct val="90000"/>
              </a:lnSpc>
              <a:spcAft>
                <a:spcPts val="1000"/>
              </a:spcAft>
            </a:pPr>
            <a:endParaRPr lang="en-GB" sz="1200" dirty="0">
              <a:solidFill>
                <a:schemeClr val="bg1"/>
              </a:solidFill>
              <a:latin typeface="+mn-lt"/>
            </a:endParaRPr>
          </a:p>
        </p:txBody>
      </p:sp>
      <p:sp>
        <p:nvSpPr>
          <p:cNvPr id="9" name="Title 1"/>
          <p:cNvSpPr>
            <a:spLocks noGrp="1"/>
          </p:cNvSpPr>
          <p:nvPr>
            <p:ph type="title" hasCustomPrompt="1"/>
          </p:nvPr>
        </p:nvSpPr>
        <p:spPr bwMode="ltGray">
          <a:xfrm>
            <a:off x="630000" y="1544274"/>
            <a:ext cx="3452400" cy="1495794"/>
          </a:xfrm>
          <a:noFill/>
        </p:spPr>
        <p:txBody>
          <a:bodyPr vert="horz" wrap="square" lIns="0" tIns="0" rIns="320040" bIns="0" anchor="b">
            <a:noAutofit/>
          </a:bodyPr>
          <a:lstStyle>
            <a:lvl1pPr rtl="0">
              <a:defRPr sz="3200">
                <a:solidFill>
                  <a:srgbClr val="2093A6"/>
                </a:solidFill>
                <a:latin typeface="+mj-lt"/>
              </a:defRPr>
            </a:lvl1pPr>
          </a:lstStyle>
          <a:p>
            <a:r>
              <a:rPr lang="en-GB" dirty="0"/>
              <a:t>Click to add title</a:t>
            </a:r>
          </a:p>
        </p:txBody>
      </p:sp>
      <p:sp>
        <p:nvSpPr>
          <p:cNvPr id="7" name="Rectangle 6">
            <a:extLst>
              <a:ext uri="{FF2B5EF4-FFF2-40B4-BE49-F238E27FC236}">
                <a16:creationId xmlns:a16="http://schemas.microsoft.com/office/drawing/2014/main" id="{2A864842-03EE-BC4E-B8BC-1E74F7454CF1}"/>
              </a:ext>
            </a:extLst>
          </p:cNvPr>
          <p:cNvSpPr/>
          <p:nvPr userDrawn="1"/>
        </p:nvSpPr>
        <p:spPr bwMode="black">
          <a:xfrm flipV="1">
            <a:off x="-1" y="6704109"/>
            <a:ext cx="12192001" cy="1538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rtl="0">
              <a:lnSpc>
                <a:spcPct val="95000"/>
              </a:lnSpc>
            </a:pPr>
            <a:endParaRPr lang="en-GB" sz="2500" dirty="0">
              <a:solidFill>
                <a:prstClr val="white"/>
              </a:solidFill>
              <a:sym typeface="Trebuchet MS" panose="020B0603020202020204" pitchFamily="34" charset="0"/>
            </a:endParaRPr>
          </a:p>
        </p:txBody>
      </p:sp>
      <p:sp>
        <p:nvSpPr>
          <p:cNvPr id="10" name="Rectangle 9">
            <a:extLst>
              <a:ext uri="{FF2B5EF4-FFF2-40B4-BE49-F238E27FC236}">
                <a16:creationId xmlns:a16="http://schemas.microsoft.com/office/drawing/2014/main" id="{7D081418-C30A-4696-BFCB-385EB5CB3CDA}"/>
              </a:ext>
            </a:extLst>
          </p:cNvPr>
          <p:cNvSpPr/>
          <p:nvPr userDrawn="1"/>
        </p:nvSpPr>
        <p:spPr>
          <a:xfrm>
            <a:off x="10634472" y="6400800"/>
            <a:ext cx="228600" cy="153891"/>
          </a:xfrm>
          <a:prstGeom prst="rect">
            <a:avLst/>
          </a:prstGeom>
          <a:solidFill>
            <a:srgbClr val="FFFFFF"/>
          </a:solidFill>
          <a:ln w="9525" cap="rnd" cmpd="sng" algn="ctr">
            <a:solidFill>
              <a:srgbClr val="FFFFFF"/>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200" dirty="0">
              <a:solidFill>
                <a:srgbClr val="FFFFFF"/>
              </a:solidFill>
            </a:endParaRPr>
          </a:p>
        </p:txBody>
      </p:sp>
    </p:spTree>
    <p:extLst>
      <p:ext uri="{BB962C8B-B14F-4D97-AF65-F5344CB8AC3E}">
        <p14:creationId xmlns:p14="http://schemas.microsoft.com/office/powerpoint/2010/main" val="1039861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17115621-9218-4138-B1B0-598822E6B6E0}"/>
              </a:ext>
            </a:extLst>
          </p:cNvPr>
          <p:cNvGraphicFramePr>
            <a:graphicFrameLocks noChangeAspect="1"/>
          </p:cNvGraphicFramePr>
          <p:nvPr userDrawn="1">
            <p:custDataLst>
              <p:tags r:id="rId2"/>
            </p:custDataLst>
            <p:extLst>
              <p:ext uri="{D42A27DB-BD31-4B8C-83A1-F6EECF244321}">
                <p14:modId xmlns:p14="http://schemas.microsoft.com/office/powerpoint/2010/main" val="14257964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1"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vert="horz"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GB" dirty="0"/>
              <a:t>Click to add big statement text</a:t>
            </a: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rtl="0"/>
            <a:endParaRPr lang="en-GB" sz="1200" dirty="0">
              <a:solidFill>
                <a:schemeClr val="bg1"/>
              </a:solidFill>
              <a:latin typeface="+mn-lt"/>
              <a:sym typeface="Trebuchet MS" panose="020B0603020202020204" pitchFamily="34" charset="0"/>
            </a:endParaRPr>
          </a:p>
        </p:txBody>
      </p:sp>
      <p:sp>
        <p:nvSpPr>
          <p:cNvPr id="10" name="TextBox 9"/>
          <p:cNvSpPr txBox="1"/>
          <p:nvPr userDrawn="1"/>
        </p:nvSpPr>
        <p:spPr>
          <a:xfrm>
            <a:off x="10441731"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819859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25547B89-6033-4B1F-BD93-3A1EF3014ABE}"/>
              </a:ext>
            </a:extLst>
          </p:cNvPr>
          <p:cNvGraphicFramePr>
            <a:graphicFrameLocks noChangeAspect="1"/>
          </p:cNvGraphicFramePr>
          <p:nvPr userDrawn="1">
            <p:custDataLst>
              <p:tags r:id="rId2"/>
            </p:custDataLst>
            <p:extLst>
              <p:ext uri="{D42A27DB-BD31-4B8C-83A1-F6EECF244321}">
                <p14:modId xmlns:p14="http://schemas.microsoft.com/office/powerpoint/2010/main" val="17136105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5"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7" name="Title 1"/>
          <p:cNvSpPr>
            <a:spLocks noGrp="1"/>
          </p:cNvSpPr>
          <p:nvPr>
            <p:ph type="title" hasCustomPrompt="1"/>
          </p:nvPr>
        </p:nvSpPr>
        <p:spPr bwMode="blackWhite">
          <a:xfrm>
            <a:off x="630000" y="3826800"/>
            <a:ext cx="10936800" cy="2041200"/>
          </a:xfrm>
        </p:spPr>
        <p:txBody>
          <a:bodyPr vert="horz" anchor="t">
            <a:noAutofit/>
          </a:bodyPr>
          <a:lstStyle>
            <a:lvl1pPr rtl="0">
              <a:defRPr sz="5400">
                <a:solidFill>
                  <a:schemeClr val="bg1"/>
                </a:solidFill>
                <a:latin typeface="+mj-lt"/>
                <a:sym typeface="Trebuchet MS" panose="020B0603020202020204" pitchFamily="34" charset="0"/>
              </a:defRPr>
            </a:lvl1pPr>
          </a:lstStyle>
          <a:p>
            <a:r>
              <a:rPr lang="en-GB"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46555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847F56B1-78DE-4024-8C40-690FA2C77561}"/>
              </a:ext>
            </a:extLst>
          </p:cNvPr>
          <p:cNvGraphicFramePr>
            <a:graphicFrameLocks noChangeAspect="1"/>
          </p:cNvGraphicFramePr>
          <p:nvPr userDrawn="1">
            <p:custDataLst>
              <p:tags r:id="rId2"/>
            </p:custDataLst>
            <p:extLst>
              <p:ext uri="{D42A27DB-BD31-4B8C-83A1-F6EECF244321}">
                <p14:modId xmlns:p14="http://schemas.microsoft.com/office/powerpoint/2010/main" val="41936942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9"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6" name="Picture 15"/>
          <p:cNvPicPr>
            <a:picLocks noChangeAspect="1"/>
          </p:cNvPicPr>
          <p:nvPr userDrawn="1"/>
        </p:nvPicPr>
        <p:blipFill rotWithShape="1">
          <a:blip r:embed="rId6" cstate="screen">
            <a:extLst>
              <a:ext uri="{28A0092B-C50C-407E-A947-70E740481C1C}">
                <a14:useLocalDpi xmlns:a14="http://schemas.microsoft.com/office/drawing/2010/main"/>
              </a:ext>
            </a:extLst>
          </a:blip>
          <a:srcRect l="29398" t="8741" r="101" b="27"/>
          <a:stretch/>
        </p:blipFill>
        <p:spPr bwMode="ltGray">
          <a:xfrm flipV="1">
            <a:off x="4064994" y="0"/>
            <a:ext cx="416951" cy="6858000"/>
          </a:xfrm>
          <a:prstGeom prst="rect">
            <a:avLst/>
          </a:prstGeom>
        </p:spPr>
      </p:pic>
      <p:sp>
        <p:nvSpPr>
          <p:cNvPr id="26" name="Rectangle 25"/>
          <p:cNvSpPr/>
          <p:nvPr userDrawn="1"/>
        </p:nvSpPr>
        <p:spPr bwMode="white">
          <a:xfrm>
            <a:off x="0" y="0"/>
            <a:ext cx="4079508"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vert="horz" anchor="ctr">
            <a:noAutofit/>
          </a:bodyPr>
          <a:lstStyle>
            <a:lvl1pPr rtl="0">
              <a:defRPr sz="3200">
                <a:solidFill>
                  <a:srgbClr val="2093A6"/>
                </a:solidFill>
                <a:latin typeface="+mj-lt"/>
                <a:sym typeface="Trebuchet MS" panose="020B0603020202020204" pitchFamily="34" charset="0"/>
              </a:defRPr>
            </a:lvl1pPr>
          </a:lstStyle>
          <a:p>
            <a:r>
              <a:rPr lang="en-GB" dirty="0"/>
              <a:t>Click to add title</a:t>
            </a:r>
          </a:p>
        </p:txBody>
      </p:sp>
      <p:sp>
        <p:nvSpPr>
          <p:cNvPr id="10" name="TextBox 9"/>
          <p:cNvSpPr txBox="1"/>
          <p:nvPr userDrawn="1"/>
        </p:nvSpPr>
        <p:spPr>
          <a:xfrm>
            <a:off x="10441731"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777490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0C92AD65-1906-4361-AAEA-192D6CD5FEEC}"/>
              </a:ext>
            </a:extLst>
          </p:cNvPr>
          <p:cNvGraphicFramePr>
            <a:graphicFrameLocks noChangeAspect="1"/>
          </p:cNvGraphicFramePr>
          <p:nvPr userDrawn="1">
            <p:custDataLst>
              <p:tags r:id="rId2"/>
            </p:custDataLst>
            <p:extLst>
              <p:ext uri="{D42A27DB-BD31-4B8C-83A1-F6EECF244321}">
                <p14:modId xmlns:p14="http://schemas.microsoft.com/office/powerpoint/2010/main" val="40550035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3"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dirty="0">
              <a:solidFill>
                <a:schemeClr val="bg1"/>
              </a:solidFill>
              <a:latin typeface="+mn-lt"/>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rtl="0">
              <a:lnSpc>
                <a:spcPct val="90000"/>
              </a:lnSpc>
              <a:spcBef>
                <a:spcPct val="0"/>
              </a:spcBef>
              <a:spcAft>
                <a:spcPts val="0"/>
              </a:spcAft>
              <a:defRPr sz="3400" b="0" i="0" u="none" kern="1200" spc="0">
                <a:solidFill>
                  <a:srgbClr val="2093A6"/>
                </a:solidFill>
                <a:latin typeface="+mj-lt"/>
                <a:sym typeface="Trebuchet MS" panose="020B0603020202020204" pitchFamily="34" charset="0"/>
              </a:defRPr>
            </a:lvl1pPr>
          </a:lstStyle>
          <a:p>
            <a:pPr lvl="0"/>
            <a:r>
              <a:rPr lang="en-GB" dirty="0"/>
              <a:t>Click to add title</a:t>
            </a:r>
          </a:p>
        </p:txBody>
      </p:sp>
      <p:sp>
        <p:nvSpPr>
          <p:cNvPr id="12" name="TextBox 11"/>
          <p:cNvSpPr txBox="1"/>
          <p:nvPr userDrawn="1"/>
        </p:nvSpPr>
        <p:spPr>
          <a:xfrm>
            <a:off x="10441731"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159048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flip="none" rotWithShape="1">
          <a:gsLst>
            <a:gs pos="0">
              <a:srgbClr val="2093A6"/>
            </a:gs>
            <a:gs pos="100000">
              <a:srgbClr val="197281"/>
            </a:gs>
          </a:gsLst>
          <a:lin ang="8100000" scaled="1"/>
          <a:tileRect/>
        </a:gra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55EB238-9378-46A3-8F82-861C2DC01D7A}"/>
              </a:ext>
            </a:extLst>
          </p:cNvPr>
          <p:cNvGraphicFramePr>
            <a:graphicFrameLocks noChangeAspect="1"/>
          </p:cNvGraphicFramePr>
          <p:nvPr userDrawn="1">
            <p:custDataLst>
              <p:tags r:id="rId2"/>
            </p:custDataLst>
            <p:extLst>
              <p:ext uri="{D42A27DB-BD31-4B8C-83A1-F6EECF244321}">
                <p14:modId xmlns:p14="http://schemas.microsoft.com/office/powerpoint/2010/main" val="16843664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7"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cstate="screen">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vert="horz" anchor="ctr">
            <a:noAutofit/>
          </a:bodyPr>
          <a:lstStyle>
            <a:lvl1pPr rtl="0">
              <a:defRPr sz="3200">
                <a:solidFill>
                  <a:schemeClr val="bg1"/>
                </a:solidFill>
                <a:latin typeface="+mj-lt"/>
                <a:sym typeface="Trebuchet MS" panose="020B0603020202020204" pitchFamily="34" charset="0"/>
              </a:defRPr>
            </a:lvl1pPr>
          </a:lstStyle>
          <a:p>
            <a:r>
              <a:rPr lang="en-GB" dirty="0"/>
              <a:t>Click to add title</a:t>
            </a:r>
          </a:p>
        </p:txBody>
      </p:sp>
      <p:sp>
        <p:nvSpPr>
          <p:cNvPr id="13" name="Rectangle 12"/>
          <p:cNvSpPr/>
          <p:nvPr userDrawn="1"/>
        </p:nvSpPr>
        <p:spPr bwMode="white">
          <a:xfrm>
            <a:off x="4080763" y="-1309"/>
            <a:ext cx="8111237" cy="68593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rtl="0"/>
            <a:endParaRPr lang="en-GB"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18087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ags" Target="../tags/tag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34"/>
            </p:custDataLst>
            <p:extLst>
              <p:ext uri="{D42A27DB-BD31-4B8C-83A1-F6EECF244321}">
                <p14:modId xmlns:p14="http://schemas.microsoft.com/office/powerpoint/2010/main" val="203940363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31" name="think-cell Slide" r:id="rId36" imgW="270" imgH="270" progId="TCLayout.ActiveDocument.1">
                  <p:embed/>
                </p:oleObj>
              </mc:Choice>
              <mc:Fallback>
                <p:oleObj name="think-cell Slide" r:id="rId36" imgW="270" imgH="270" progId="TCLayout.ActiveDocument.1">
                  <p:embed/>
                  <p:pic>
                    <p:nvPicPr>
                      <p:cNvPr id="0" name=""/>
                      <p:cNvPicPr/>
                      <p:nvPr/>
                    </p:nvPicPr>
                    <p:blipFill>
                      <a:blip r:embed="rId37"/>
                      <a:stretch>
                        <a:fillRect/>
                      </a:stretch>
                    </p:blipFill>
                    <p:spPr>
                      <a:xfrm>
                        <a:off x="1588" y="1588"/>
                        <a:ext cx="1587" cy="1587"/>
                      </a:xfrm>
                      <a:prstGeom prst="rect">
                        <a:avLst/>
                      </a:prstGeom>
                    </p:spPr>
                  </p:pic>
                </p:oleObj>
              </mc:Fallback>
            </mc:AlternateContent>
          </a:graphicData>
        </a:graphic>
      </p:graphicFrame>
      <p:sp>
        <p:nvSpPr>
          <p:cNvPr id="3" name="Rectangle 2" hidden="1"/>
          <p:cNvSpPr/>
          <p:nvPr userDrawn="1">
            <p:custDataLst>
              <p:tags r:id="rId35"/>
            </p:custDataLst>
          </p:nvPr>
        </p:nvSpPr>
        <p:spPr>
          <a:xfrm>
            <a:off x="0" y="0"/>
            <a:ext cx="158750" cy="158750"/>
          </a:xfrm>
          <a:prstGeom prst="rect">
            <a:avLst/>
          </a:prstGeom>
          <a:solidFill>
            <a:srgbClr val="2093A6"/>
          </a:solidFill>
          <a:ln w="9525" cap="rnd" cmpd="sng" algn="ctr">
            <a:solidFill>
              <a:srgbClr val="2093A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rtl="0" eaLnBrk="1"/>
            <a:endParaRPr lang="en-GB" sz="2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GB"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a:p>
            <a:pPr lvl="5"/>
            <a:r>
              <a:rPr lang="en-GB" dirty="0"/>
              <a:t>Level six</a:t>
            </a:r>
          </a:p>
          <a:p>
            <a:pPr lvl="6"/>
            <a:r>
              <a:rPr lang="en-GB" dirty="0"/>
              <a:t>Level seven</a:t>
            </a:r>
          </a:p>
          <a:p>
            <a:pPr lvl="7"/>
            <a:r>
              <a:rPr lang="en-GB" dirty="0"/>
              <a:t>Level eight</a:t>
            </a:r>
          </a:p>
          <a:p>
            <a:pPr lvl="8"/>
            <a:r>
              <a:rPr lang="en-GB" dirty="0"/>
              <a:t>Level nine</a:t>
            </a:r>
          </a:p>
        </p:txBody>
      </p:sp>
      <p:sp>
        <p:nvSpPr>
          <p:cNvPr id="10" name="TextBox 9"/>
          <p:cNvSpPr txBox="1"/>
          <p:nvPr userDrawn="1"/>
        </p:nvSpPr>
        <p:spPr>
          <a:xfrm>
            <a:off x="10441731"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GB"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a:t>
            </a:fld>
            <a:endParaRPr lang="en-GB"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85525808"/>
      </p:ext>
    </p:extLst>
  </p:cSld>
  <p:clrMap bg1="lt1" tx1="dk1" bg2="lt2" tx2="dk2" accent1="accent1" accent2="accent2" accent3="accent3" accent4="accent4" accent5="accent5" accent6="accent6" hlink="hlink" folHlink="folHlink"/>
  <p:sldLayoutIdLst>
    <p:sldLayoutId id="2147485186" r:id="rId1"/>
    <p:sldLayoutId id="2147485187" r:id="rId2"/>
    <p:sldLayoutId id="2147485188" r:id="rId3"/>
    <p:sldLayoutId id="2147485189" r:id="rId4"/>
    <p:sldLayoutId id="2147485190" r:id="rId5"/>
    <p:sldLayoutId id="2147485191" r:id="rId6"/>
    <p:sldLayoutId id="2147485192" r:id="rId7"/>
    <p:sldLayoutId id="2147485193" r:id="rId8"/>
    <p:sldLayoutId id="2147485194" r:id="rId9"/>
    <p:sldLayoutId id="2147485195" r:id="rId10"/>
    <p:sldLayoutId id="2147485196" r:id="rId11"/>
    <p:sldLayoutId id="2147485197" r:id="rId12"/>
    <p:sldLayoutId id="2147485198" r:id="rId13"/>
    <p:sldLayoutId id="2147485199" r:id="rId14"/>
    <p:sldLayoutId id="2147485200" r:id="rId15"/>
    <p:sldLayoutId id="2147485201" r:id="rId16"/>
    <p:sldLayoutId id="2147485202" r:id="rId17"/>
    <p:sldLayoutId id="2147485203" r:id="rId18"/>
    <p:sldLayoutId id="2147485204" r:id="rId19"/>
    <p:sldLayoutId id="2147485205" r:id="rId20"/>
    <p:sldLayoutId id="2147485206" r:id="rId21"/>
    <p:sldLayoutId id="2147485207" r:id="rId22"/>
    <p:sldLayoutId id="2147485208" r:id="rId23"/>
    <p:sldLayoutId id="2147485209" r:id="rId24"/>
    <p:sldLayoutId id="2147485210" r:id="rId25"/>
    <p:sldLayoutId id="2147485211" r:id="rId26"/>
    <p:sldLayoutId id="2147485214" r:id="rId27"/>
    <p:sldLayoutId id="2147485212" r:id="rId28"/>
    <p:sldLayoutId id="2147485215" r:id="rId29"/>
    <p:sldLayoutId id="2147485216" r:id="rId30"/>
    <p:sldLayoutId id="2147485217" r:id="rId31"/>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rgbClr val="2093A6"/>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vmlDrawing" Target="../drawings/vmlDrawing30.vml"/><Relationship Id="rId6" Type="http://schemas.openxmlformats.org/officeDocument/2006/relationships/image" Target="../media/image5.emf"/><Relationship Id="rId5" Type="http://schemas.openxmlformats.org/officeDocument/2006/relationships/oleObject" Target="../embeddings/oleObject30.bin"/><Relationship Id="rId4"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2.jpeg"/><Relationship Id="rId2" Type="http://schemas.openxmlformats.org/officeDocument/2006/relationships/tags" Target="../tags/tag56.xml"/><Relationship Id="rId1" Type="http://schemas.openxmlformats.org/officeDocument/2006/relationships/vmlDrawing" Target="../drawings/vmlDrawing37.vml"/><Relationship Id="rId6" Type="http://schemas.openxmlformats.org/officeDocument/2006/relationships/image" Target="../media/image5.emf"/><Relationship Id="rId5" Type="http://schemas.openxmlformats.org/officeDocument/2006/relationships/oleObject" Target="../embeddings/oleObject37.bin"/><Relationship Id="rId4"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vmlDrawing" Target="../drawings/vmlDrawing38.vml"/><Relationship Id="rId6" Type="http://schemas.openxmlformats.org/officeDocument/2006/relationships/image" Target="../media/image5.emf"/><Relationship Id="rId5" Type="http://schemas.openxmlformats.org/officeDocument/2006/relationships/oleObject" Target="../embeddings/oleObject38.bin"/><Relationship Id="rId4"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3.jpeg"/><Relationship Id="rId2" Type="http://schemas.openxmlformats.org/officeDocument/2006/relationships/tags" Target="../tags/tag59.xml"/><Relationship Id="rId1" Type="http://schemas.openxmlformats.org/officeDocument/2006/relationships/vmlDrawing" Target="../drawings/vmlDrawing39.vml"/><Relationship Id="rId6" Type="http://schemas.openxmlformats.org/officeDocument/2006/relationships/image" Target="../media/image5.emf"/><Relationship Id="rId5" Type="http://schemas.openxmlformats.org/officeDocument/2006/relationships/oleObject" Target="../embeddings/oleObject39.bin"/><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5.emf"/><Relationship Id="rId2" Type="http://schemas.openxmlformats.org/officeDocument/2006/relationships/tags" Target="../tags/tag60.xml"/><Relationship Id="rId1" Type="http://schemas.openxmlformats.org/officeDocument/2006/relationships/vmlDrawing" Target="../drawings/vmlDrawing40.vml"/><Relationship Id="rId6" Type="http://schemas.openxmlformats.org/officeDocument/2006/relationships/oleObject" Target="../embeddings/oleObject40.bin"/><Relationship Id="rId5" Type="http://schemas.openxmlformats.org/officeDocument/2006/relationships/notesSlide" Target="../notesSlides/notesSlide8.xml"/><Relationship Id="rId4"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5.emf"/><Relationship Id="rId2" Type="http://schemas.openxmlformats.org/officeDocument/2006/relationships/tags" Target="../tags/tag62.xml"/><Relationship Id="rId1" Type="http://schemas.openxmlformats.org/officeDocument/2006/relationships/vmlDrawing" Target="../drawings/vmlDrawing41.vml"/><Relationship Id="rId6" Type="http://schemas.openxmlformats.org/officeDocument/2006/relationships/oleObject" Target="../embeddings/oleObject41.bin"/><Relationship Id="rId5" Type="http://schemas.openxmlformats.org/officeDocument/2006/relationships/notesSlide" Target="../notesSlides/notesSlide9.xml"/><Relationship Id="rId4"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5.emf"/><Relationship Id="rId2" Type="http://schemas.openxmlformats.org/officeDocument/2006/relationships/tags" Target="../tags/tag64.xml"/><Relationship Id="rId1" Type="http://schemas.openxmlformats.org/officeDocument/2006/relationships/vmlDrawing" Target="../drawings/vmlDrawing42.vml"/><Relationship Id="rId6" Type="http://schemas.openxmlformats.org/officeDocument/2006/relationships/oleObject" Target="../embeddings/oleObject42.bin"/><Relationship Id="rId5" Type="http://schemas.openxmlformats.org/officeDocument/2006/relationships/notesSlide" Target="../notesSlides/notesSlide10.xml"/><Relationship Id="rId4"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5.emf"/><Relationship Id="rId2" Type="http://schemas.openxmlformats.org/officeDocument/2006/relationships/tags" Target="../tags/tag66.xml"/><Relationship Id="rId1" Type="http://schemas.openxmlformats.org/officeDocument/2006/relationships/vmlDrawing" Target="../drawings/vmlDrawing43.vml"/><Relationship Id="rId6" Type="http://schemas.openxmlformats.org/officeDocument/2006/relationships/oleObject" Target="../embeddings/oleObject43.bin"/><Relationship Id="rId5" Type="http://schemas.openxmlformats.org/officeDocument/2006/relationships/notesSlide" Target="../notesSlides/notesSlide11.xml"/><Relationship Id="rId4"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vmlDrawing" Target="../drawings/vmlDrawing44.vml"/><Relationship Id="rId6" Type="http://schemas.openxmlformats.org/officeDocument/2006/relationships/image" Target="../media/image5.emf"/><Relationship Id="rId5" Type="http://schemas.openxmlformats.org/officeDocument/2006/relationships/oleObject" Target="../embeddings/oleObject44.bin"/><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tags" Target="../tags/tag86.xml"/><Relationship Id="rId3" Type="http://schemas.openxmlformats.org/officeDocument/2006/relationships/tags" Target="../tags/tag71.xml"/><Relationship Id="rId21" Type="http://schemas.openxmlformats.org/officeDocument/2006/relationships/oleObject" Target="../embeddings/oleObject45.bin"/><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20" Type="http://schemas.openxmlformats.org/officeDocument/2006/relationships/notesSlide" Target="../notesSlides/notesSlide12.xml"/><Relationship Id="rId1" Type="http://schemas.openxmlformats.org/officeDocument/2006/relationships/vmlDrawing" Target="../drawings/vmlDrawing45.v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23" Type="http://schemas.openxmlformats.org/officeDocument/2006/relationships/chart" Target="../charts/chart1.xml"/><Relationship Id="rId10" Type="http://schemas.openxmlformats.org/officeDocument/2006/relationships/tags" Target="../tags/tag78.xml"/><Relationship Id="rId19" Type="http://schemas.openxmlformats.org/officeDocument/2006/relationships/slideLayout" Target="../slideLayouts/slideLayout31.xml"/><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 Id="rId22" Type="http://schemas.openxmlformats.org/officeDocument/2006/relationships/image" Target="../media/image24.emf"/></Relationships>
</file>

<file path=ppt/slides/_rels/slide19.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tags" Target="../tags/tag103.xml"/><Relationship Id="rId26" Type="http://schemas.openxmlformats.org/officeDocument/2006/relationships/image" Target="../media/image24.emf"/><Relationship Id="rId3" Type="http://schemas.openxmlformats.org/officeDocument/2006/relationships/tags" Target="../tags/tag88.xml"/><Relationship Id="rId21" Type="http://schemas.openxmlformats.org/officeDocument/2006/relationships/tags" Target="../tags/tag106.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5" Type="http://schemas.openxmlformats.org/officeDocument/2006/relationships/oleObject" Target="../embeddings/oleObject46.bin"/><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tags" Target="../tags/tag105.xml"/><Relationship Id="rId1" Type="http://schemas.openxmlformats.org/officeDocument/2006/relationships/vmlDrawing" Target="../drawings/vmlDrawing46.v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notesSlide" Target="../notesSlides/notesSlide13.xml"/><Relationship Id="rId5" Type="http://schemas.openxmlformats.org/officeDocument/2006/relationships/tags" Target="../tags/tag90.xml"/><Relationship Id="rId15" Type="http://schemas.openxmlformats.org/officeDocument/2006/relationships/tags" Target="../tags/tag100.xml"/><Relationship Id="rId23" Type="http://schemas.openxmlformats.org/officeDocument/2006/relationships/slideLayout" Target="../slideLayouts/slideLayout31.xml"/><Relationship Id="rId10" Type="http://schemas.openxmlformats.org/officeDocument/2006/relationships/tags" Target="../tags/tag95.xml"/><Relationship Id="rId19" Type="http://schemas.openxmlformats.org/officeDocument/2006/relationships/tags" Target="../tags/tag104.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tags" Target="../tags/tag107.xml"/><Relationship Id="rId27" Type="http://schemas.openxmlformats.org/officeDocument/2006/relationships/chart" Target="../charts/chart2.xml"/></Relationships>
</file>

<file path=ppt/slides/_rels/slide2.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5" Type="http://schemas.openxmlformats.org/officeDocument/2006/relationships/notesSlide" Target="../notesSlides/notesSlide1.xml"/><Relationship Id="rId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tags" Target="../tags/tag114.xml"/><Relationship Id="rId13" Type="http://schemas.openxmlformats.org/officeDocument/2006/relationships/tags" Target="../tags/tag119.xml"/><Relationship Id="rId18" Type="http://schemas.openxmlformats.org/officeDocument/2006/relationships/tags" Target="../tags/tag124.xml"/><Relationship Id="rId26" Type="http://schemas.openxmlformats.org/officeDocument/2006/relationships/chart" Target="../charts/chart5.xml"/><Relationship Id="rId3" Type="http://schemas.openxmlformats.org/officeDocument/2006/relationships/tags" Target="../tags/tag109.xml"/><Relationship Id="rId21" Type="http://schemas.openxmlformats.org/officeDocument/2006/relationships/notesSlide" Target="../notesSlides/notesSlide14.xml"/><Relationship Id="rId7" Type="http://schemas.openxmlformats.org/officeDocument/2006/relationships/tags" Target="../tags/tag113.xml"/><Relationship Id="rId12" Type="http://schemas.openxmlformats.org/officeDocument/2006/relationships/tags" Target="../tags/tag118.xml"/><Relationship Id="rId17" Type="http://schemas.openxmlformats.org/officeDocument/2006/relationships/tags" Target="../tags/tag123.xml"/><Relationship Id="rId25" Type="http://schemas.openxmlformats.org/officeDocument/2006/relationships/chart" Target="../charts/chart4.xml"/><Relationship Id="rId2" Type="http://schemas.openxmlformats.org/officeDocument/2006/relationships/tags" Target="../tags/tag108.xml"/><Relationship Id="rId16" Type="http://schemas.openxmlformats.org/officeDocument/2006/relationships/tags" Target="../tags/tag122.xml"/><Relationship Id="rId20" Type="http://schemas.openxmlformats.org/officeDocument/2006/relationships/slideLayout" Target="../slideLayouts/slideLayout31.xml"/><Relationship Id="rId1" Type="http://schemas.openxmlformats.org/officeDocument/2006/relationships/vmlDrawing" Target="../drawings/vmlDrawing47.vml"/><Relationship Id="rId6" Type="http://schemas.openxmlformats.org/officeDocument/2006/relationships/tags" Target="../tags/tag112.xml"/><Relationship Id="rId11" Type="http://schemas.openxmlformats.org/officeDocument/2006/relationships/tags" Target="../tags/tag117.xml"/><Relationship Id="rId24" Type="http://schemas.openxmlformats.org/officeDocument/2006/relationships/chart" Target="../charts/chart3.xml"/><Relationship Id="rId5" Type="http://schemas.openxmlformats.org/officeDocument/2006/relationships/tags" Target="../tags/tag111.xml"/><Relationship Id="rId15" Type="http://schemas.openxmlformats.org/officeDocument/2006/relationships/tags" Target="../tags/tag121.xml"/><Relationship Id="rId23" Type="http://schemas.openxmlformats.org/officeDocument/2006/relationships/image" Target="../media/image24.emf"/><Relationship Id="rId10" Type="http://schemas.openxmlformats.org/officeDocument/2006/relationships/tags" Target="../tags/tag116.xml"/><Relationship Id="rId19" Type="http://schemas.openxmlformats.org/officeDocument/2006/relationships/tags" Target="../tags/tag125.xml"/><Relationship Id="rId4" Type="http://schemas.openxmlformats.org/officeDocument/2006/relationships/tags" Target="../tags/tag110.xml"/><Relationship Id="rId9" Type="http://schemas.openxmlformats.org/officeDocument/2006/relationships/tags" Target="../tags/tag115.xml"/><Relationship Id="rId14" Type="http://schemas.openxmlformats.org/officeDocument/2006/relationships/tags" Target="../tags/tag120.xml"/><Relationship Id="rId22" Type="http://schemas.openxmlformats.org/officeDocument/2006/relationships/oleObject" Target="../embeddings/oleObject47.bin"/><Relationship Id="rId27" Type="http://schemas.openxmlformats.org/officeDocument/2006/relationships/chart" Target="../charts/chart6.xml"/></Relationships>
</file>

<file path=ppt/slides/_rels/slide21.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tags" Target="../tags/tag127.xml"/><Relationship Id="rId7" Type="http://schemas.openxmlformats.org/officeDocument/2006/relationships/oleObject" Target="../embeddings/oleObject48.bin"/><Relationship Id="rId2" Type="http://schemas.openxmlformats.org/officeDocument/2006/relationships/tags" Target="../tags/tag126.xml"/><Relationship Id="rId1" Type="http://schemas.openxmlformats.org/officeDocument/2006/relationships/vmlDrawing" Target="../drawings/vmlDrawing48.vml"/><Relationship Id="rId6" Type="http://schemas.openxmlformats.org/officeDocument/2006/relationships/notesSlide" Target="../notesSlides/notesSlide15.xml"/><Relationship Id="rId5" Type="http://schemas.openxmlformats.org/officeDocument/2006/relationships/slideLayout" Target="../slideLayouts/slideLayout31.xml"/><Relationship Id="rId4" Type="http://schemas.openxmlformats.org/officeDocument/2006/relationships/tags" Target="../tags/tag128.xml"/><Relationship Id="rId9" Type="http://schemas.openxmlformats.org/officeDocument/2006/relationships/image" Target="../media/image25.jpeg"/></Relationships>
</file>

<file path=ppt/slides/_rels/slide22.xml.rels><?xml version="1.0" encoding="UTF-8" standalone="yes"?>
<Relationships xmlns="http://schemas.openxmlformats.org/package/2006/relationships"><Relationship Id="rId8" Type="http://schemas.openxmlformats.org/officeDocument/2006/relationships/tags" Target="../tags/tag135.xml"/><Relationship Id="rId13" Type="http://schemas.openxmlformats.org/officeDocument/2006/relationships/tags" Target="../tags/tag140.xml"/><Relationship Id="rId18" Type="http://schemas.openxmlformats.org/officeDocument/2006/relationships/tags" Target="../tags/tag145.xml"/><Relationship Id="rId26" Type="http://schemas.openxmlformats.org/officeDocument/2006/relationships/chart" Target="../charts/chart7.xml"/><Relationship Id="rId3" Type="http://schemas.openxmlformats.org/officeDocument/2006/relationships/tags" Target="../tags/tag130.xml"/><Relationship Id="rId21" Type="http://schemas.openxmlformats.org/officeDocument/2006/relationships/tags" Target="../tags/tag148.xml"/><Relationship Id="rId7" Type="http://schemas.openxmlformats.org/officeDocument/2006/relationships/tags" Target="../tags/tag134.xml"/><Relationship Id="rId12" Type="http://schemas.openxmlformats.org/officeDocument/2006/relationships/tags" Target="../tags/tag139.xml"/><Relationship Id="rId17" Type="http://schemas.openxmlformats.org/officeDocument/2006/relationships/tags" Target="../tags/tag144.xml"/><Relationship Id="rId25" Type="http://schemas.openxmlformats.org/officeDocument/2006/relationships/image" Target="../media/image24.emf"/><Relationship Id="rId2" Type="http://schemas.openxmlformats.org/officeDocument/2006/relationships/tags" Target="../tags/tag129.xml"/><Relationship Id="rId16" Type="http://schemas.openxmlformats.org/officeDocument/2006/relationships/tags" Target="../tags/tag143.xml"/><Relationship Id="rId20" Type="http://schemas.openxmlformats.org/officeDocument/2006/relationships/tags" Target="../tags/tag147.xml"/><Relationship Id="rId1" Type="http://schemas.openxmlformats.org/officeDocument/2006/relationships/vmlDrawing" Target="../drawings/vmlDrawing49.vml"/><Relationship Id="rId6" Type="http://schemas.openxmlformats.org/officeDocument/2006/relationships/tags" Target="../tags/tag133.xml"/><Relationship Id="rId11" Type="http://schemas.openxmlformats.org/officeDocument/2006/relationships/tags" Target="../tags/tag138.xml"/><Relationship Id="rId24" Type="http://schemas.openxmlformats.org/officeDocument/2006/relationships/oleObject" Target="../embeddings/oleObject49.bin"/><Relationship Id="rId5" Type="http://schemas.openxmlformats.org/officeDocument/2006/relationships/tags" Target="../tags/tag132.xml"/><Relationship Id="rId15" Type="http://schemas.openxmlformats.org/officeDocument/2006/relationships/tags" Target="../tags/tag142.xml"/><Relationship Id="rId23" Type="http://schemas.openxmlformats.org/officeDocument/2006/relationships/notesSlide" Target="../notesSlides/notesSlide16.xml"/><Relationship Id="rId10" Type="http://schemas.openxmlformats.org/officeDocument/2006/relationships/tags" Target="../tags/tag137.xml"/><Relationship Id="rId19" Type="http://schemas.openxmlformats.org/officeDocument/2006/relationships/tags" Target="../tags/tag146.xml"/><Relationship Id="rId4" Type="http://schemas.openxmlformats.org/officeDocument/2006/relationships/tags" Target="../tags/tag131.xml"/><Relationship Id="rId9" Type="http://schemas.openxmlformats.org/officeDocument/2006/relationships/tags" Target="../tags/tag136.xml"/><Relationship Id="rId14" Type="http://schemas.openxmlformats.org/officeDocument/2006/relationships/tags" Target="../tags/tag141.xml"/><Relationship Id="rId22"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8" Type="http://schemas.openxmlformats.org/officeDocument/2006/relationships/tags" Target="../tags/tag155.xml"/><Relationship Id="rId13" Type="http://schemas.openxmlformats.org/officeDocument/2006/relationships/tags" Target="../tags/tag160.xml"/><Relationship Id="rId18" Type="http://schemas.openxmlformats.org/officeDocument/2006/relationships/tags" Target="../tags/tag165.xml"/><Relationship Id="rId3" Type="http://schemas.openxmlformats.org/officeDocument/2006/relationships/tags" Target="../tags/tag150.xml"/><Relationship Id="rId21" Type="http://schemas.openxmlformats.org/officeDocument/2006/relationships/oleObject" Target="../embeddings/oleObject50.bin"/><Relationship Id="rId7" Type="http://schemas.openxmlformats.org/officeDocument/2006/relationships/tags" Target="../tags/tag154.xml"/><Relationship Id="rId12" Type="http://schemas.openxmlformats.org/officeDocument/2006/relationships/tags" Target="../tags/tag159.xml"/><Relationship Id="rId17" Type="http://schemas.openxmlformats.org/officeDocument/2006/relationships/tags" Target="../tags/tag164.xml"/><Relationship Id="rId2" Type="http://schemas.openxmlformats.org/officeDocument/2006/relationships/tags" Target="../tags/tag149.xml"/><Relationship Id="rId16" Type="http://schemas.openxmlformats.org/officeDocument/2006/relationships/tags" Target="../tags/tag163.xml"/><Relationship Id="rId20" Type="http://schemas.openxmlformats.org/officeDocument/2006/relationships/notesSlide" Target="../notesSlides/notesSlide17.xml"/><Relationship Id="rId1" Type="http://schemas.openxmlformats.org/officeDocument/2006/relationships/vmlDrawing" Target="../drawings/vmlDrawing50.vml"/><Relationship Id="rId6" Type="http://schemas.openxmlformats.org/officeDocument/2006/relationships/tags" Target="../tags/tag153.xml"/><Relationship Id="rId11" Type="http://schemas.openxmlformats.org/officeDocument/2006/relationships/tags" Target="../tags/tag158.xml"/><Relationship Id="rId5" Type="http://schemas.openxmlformats.org/officeDocument/2006/relationships/tags" Target="../tags/tag152.xml"/><Relationship Id="rId15" Type="http://schemas.openxmlformats.org/officeDocument/2006/relationships/tags" Target="../tags/tag162.xml"/><Relationship Id="rId23" Type="http://schemas.openxmlformats.org/officeDocument/2006/relationships/chart" Target="../charts/chart8.xml"/><Relationship Id="rId10" Type="http://schemas.openxmlformats.org/officeDocument/2006/relationships/tags" Target="../tags/tag157.xml"/><Relationship Id="rId19" Type="http://schemas.openxmlformats.org/officeDocument/2006/relationships/slideLayout" Target="../slideLayouts/slideLayout31.xml"/><Relationship Id="rId4" Type="http://schemas.openxmlformats.org/officeDocument/2006/relationships/tags" Target="../tags/tag151.xml"/><Relationship Id="rId9" Type="http://schemas.openxmlformats.org/officeDocument/2006/relationships/tags" Target="../tags/tag156.xml"/><Relationship Id="rId14" Type="http://schemas.openxmlformats.org/officeDocument/2006/relationships/tags" Target="../tags/tag161.xml"/><Relationship Id="rId22" Type="http://schemas.openxmlformats.org/officeDocument/2006/relationships/image" Target="../media/image24.emf"/></Relationships>
</file>

<file path=ppt/slides/_rels/slide24.xml.rels><?xml version="1.0" encoding="UTF-8" standalone="yes"?>
<Relationships xmlns="http://schemas.openxmlformats.org/package/2006/relationships"><Relationship Id="rId8" Type="http://schemas.openxmlformats.org/officeDocument/2006/relationships/tags" Target="../tags/tag172.xml"/><Relationship Id="rId13" Type="http://schemas.openxmlformats.org/officeDocument/2006/relationships/tags" Target="../tags/tag177.xml"/><Relationship Id="rId18" Type="http://schemas.openxmlformats.org/officeDocument/2006/relationships/tags" Target="../tags/tag182.xml"/><Relationship Id="rId3" Type="http://schemas.openxmlformats.org/officeDocument/2006/relationships/tags" Target="../tags/tag167.xml"/><Relationship Id="rId21" Type="http://schemas.openxmlformats.org/officeDocument/2006/relationships/oleObject" Target="../embeddings/oleObject51.bin"/><Relationship Id="rId7" Type="http://schemas.openxmlformats.org/officeDocument/2006/relationships/tags" Target="../tags/tag171.xml"/><Relationship Id="rId12" Type="http://schemas.openxmlformats.org/officeDocument/2006/relationships/tags" Target="../tags/tag176.xml"/><Relationship Id="rId17" Type="http://schemas.openxmlformats.org/officeDocument/2006/relationships/tags" Target="../tags/tag181.xml"/><Relationship Id="rId2" Type="http://schemas.openxmlformats.org/officeDocument/2006/relationships/tags" Target="../tags/tag166.xml"/><Relationship Id="rId16" Type="http://schemas.openxmlformats.org/officeDocument/2006/relationships/tags" Target="../tags/tag180.xml"/><Relationship Id="rId20" Type="http://schemas.openxmlformats.org/officeDocument/2006/relationships/notesSlide" Target="../notesSlides/notesSlide18.xml"/><Relationship Id="rId1" Type="http://schemas.openxmlformats.org/officeDocument/2006/relationships/vmlDrawing" Target="../drawings/vmlDrawing51.vml"/><Relationship Id="rId6" Type="http://schemas.openxmlformats.org/officeDocument/2006/relationships/tags" Target="../tags/tag170.xml"/><Relationship Id="rId11" Type="http://schemas.openxmlformats.org/officeDocument/2006/relationships/tags" Target="../tags/tag175.xml"/><Relationship Id="rId5" Type="http://schemas.openxmlformats.org/officeDocument/2006/relationships/tags" Target="../tags/tag169.xml"/><Relationship Id="rId15" Type="http://schemas.openxmlformats.org/officeDocument/2006/relationships/tags" Target="../tags/tag179.xml"/><Relationship Id="rId23" Type="http://schemas.openxmlformats.org/officeDocument/2006/relationships/chart" Target="../charts/chart9.xml"/><Relationship Id="rId10" Type="http://schemas.openxmlformats.org/officeDocument/2006/relationships/tags" Target="../tags/tag174.xml"/><Relationship Id="rId19" Type="http://schemas.openxmlformats.org/officeDocument/2006/relationships/slideLayout" Target="../slideLayouts/slideLayout31.xml"/><Relationship Id="rId4" Type="http://schemas.openxmlformats.org/officeDocument/2006/relationships/tags" Target="../tags/tag168.xml"/><Relationship Id="rId9" Type="http://schemas.openxmlformats.org/officeDocument/2006/relationships/tags" Target="../tags/tag173.xml"/><Relationship Id="rId14" Type="http://schemas.openxmlformats.org/officeDocument/2006/relationships/tags" Target="../tags/tag178.xml"/><Relationship Id="rId22" Type="http://schemas.openxmlformats.org/officeDocument/2006/relationships/image" Target="../media/image24.emf"/></Relationships>
</file>

<file path=ppt/slides/_rels/slide25.xml.rels><?xml version="1.0" encoding="UTF-8" standalone="yes"?>
<Relationships xmlns="http://schemas.openxmlformats.org/package/2006/relationships"><Relationship Id="rId3" Type="http://schemas.openxmlformats.org/officeDocument/2006/relationships/tags" Target="../tags/tag184.xml"/><Relationship Id="rId2" Type="http://schemas.openxmlformats.org/officeDocument/2006/relationships/tags" Target="../tags/tag183.xml"/><Relationship Id="rId1" Type="http://schemas.openxmlformats.org/officeDocument/2006/relationships/vmlDrawing" Target="../drawings/vmlDrawing52.vml"/><Relationship Id="rId6" Type="http://schemas.openxmlformats.org/officeDocument/2006/relationships/image" Target="../media/image5.emf"/><Relationship Id="rId5" Type="http://schemas.openxmlformats.org/officeDocument/2006/relationships/oleObject" Target="../embeddings/oleObject52.bin"/><Relationship Id="rId4"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tags" Target="../tags/tag185.xml"/><Relationship Id="rId1" Type="http://schemas.openxmlformats.org/officeDocument/2006/relationships/vmlDrawing" Target="../drawings/vmlDrawing53.vml"/><Relationship Id="rId6" Type="http://schemas.openxmlformats.org/officeDocument/2006/relationships/image" Target="../media/image26.jpeg"/><Relationship Id="rId5" Type="http://schemas.openxmlformats.org/officeDocument/2006/relationships/image" Target="../media/image5.emf"/><Relationship Id="rId4" Type="http://schemas.openxmlformats.org/officeDocument/2006/relationships/oleObject" Target="../embeddings/oleObject53.bin"/></Relationships>
</file>

<file path=ppt/slides/_rels/slide27.xml.rels><?xml version="1.0" encoding="UTF-8" standalone="yes"?>
<Relationships xmlns="http://schemas.openxmlformats.org/package/2006/relationships"><Relationship Id="rId8" Type="http://schemas.openxmlformats.org/officeDocument/2006/relationships/tags" Target="../tags/tag192.xml"/><Relationship Id="rId13" Type="http://schemas.openxmlformats.org/officeDocument/2006/relationships/tags" Target="../tags/tag197.xml"/><Relationship Id="rId18" Type="http://schemas.openxmlformats.org/officeDocument/2006/relationships/tags" Target="../tags/tag202.xml"/><Relationship Id="rId26" Type="http://schemas.openxmlformats.org/officeDocument/2006/relationships/image" Target="../media/image6.png"/><Relationship Id="rId3" Type="http://schemas.openxmlformats.org/officeDocument/2006/relationships/tags" Target="../tags/tag187.xml"/><Relationship Id="rId21" Type="http://schemas.openxmlformats.org/officeDocument/2006/relationships/slideLayout" Target="../slideLayouts/slideLayout30.xml"/><Relationship Id="rId7" Type="http://schemas.openxmlformats.org/officeDocument/2006/relationships/tags" Target="../tags/tag191.xml"/><Relationship Id="rId12" Type="http://schemas.openxmlformats.org/officeDocument/2006/relationships/tags" Target="../tags/tag196.xml"/><Relationship Id="rId17" Type="http://schemas.openxmlformats.org/officeDocument/2006/relationships/tags" Target="../tags/tag201.xml"/><Relationship Id="rId25" Type="http://schemas.openxmlformats.org/officeDocument/2006/relationships/image" Target="../media/image28.jpeg"/><Relationship Id="rId2" Type="http://schemas.openxmlformats.org/officeDocument/2006/relationships/tags" Target="../tags/tag186.xml"/><Relationship Id="rId16" Type="http://schemas.openxmlformats.org/officeDocument/2006/relationships/tags" Target="../tags/tag200.xml"/><Relationship Id="rId20" Type="http://schemas.openxmlformats.org/officeDocument/2006/relationships/tags" Target="../tags/tag204.xml"/><Relationship Id="rId1" Type="http://schemas.openxmlformats.org/officeDocument/2006/relationships/vmlDrawing" Target="../drawings/vmlDrawing54.vml"/><Relationship Id="rId6" Type="http://schemas.openxmlformats.org/officeDocument/2006/relationships/tags" Target="../tags/tag190.xml"/><Relationship Id="rId11" Type="http://schemas.openxmlformats.org/officeDocument/2006/relationships/tags" Target="../tags/tag195.xml"/><Relationship Id="rId24" Type="http://schemas.openxmlformats.org/officeDocument/2006/relationships/image" Target="../media/image27.emf"/><Relationship Id="rId5" Type="http://schemas.openxmlformats.org/officeDocument/2006/relationships/tags" Target="../tags/tag189.xml"/><Relationship Id="rId15" Type="http://schemas.openxmlformats.org/officeDocument/2006/relationships/tags" Target="../tags/tag199.xml"/><Relationship Id="rId23" Type="http://schemas.openxmlformats.org/officeDocument/2006/relationships/oleObject" Target="../embeddings/oleObject54.bin"/><Relationship Id="rId10" Type="http://schemas.openxmlformats.org/officeDocument/2006/relationships/tags" Target="../tags/tag194.xml"/><Relationship Id="rId19" Type="http://schemas.openxmlformats.org/officeDocument/2006/relationships/tags" Target="../tags/tag203.xml"/><Relationship Id="rId4" Type="http://schemas.openxmlformats.org/officeDocument/2006/relationships/tags" Target="../tags/tag188.xml"/><Relationship Id="rId9" Type="http://schemas.openxmlformats.org/officeDocument/2006/relationships/tags" Target="../tags/tag193.xml"/><Relationship Id="rId14" Type="http://schemas.openxmlformats.org/officeDocument/2006/relationships/tags" Target="../tags/tag198.xml"/><Relationship Id="rId22" Type="http://schemas.openxmlformats.org/officeDocument/2006/relationships/notesSlide" Target="../notesSlides/notesSlide19.xml"/><Relationship Id="rId27" Type="http://schemas.openxmlformats.org/officeDocument/2006/relationships/chart" Target="../charts/chart10.xml"/></Relationships>
</file>

<file path=ppt/slides/_rels/slide28.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tags" Target="../tags/tag206.xml"/><Relationship Id="rId7" Type="http://schemas.openxmlformats.org/officeDocument/2006/relationships/image" Target="../media/image27.emf"/><Relationship Id="rId2" Type="http://schemas.openxmlformats.org/officeDocument/2006/relationships/tags" Target="../tags/tag205.xml"/><Relationship Id="rId1" Type="http://schemas.openxmlformats.org/officeDocument/2006/relationships/vmlDrawing" Target="../drawings/vmlDrawing55.vml"/><Relationship Id="rId6" Type="http://schemas.openxmlformats.org/officeDocument/2006/relationships/oleObject" Target="../embeddings/oleObject55.bin"/><Relationship Id="rId5" Type="http://schemas.openxmlformats.org/officeDocument/2006/relationships/notesSlide" Target="../notesSlides/notesSlide20.xml"/><Relationship Id="rId4" Type="http://schemas.openxmlformats.org/officeDocument/2006/relationships/slideLayout" Target="../slideLayouts/slideLayout30.xml"/><Relationship Id="rId9" Type="http://schemas.openxmlformats.org/officeDocument/2006/relationships/image" Target="../media/image6.png"/></Relationships>
</file>

<file path=ppt/slides/_rels/slide29.xml.rels><?xml version="1.0" encoding="UTF-8" standalone="yes"?>
<Relationships xmlns="http://schemas.openxmlformats.org/package/2006/relationships"><Relationship Id="rId8" Type="http://schemas.openxmlformats.org/officeDocument/2006/relationships/tags" Target="../tags/tag213.xml"/><Relationship Id="rId13" Type="http://schemas.openxmlformats.org/officeDocument/2006/relationships/tags" Target="../tags/tag218.xml"/><Relationship Id="rId18" Type="http://schemas.openxmlformats.org/officeDocument/2006/relationships/oleObject" Target="../embeddings/oleObject56.bin"/><Relationship Id="rId3" Type="http://schemas.openxmlformats.org/officeDocument/2006/relationships/tags" Target="../tags/tag208.xml"/><Relationship Id="rId21" Type="http://schemas.openxmlformats.org/officeDocument/2006/relationships/image" Target="../media/image6.png"/><Relationship Id="rId7" Type="http://schemas.openxmlformats.org/officeDocument/2006/relationships/tags" Target="../tags/tag212.xml"/><Relationship Id="rId12" Type="http://schemas.openxmlformats.org/officeDocument/2006/relationships/tags" Target="../tags/tag217.xml"/><Relationship Id="rId17" Type="http://schemas.openxmlformats.org/officeDocument/2006/relationships/slideLayout" Target="../slideLayouts/slideLayout30.xml"/><Relationship Id="rId2" Type="http://schemas.openxmlformats.org/officeDocument/2006/relationships/tags" Target="../tags/tag207.xml"/><Relationship Id="rId16" Type="http://schemas.openxmlformats.org/officeDocument/2006/relationships/tags" Target="../tags/tag221.xml"/><Relationship Id="rId20" Type="http://schemas.openxmlformats.org/officeDocument/2006/relationships/image" Target="../media/image29.jpeg"/><Relationship Id="rId1" Type="http://schemas.openxmlformats.org/officeDocument/2006/relationships/vmlDrawing" Target="../drawings/vmlDrawing56.vml"/><Relationship Id="rId6" Type="http://schemas.openxmlformats.org/officeDocument/2006/relationships/tags" Target="../tags/tag211.xml"/><Relationship Id="rId11" Type="http://schemas.openxmlformats.org/officeDocument/2006/relationships/tags" Target="../tags/tag216.xml"/><Relationship Id="rId5" Type="http://schemas.openxmlformats.org/officeDocument/2006/relationships/tags" Target="../tags/tag210.xml"/><Relationship Id="rId15" Type="http://schemas.openxmlformats.org/officeDocument/2006/relationships/tags" Target="../tags/tag220.xml"/><Relationship Id="rId10" Type="http://schemas.openxmlformats.org/officeDocument/2006/relationships/tags" Target="../tags/tag215.xml"/><Relationship Id="rId19" Type="http://schemas.openxmlformats.org/officeDocument/2006/relationships/image" Target="../media/image27.emf"/><Relationship Id="rId4" Type="http://schemas.openxmlformats.org/officeDocument/2006/relationships/tags" Target="../tags/tag209.xml"/><Relationship Id="rId9" Type="http://schemas.openxmlformats.org/officeDocument/2006/relationships/tags" Target="../tags/tag214.xml"/><Relationship Id="rId14" Type="http://schemas.openxmlformats.org/officeDocument/2006/relationships/tags" Target="../tags/tag219.xml"/><Relationship Id="rId22" Type="http://schemas.openxmlformats.org/officeDocument/2006/relationships/chart" Target="../charts/chart1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45.xml"/><Relationship Id="rId1" Type="http://schemas.openxmlformats.org/officeDocument/2006/relationships/vmlDrawing" Target="../drawings/vmlDrawing31.vml"/><Relationship Id="rId6" Type="http://schemas.openxmlformats.org/officeDocument/2006/relationships/image" Target="../media/image17.jpeg"/><Relationship Id="rId5" Type="http://schemas.openxmlformats.org/officeDocument/2006/relationships/image" Target="../media/image5.emf"/><Relationship Id="rId4" Type="http://schemas.openxmlformats.org/officeDocument/2006/relationships/oleObject" Target="../embeddings/oleObject31.bin"/></Relationships>
</file>

<file path=ppt/slides/_rels/slide30.xml.rels><?xml version="1.0" encoding="UTF-8" standalone="yes"?>
<Relationships xmlns="http://schemas.openxmlformats.org/package/2006/relationships"><Relationship Id="rId8" Type="http://schemas.openxmlformats.org/officeDocument/2006/relationships/tags" Target="../tags/tag228.xml"/><Relationship Id="rId13" Type="http://schemas.openxmlformats.org/officeDocument/2006/relationships/tags" Target="../tags/tag233.xml"/><Relationship Id="rId18" Type="http://schemas.openxmlformats.org/officeDocument/2006/relationships/tags" Target="../tags/tag238.xml"/><Relationship Id="rId26" Type="http://schemas.openxmlformats.org/officeDocument/2006/relationships/chart" Target="../charts/chart12.xml"/><Relationship Id="rId3" Type="http://schemas.openxmlformats.org/officeDocument/2006/relationships/tags" Target="../tags/tag223.xml"/><Relationship Id="rId21" Type="http://schemas.openxmlformats.org/officeDocument/2006/relationships/notesSlide" Target="../notesSlides/notesSlide21.xml"/><Relationship Id="rId7" Type="http://schemas.openxmlformats.org/officeDocument/2006/relationships/tags" Target="../tags/tag227.xml"/><Relationship Id="rId12" Type="http://schemas.openxmlformats.org/officeDocument/2006/relationships/tags" Target="../tags/tag232.xml"/><Relationship Id="rId17" Type="http://schemas.openxmlformats.org/officeDocument/2006/relationships/tags" Target="../tags/tag237.xml"/><Relationship Id="rId25" Type="http://schemas.openxmlformats.org/officeDocument/2006/relationships/image" Target="../media/image6.png"/><Relationship Id="rId2" Type="http://schemas.openxmlformats.org/officeDocument/2006/relationships/tags" Target="../tags/tag222.xml"/><Relationship Id="rId16" Type="http://schemas.openxmlformats.org/officeDocument/2006/relationships/tags" Target="../tags/tag236.xml"/><Relationship Id="rId20" Type="http://schemas.openxmlformats.org/officeDocument/2006/relationships/slideLayout" Target="../slideLayouts/slideLayout30.xml"/><Relationship Id="rId1" Type="http://schemas.openxmlformats.org/officeDocument/2006/relationships/vmlDrawing" Target="../drawings/vmlDrawing57.vml"/><Relationship Id="rId6" Type="http://schemas.openxmlformats.org/officeDocument/2006/relationships/tags" Target="../tags/tag226.xml"/><Relationship Id="rId11" Type="http://schemas.openxmlformats.org/officeDocument/2006/relationships/tags" Target="../tags/tag231.xml"/><Relationship Id="rId24" Type="http://schemas.openxmlformats.org/officeDocument/2006/relationships/image" Target="../media/image30.jpeg"/><Relationship Id="rId5" Type="http://schemas.openxmlformats.org/officeDocument/2006/relationships/tags" Target="../tags/tag225.xml"/><Relationship Id="rId15" Type="http://schemas.openxmlformats.org/officeDocument/2006/relationships/tags" Target="../tags/tag235.xml"/><Relationship Id="rId23" Type="http://schemas.openxmlformats.org/officeDocument/2006/relationships/image" Target="../media/image27.emf"/><Relationship Id="rId10" Type="http://schemas.openxmlformats.org/officeDocument/2006/relationships/tags" Target="../tags/tag230.xml"/><Relationship Id="rId19" Type="http://schemas.openxmlformats.org/officeDocument/2006/relationships/tags" Target="../tags/tag239.xml"/><Relationship Id="rId4" Type="http://schemas.openxmlformats.org/officeDocument/2006/relationships/tags" Target="../tags/tag224.xml"/><Relationship Id="rId9" Type="http://schemas.openxmlformats.org/officeDocument/2006/relationships/tags" Target="../tags/tag229.xml"/><Relationship Id="rId14" Type="http://schemas.openxmlformats.org/officeDocument/2006/relationships/tags" Target="../tags/tag234.xml"/><Relationship Id="rId22" Type="http://schemas.openxmlformats.org/officeDocument/2006/relationships/oleObject" Target="../embeddings/oleObject57.bin"/></Relationships>
</file>

<file path=ppt/slides/_rels/slide31.xml.rels><?xml version="1.0" encoding="UTF-8" standalone="yes"?>
<Relationships xmlns="http://schemas.openxmlformats.org/package/2006/relationships"><Relationship Id="rId8" Type="http://schemas.openxmlformats.org/officeDocument/2006/relationships/tags" Target="../tags/tag246.xml"/><Relationship Id="rId13" Type="http://schemas.openxmlformats.org/officeDocument/2006/relationships/tags" Target="../tags/tag251.xml"/><Relationship Id="rId18" Type="http://schemas.openxmlformats.org/officeDocument/2006/relationships/tags" Target="../tags/tag256.xml"/><Relationship Id="rId26" Type="http://schemas.openxmlformats.org/officeDocument/2006/relationships/chart" Target="../charts/chart13.xml"/><Relationship Id="rId3" Type="http://schemas.openxmlformats.org/officeDocument/2006/relationships/tags" Target="../tags/tag241.xml"/><Relationship Id="rId21" Type="http://schemas.openxmlformats.org/officeDocument/2006/relationships/notesSlide" Target="../notesSlides/notesSlide22.xml"/><Relationship Id="rId7" Type="http://schemas.openxmlformats.org/officeDocument/2006/relationships/tags" Target="../tags/tag245.xml"/><Relationship Id="rId12" Type="http://schemas.openxmlformats.org/officeDocument/2006/relationships/tags" Target="../tags/tag250.xml"/><Relationship Id="rId17" Type="http://schemas.openxmlformats.org/officeDocument/2006/relationships/tags" Target="../tags/tag255.xml"/><Relationship Id="rId25" Type="http://schemas.openxmlformats.org/officeDocument/2006/relationships/image" Target="../media/image6.png"/><Relationship Id="rId2" Type="http://schemas.openxmlformats.org/officeDocument/2006/relationships/tags" Target="../tags/tag240.xml"/><Relationship Id="rId16" Type="http://schemas.openxmlformats.org/officeDocument/2006/relationships/tags" Target="../tags/tag254.xml"/><Relationship Id="rId20" Type="http://schemas.openxmlformats.org/officeDocument/2006/relationships/slideLayout" Target="../slideLayouts/slideLayout30.xml"/><Relationship Id="rId1" Type="http://schemas.openxmlformats.org/officeDocument/2006/relationships/vmlDrawing" Target="../drawings/vmlDrawing58.vml"/><Relationship Id="rId6" Type="http://schemas.openxmlformats.org/officeDocument/2006/relationships/tags" Target="../tags/tag244.xml"/><Relationship Id="rId11" Type="http://schemas.openxmlformats.org/officeDocument/2006/relationships/tags" Target="../tags/tag249.xml"/><Relationship Id="rId24" Type="http://schemas.openxmlformats.org/officeDocument/2006/relationships/image" Target="../media/image31.jpeg"/><Relationship Id="rId5" Type="http://schemas.openxmlformats.org/officeDocument/2006/relationships/tags" Target="../tags/tag243.xml"/><Relationship Id="rId15" Type="http://schemas.openxmlformats.org/officeDocument/2006/relationships/tags" Target="../tags/tag253.xml"/><Relationship Id="rId23" Type="http://schemas.openxmlformats.org/officeDocument/2006/relationships/image" Target="../media/image27.emf"/><Relationship Id="rId10" Type="http://schemas.openxmlformats.org/officeDocument/2006/relationships/tags" Target="../tags/tag248.xml"/><Relationship Id="rId19" Type="http://schemas.openxmlformats.org/officeDocument/2006/relationships/tags" Target="../tags/tag257.xml"/><Relationship Id="rId4" Type="http://schemas.openxmlformats.org/officeDocument/2006/relationships/tags" Target="../tags/tag242.xml"/><Relationship Id="rId9" Type="http://schemas.openxmlformats.org/officeDocument/2006/relationships/tags" Target="../tags/tag247.xml"/><Relationship Id="rId14" Type="http://schemas.openxmlformats.org/officeDocument/2006/relationships/tags" Target="../tags/tag252.xml"/><Relationship Id="rId22" Type="http://schemas.openxmlformats.org/officeDocument/2006/relationships/oleObject" Target="../embeddings/oleObject58.bin"/></Relationships>
</file>

<file path=ppt/slides/_rels/slide32.xml.rels><?xml version="1.0" encoding="UTF-8" standalone="yes"?>
<Relationships xmlns="http://schemas.openxmlformats.org/package/2006/relationships"><Relationship Id="rId8" Type="http://schemas.openxmlformats.org/officeDocument/2006/relationships/tags" Target="../tags/tag264.xml"/><Relationship Id="rId13" Type="http://schemas.openxmlformats.org/officeDocument/2006/relationships/tags" Target="../tags/tag269.xml"/><Relationship Id="rId18" Type="http://schemas.openxmlformats.org/officeDocument/2006/relationships/oleObject" Target="../embeddings/oleObject59.bin"/><Relationship Id="rId3" Type="http://schemas.openxmlformats.org/officeDocument/2006/relationships/tags" Target="../tags/tag259.xml"/><Relationship Id="rId21" Type="http://schemas.openxmlformats.org/officeDocument/2006/relationships/image" Target="../media/image6.png"/><Relationship Id="rId7" Type="http://schemas.openxmlformats.org/officeDocument/2006/relationships/tags" Target="../tags/tag263.xml"/><Relationship Id="rId12" Type="http://schemas.openxmlformats.org/officeDocument/2006/relationships/tags" Target="../tags/tag268.xml"/><Relationship Id="rId17" Type="http://schemas.openxmlformats.org/officeDocument/2006/relationships/slideLayout" Target="../slideLayouts/slideLayout30.xml"/><Relationship Id="rId2" Type="http://schemas.openxmlformats.org/officeDocument/2006/relationships/tags" Target="../tags/tag258.xml"/><Relationship Id="rId16" Type="http://schemas.openxmlformats.org/officeDocument/2006/relationships/tags" Target="../tags/tag272.xml"/><Relationship Id="rId20" Type="http://schemas.openxmlformats.org/officeDocument/2006/relationships/image" Target="../media/image32.jpeg"/><Relationship Id="rId1" Type="http://schemas.openxmlformats.org/officeDocument/2006/relationships/vmlDrawing" Target="../drawings/vmlDrawing59.vml"/><Relationship Id="rId6" Type="http://schemas.openxmlformats.org/officeDocument/2006/relationships/tags" Target="../tags/tag262.xml"/><Relationship Id="rId11" Type="http://schemas.openxmlformats.org/officeDocument/2006/relationships/tags" Target="../tags/tag267.xml"/><Relationship Id="rId5" Type="http://schemas.openxmlformats.org/officeDocument/2006/relationships/tags" Target="../tags/tag261.xml"/><Relationship Id="rId15" Type="http://schemas.openxmlformats.org/officeDocument/2006/relationships/tags" Target="../tags/tag271.xml"/><Relationship Id="rId10" Type="http://schemas.openxmlformats.org/officeDocument/2006/relationships/tags" Target="../tags/tag266.xml"/><Relationship Id="rId19" Type="http://schemas.openxmlformats.org/officeDocument/2006/relationships/image" Target="../media/image27.emf"/><Relationship Id="rId4" Type="http://schemas.openxmlformats.org/officeDocument/2006/relationships/tags" Target="../tags/tag260.xml"/><Relationship Id="rId9" Type="http://schemas.openxmlformats.org/officeDocument/2006/relationships/tags" Target="../tags/tag265.xml"/><Relationship Id="rId14" Type="http://schemas.openxmlformats.org/officeDocument/2006/relationships/tags" Target="../tags/tag270.xml"/><Relationship Id="rId22" Type="http://schemas.openxmlformats.org/officeDocument/2006/relationships/chart" Target="../charts/chart14.xml"/></Relationships>
</file>

<file path=ppt/slides/_rels/slide33.xml.rels><?xml version="1.0" encoding="UTF-8" standalone="yes"?>
<Relationships xmlns="http://schemas.openxmlformats.org/package/2006/relationships"><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60.bin"/><Relationship Id="rId4"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tags" Target="../tags/tag286.xml"/><Relationship Id="rId18" Type="http://schemas.openxmlformats.org/officeDocument/2006/relationships/tags" Target="../tags/tag291.xml"/><Relationship Id="rId3" Type="http://schemas.openxmlformats.org/officeDocument/2006/relationships/tags" Target="../tags/tag276.xml"/><Relationship Id="rId21" Type="http://schemas.openxmlformats.org/officeDocument/2006/relationships/notesSlide" Target="../notesSlides/notesSlide23.xml"/><Relationship Id="rId7" Type="http://schemas.openxmlformats.org/officeDocument/2006/relationships/tags" Target="../tags/tag280.xml"/><Relationship Id="rId12" Type="http://schemas.openxmlformats.org/officeDocument/2006/relationships/tags" Target="../tags/tag285.xml"/><Relationship Id="rId17" Type="http://schemas.openxmlformats.org/officeDocument/2006/relationships/tags" Target="../tags/tag290.xml"/><Relationship Id="rId2" Type="http://schemas.openxmlformats.org/officeDocument/2006/relationships/tags" Target="../tags/tag275.xml"/><Relationship Id="rId16" Type="http://schemas.openxmlformats.org/officeDocument/2006/relationships/tags" Target="../tags/tag289.xml"/><Relationship Id="rId20" Type="http://schemas.openxmlformats.org/officeDocument/2006/relationships/slideLayout" Target="../slideLayouts/slideLayout31.xml"/><Relationship Id="rId1" Type="http://schemas.openxmlformats.org/officeDocument/2006/relationships/vmlDrawing" Target="../drawings/vmlDrawing61.vml"/><Relationship Id="rId6" Type="http://schemas.openxmlformats.org/officeDocument/2006/relationships/tags" Target="../tags/tag279.xml"/><Relationship Id="rId11" Type="http://schemas.openxmlformats.org/officeDocument/2006/relationships/tags" Target="../tags/tag284.xml"/><Relationship Id="rId24" Type="http://schemas.openxmlformats.org/officeDocument/2006/relationships/chart" Target="../charts/chart15.xml"/><Relationship Id="rId5" Type="http://schemas.openxmlformats.org/officeDocument/2006/relationships/tags" Target="../tags/tag278.xml"/><Relationship Id="rId15" Type="http://schemas.openxmlformats.org/officeDocument/2006/relationships/tags" Target="../tags/tag288.xml"/><Relationship Id="rId23" Type="http://schemas.openxmlformats.org/officeDocument/2006/relationships/image" Target="../media/image5.emf"/><Relationship Id="rId10" Type="http://schemas.openxmlformats.org/officeDocument/2006/relationships/tags" Target="../tags/tag283.xml"/><Relationship Id="rId19" Type="http://schemas.openxmlformats.org/officeDocument/2006/relationships/tags" Target="../tags/tag292.xml"/><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tags" Target="../tags/tag287.xml"/><Relationship Id="rId22" Type="http://schemas.openxmlformats.org/officeDocument/2006/relationships/oleObject" Target="../embeddings/oleObject61.bin"/></Relationships>
</file>

<file path=ppt/slides/_rels/slide35.xml.rels><?xml version="1.0" encoding="UTF-8" standalone="yes"?>
<Relationships xmlns="http://schemas.openxmlformats.org/package/2006/relationships"><Relationship Id="rId8" Type="http://schemas.openxmlformats.org/officeDocument/2006/relationships/tags" Target="../tags/tag299.xml"/><Relationship Id="rId13" Type="http://schemas.openxmlformats.org/officeDocument/2006/relationships/tags" Target="../tags/tag304.xml"/><Relationship Id="rId18" Type="http://schemas.openxmlformats.org/officeDocument/2006/relationships/tags" Target="../tags/tag309.xml"/><Relationship Id="rId3" Type="http://schemas.openxmlformats.org/officeDocument/2006/relationships/tags" Target="../tags/tag294.xml"/><Relationship Id="rId21" Type="http://schemas.openxmlformats.org/officeDocument/2006/relationships/notesSlide" Target="../notesSlides/notesSlide24.xml"/><Relationship Id="rId7" Type="http://schemas.openxmlformats.org/officeDocument/2006/relationships/tags" Target="../tags/tag298.xml"/><Relationship Id="rId12" Type="http://schemas.openxmlformats.org/officeDocument/2006/relationships/tags" Target="../tags/tag303.xml"/><Relationship Id="rId17" Type="http://schemas.openxmlformats.org/officeDocument/2006/relationships/tags" Target="../tags/tag308.xml"/><Relationship Id="rId2" Type="http://schemas.openxmlformats.org/officeDocument/2006/relationships/tags" Target="../tags/tag293.xml"/><Relationship Id="rId16" Type="http://schemas.openxmlformats.org/officeDocument/2006/relationships/tags" Target="../tags/tag307.xml"/><Relationship Id="rId20" Type="http://schemas.openxmlformats.org/officeDocument/2006/relationships/slideLayout" Target="../slideLayouts/slideLayout31.xml"/><Relationship Id="rId1" Type="http://schemas.openxmlformats.org/officeDocument/2006/relationships/vmlDrawing" Target="../drawings/vmlDrawing62.vml"/><Relationship Id="rId6" Type="http://schemas.openxmlformats.org/officeDocument/2006/relationships/tags" Target="../tags/tag297.xml"/><Relationship Id="rId11" Type="http://schemas.openxmlformats.org/officeDocument/2006/relationships/tags" Target="../tags/tag302.xml"/><Relationship Id="rId24" Type="http://schemas.openxmlformats.org/officeDocument/2006/relationships/chart" Target="../charts/chart16.xml"/><Relationship Id="rId5" Type="http://schemas.openxmlformats.org/officeDocument/2006/relationships/tags" Target="../tags/tag296.xml"/><Relationship Id="rId15" Type="http://schemas.openxmlformats.org/officeDocument/2006/relationships/tags" Target="../tags/tag306.xml"/><Relationship Id="rId23" Type="http://schemas.openxmlformats.org/officeDocument/2006/relationships/image" Target="../media/image5.emf"/><Relationship Id="rId10" Type="http://schemas.openxmlformats.org/officeDocument/2006/relationships/tags" Target="../tags/tag301.xml"/><Relationship Id="rId19" Type="http://schemas.openxmlformats.org/officeDocument/2006/relationships/tags" Target="../tags/tag310.xml"/><Relationship Id="rId4" Type="http://schemas.openxmlformats.org/officeDocument/2006/relationships/tags" Target="../tags/tag295.xml"/><Relationship Id="rId9" Type="http://schemas.openxmlformats.org/officeDocument/2006/relationships/tags" Target="../tags/tag300.xml"/><Relationship Id="rId14" Type="http://schemas.openxmlformats.org/officeDocument/2006/relationships/tags" Target="../tags/tag305.xml"/><Relationship Id="rId22" Type="http://schemas.openxmlformats.org/officeDocument/2006/relationships/oleObject" Target="../embeddings/oleObject62.bin"/></Relationships>
</file>

<file path=ppt/slides/_rels/slide36.xml.rels><?xml version="1.0" encoding="UTF-8" standalone="yes"?>
<Relationships xmlns="http://schemas.openxmlformats.org/package/2006/relationships"><Relationship Id="rId8" Type="http://schemas.openxmlformats.org/officeDocument/2006/relationships/tags" Target="../tags/tag317.xml"/><Relationship Id="rId13" Type="http://schemas.openxmlformats.org/officeDocument/2006/relationships/tags" Target="../tags/tag322.xml"/><Relationship Id="rId18" Type="http://schemas.openxmlformats.org/officeDocument/2006/relationships/tags" Target="../tags/tag327.xml"/><Relationship Id="rId26" Type="http://schemas.openxmlformats.org/officeDocument/2006/relationships/tags" Target="../tags/tag335.xml"/><Relationship Id="rId3" Type="http://schemas.openxmlformats.org/officeDocument/2006/relationships/tags" Target="../tags/tag312.xml"/><Relationship Id="rId21" Type="http://schemas.openxmlformats.org/officeDocument/2006/relationships/tags" Target="../tags/tag330.xml"/><Relationship Id="rId34" Type="http://schemas.openxmlformats.org/officeDocument/2006/relationships/chart" Target="../charts/chart17.xml"/><Relationship Id="rId7" Type="http://schemas.openxmlformats.org/officeDocument/2006/relationships/tags" Target="../tags/tag316.xml"/><Relationship Id="rId12" Type="http://schemas.openxmlformats.org/officeDocument/2006/relationships/tags" Target="../tags/tag321.xml"/><Relationship Id="rId17" Type="http://schemas.openxmlformats.org/officeDocument/2006/relationships/tags" Target="../tags/tag326.xml"/><Relationship Id="rId25" Type="http://schemas.openxmlformats.org/officeDocument/2006/relationships/tags" Target="../tags/tag334.xml"/><Relationship Id="rId33" Type="http://schemas.openxmlformats.org/officeDocument/2006/relationships/image" Target="../media/image5.emf"/><Relationship Id="rId2" Type="http://schemas.openxmlformats.org/officeDocument/2006/relationships/tags" Target="../tags/tag311.xml"/><Relationship Id="rId16" Type="http://schemas.openxmlformats.org/officeDocument/2006/relationships/tags" Target="../tags/tag325.xml"/><Relationship Id="rId20" Type="http://schemas.openxmlformats.org/officeDocument/2006/relationships/tags" Target="../tags/tag329.xml"/><Relationship Id="rId29" Type="http://schemas.openxmlformats.org/officeDocument/2006/relationships/tags" Target="../tags/tag338.xml"/><Relationship Id="rId1" Type="http://schemas.openxmlformats.org/officeDocument/2006/relationships/vmlDrawing" Target="../drawings/vmlDrawing63.vml"/><Relationship Id="rId6" Type="http://schemas.openxmlformats.org/officeDocument/2006/relationships/tags" Target="../tags/tag315.xml"/><Relationship Id="rId11" Type="http://schemas.openxmlformats.org/officeDocument/2006/relationships/tags" Target="../tags/tag320.xml"/><Relationship Id="rId24" Type="http://schemas.openxmlformats.org/officeDocument/2006/relationships/tags" Target="../tags/tag333.xml"/><Relationship Id="rId32" Type="http://schemas.openxmlformats.org/officeDocument/2006/relationships/oleObject" Target="../embeddings/oleObject63.bin"/><Relationship Id="rId5" Type="http://schemas.openxmlformats.org/officeDocument/2006/relationships/tags" Target="../tags/tag314.xml"/><Relationship Id="rId15" Type="http://schemas.openxmlformats.org/officeDocument/2006/relationships/tags" Target="../tags/tag324.xml"/><Relationship Id="rId23" Type="http://schemas.openxmlformats.org/officeDocument/2006/relationships/tags" Target="../tags/tag332.xml"/><Relationship Id="rId28" Type="http://schemas.openxmlformats.org/officeDocument/2006/relationships/tags" Target="../tags/tag337.xml"/><Relationship Id="rId10" Type="http://schemas.openxmlformats.org/officeDocument/2006/relationships/tags" Target="../tags/tag319.xml"/><Relationship Id="rId19" Type="http://schemas.openxmlformats.org/officeDocument/2006/relationships/tags" Target="../tags/tag328.xml"/><Relationship Id="rId31" Type="http://schemas.openxmlformats.org/officeDocument/2006/relationships/notesSlide" Target="../notesSlides/notesSlide25.xml"/><Relationship Id="rId4" Type="http://schemas.openxmlformats.org/officeDocument/2006/relationships/tags" Target="../tags/tag313.xml"/><Relationship Id="rId9" Type="http://schemas.openxmlformats.org/officeDocument/2006/relationships/tags" Target="../tags/tag318.xml"/><Relationship Id="rId14" Type="http://schemas.openxmlformats.org/officeDocument/2006/relationships/tags" Target="../tags/tag323.xml"/><Relationship Id="rId22" Type="http://schemas.openxmlformats.org/officeDocument/2006/relationships/tags" Target="../tags/tag331.xml"/><Relationship Id="rId27" Type="http://schemas.openxmlformats.org/officeDocument/2006/relationships/tags" Target="../tags/tag336.xml"/><Relationship Id="rId30"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tags" Target="../tags/tag350.xml"/><Relationship Id="rId18" Type="http://schemas.openxmlformats.org/officeDocument/2006/relationships/tags" Target="../tags/tag355.xml"/><Relationship Id="rId26" Type="http://schemas.openxmlformats.org/officeDocument/2006/relationships/image" Target="../media/image6.png"/><Relationship Id="rId3" Type="http://schemas.openxmlformats.org/officeDocument/2006/relationships/tags" Target="../tags/tag340.xml"/><Relationship Id="rId21" Type="http://schemas.openxmlformats.org/officeDocument/2006/relationships/notesSlide" Target="../notesSlides/notesSlide26.xml"/><Relationship Id="rId7" Type="http://schemas.openxmlformats.org/officeDocument/2006/relationships/tags" Target="../tags/tag344.xml"/><Relationship Id="rId12" Type="http://schemas.openxmlformats.org/officeDocument/2006/relationships/tags" Target="../tags/tag349.xml"/><Relationship Id="rId17" Type="http://schemas.openxmlformats.org/officeDocument/2006/relationships/tags" Target="../tags/tag354.xml"/><Relationship Id="rId25" Type="http://schemas.openxmlformats.org/officeDocument/2006/relationships/chart" Target="../charts/chart18.xml"/><Relationship Id="rId2" Type="http://schemas.openxmlformats.org/officeDocument/2006/relationships/tags" Target="../tags/tag339.xml"/><Relationship Id="rId16" Type="http://schemas.openxmlformats.org/officeDocument/2006/relationships/tags" Target="../tags/tag353.xml"/><Relationship Id="rId20" Type="http://schemas.openxmlformats.org/officeDocument/2006/relationships/slideLayout" Target="../slideLayouts/slideLayout27.xml"/><Relationship Id="rId1" Type="http://schemas.openxmlformats.org/officeDocument/2006/relationships/vmlDrawing" Target="../drawings/vmlDrawing64.vml"/><Relationship Id="rId6" Type="http://schemas.openxmlformats.org/officeDocument/2006/relationships/tags" Target="../tags/tag343.xml"/><Relationship Id="rId11" Type="http://schemas.openxmlformats.org/officeDocument/2006/relationships/tags" Target="../tags/tag348.xml"/><Relationship Id="rId24" Type="http://schemas.openxmlformats.org/officeDocument/2006/relationships/image" Target="../media/image33.jpeg"/><Relationship Id="rId5" Type="http://schemas.openxmlformats.org/officeDocument/2006/relationships/tags" Target="../tags/tag342.xml"/><Relationship Id="rId15" Type="http://schemas.openxmlformats.org/officeDocument/2006/relationships/tags" Target="../tags/tag352.xml"/><Relationship Id="rId23" Type="http://schemas.openxmlformats.org/officeDocument/2006/relationships/image" Target="../media/image27.emf"/><Relationship Id="rId10" Type="http://schemas.openxmlformats.org/officeDocument/2006/relationships/tags" Target="../tags/tag347.xml"/><Relationship Id="rId19" Type="http://schemas.openxmlformats.org/officeDocument/2006/relationships/tags" Target="../tags/tag356.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tags" Target="../tags/tag351.xml"/><Relationship Id="rId22" Type="http://schemas.openxmlformats.org/officeDocument/2006/relationships/oleObject" Target="../embeddings/oleObject64.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32.vml"/><Relationship Id="rId6" Type="http://schemas.openxmlformats.org/officeDocument/2006/relationships/image" Target="../media/image5.emf"/><Relationship Id="rId5" Type="http://schemas.openxmlformats.org/officeDocument/2006/relationships/oleObject" Target="../embeddings/oleObject32.bin"/><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49.xml"/><Relationship Id="rId7" Type="http://schemas.openxmlformats.org/officeDocument/2006/relationships/oleObject" Target="../embeddings/oleObject33.bin"/><Relationship Id="rId2" Type="http://schemas.openxmlformats.org/officeDocument/2006/relationships/tags" Target="../tags/tag48.xml"/><Relationship Id="rId1" Type="http://schemas.openxmlformats.org/officeDocument/2006/relationships/vmlDrawing" Target="../drawings/vmlDrawing33.vml"/><Relationship Id="rId6" Type="http://schemas.openxmlformats.org/officeDocument/2006/relationships/notesSlide" Target="../notesSlides/notesSlide3.xml"/><Relationship Id="rId11" Type="http://schemas.openxmlformats.org/officeDocument/2006/relationships/image" Target="../media/image6.png"/><Relationship Id="rId5" Type="http://schemas.openxmlformats.org/officeDocument/2006/relationships/slideLayout" Target="../slideLayouts/slideLayout9.xml"/><Relationship Id="rId10" Type="http://schemas.openxmlformats.org/officeDocument/2006/relationships/image" Target="../media/image20.jpeg"/><Relationship Id="rId4" Type="http://schemas.openxmlformats.org/officeDocument/2006/relationships/tags" Target="../tags/tag50.xml"/><Relationship Id="rId9"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vmlDrawing" Target="../drawings/vmlDrawing34.vml"/><Relationship Id="rId6" Type="http://schemas.openxmlformats.org/officeDocument/2006/relationships/image" Target="../media/image5.emf"/><Relationship Id="rId5" Type="http://schemas.openxmlformats.org/officeDocument/2006/relationships/oleObject" Target="../embeddings/oleObject34.bin"/><Relationship Id="rId4"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21.emf"/><Relationship Id="rId2" Type="http://schemas.openxmlformats.org/officeDocument/2006/relationships/tags" Target="../tags/tag53.xml"/><Relationship Id="rId1" Type="http://schemas.openxmlformats.org/officeDocument/2006/relationships/vmlDrawing" Target="../drawings/vmlDrawing35.vml"/><Relationship Id="rId6" Type="http://schemas.openxmlformats.org/officeDocument/2006/relationships/oleObject" Target="../embeddings/oleObject35.bin"/><Relationship Id="rId5" Type="http://schemas.openxmlformats.org/officeDocument/2006/relationships/notesSlide" Target="../notesSlides/notesSlide4.xml"/><Relationship Id="rId4"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7.xml"/><Relationship Id="rId7" Type="http://schemas.openxmlformats.org/officeDocument/2006/relationships/image" Target="../media/image22.jpeg"/><Relationship Id="rId2" Type="http://schemas.openxmlformats.org/officeDocument/2006/relationships/tags" Target="../tags/tag55.xml"/><Relationship Id="rId1" Type="http://schemas.openxmlformats.org/officeDocument/2006/relationships/vmlDrawing" Target="../drawings/vmlDrawing36.vml"/><Relationship Id="rId6" Type="http://schemas.openxmlformats.org/officeDocument/2006/relationships/image" Target="../media/image5.emf"/><Relationship Id="rId5" Type="http://schemas.openxmlformats.org/officeDocument/2006/relationships/oleObject" Target="../embeddings/oleObject36.bin"/><Relationship Id="rId4"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08247249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7" name="think-cell Slide" r:id="rId5" imgW="395" imgH="394" progId="TCLayout.ActiveDocument.1">
                  <p:embed/>
                </p:oleObj>
              </mc:Choice>
              <mc:Fallback>
                <p:oleObj name="think-cell Slide" r:id="rId5" imgW="395" imgH="39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3000"/>
              </a:lnSpc>
              <a:spcBef>
                <a:spcPct val="0"/>
              </a:spcBef>
              <a:spcAft>
                <a:spcPct val="0"/>
              </a:spcAft>
            </a:pPr>
            <a:endParaRPr lang="en-GB" sz="26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5" name="Text Placeholder 4"/>
          <p:cNvSpPr>
            <a:spLocks noGrp="1"/>
          </p:cNvSpPr>
          <p:nvPr>
            <p:ph type="body" sz="quarter" idx="12"/>
          </p:nvPr>
        </p:nvSpPr>
        <p:spPr>
          <a:xfrm>
            <a:off x="644434" y="6207842"/>
            <a:ext cx="7181966" cy="327148"/>
          </a:xfrm>
        </p:spPr>
        <p:txBody>
          <a:bodyPr/>
          <a:lstStyle/>
          <a:p>
            <a:r>
              <a:rPr lang="en-US" dirty="0"/>
              <a:t>June 2021</a:t>
            </a:r>
            <a:endParaRPr lang="en-US" dirty="0">
              <a:latin typeface="+mn-lt"/>
            </a:endParaRPr>
          </a:p>
        </p:txBody>
      </p:sp>
      <p:sp>
        <p:nvSpPr>
          <p:cNvPr id="7" name="Subtitle 2"/>
          <p:cNvSpPr>
            <a:spLocks noGrp="1"/>
          </p:cNvSpPr>
          <p:nvPr>
            <p:ph type="subTitle" idx="1"/>
          </p:nvPr>
        </p:nvSpPr>
        <p:spPr>
          <a:xfrm>
            <a:off x="957600" y="5495706"/>
            <a:ext cx="6868800" cy="436195"/>
          </a:xfrm>
        </p:spPr>
        <p:txBody>
          <a:bodyPr/>
          <a:lstStyle/>
          <a:p>
            <a:r>
              <a:rPr lang="en-US" dirty="0"/>
              <a:t>IT User Experience CoE</a:t>
            </a:r>
            <a:endParaRPr lang="en-US" dirty="0">
              <a:latin typeface="+mn-lt"/>
            </a:endParaRPr>
          </a:p>
        </p:txBody>
      </p:sp>
      <p:sp>
        <p:nvSpPr>
          <p:cNvPr id="3" name="Title 2"/>
          <p:cNvSpPr>
            <a:spLocks noGrp="1"/>
          </p:cNvSpPr>
          <p:nvPr>
            <p:ph type="ctrTitle"/>
          </p:nvPr>
        </p:nvSpPr>
        <p:spPr/>
        <p:txBody>
          <a:bodyPr vert="horz">
            <a:normAutofit/>
          </a:bodyPr>
          <a:lstStyle/>
          <a:p>
            <a:r>
              <a:rPr lang="en-GB" sz="4800"/>
              <a:t>2021 </a:t>
            </a:r>
            <a:r>
              <a:rPr lang="en-GB" sz="4800" dirty="0"/>
              <a:t>People Survey</a:t>
            </a:r>
            <a:br>
              <a:rPr lang="en-GB" sz="4800" dirty="0"/>
            </a:br>
            <a:r>
              <a:rPr lang="en-GB" sz="4800" dirty="0"/>
              <a:t>IT Results </a:t>
            </a:r>
            <a:r>
              <a:rPr lang="en-GB" sz="2600" dirty="0"/>
              <a:t>(For IT-Related Questions)</a:t>
            </a:r>
          </a:p>
        </p:txBody>
      </p:sp>
    </p:spTree>
    <p:extLst>
      <p:ext uri="{BB962C8B-B14F-4D97-AF65-F5344CB8AC3E}">
        <p14:creationId xmlns:p14="http://schemas.microsoft.com/office/powerpoint/2010/main" val="101798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774A5F9-E684-4CE5-B3A7-443A2EAB553A}"/>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5"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6774A5F9-E684-4CE5-B3A7-443A2EAB55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7" name="Picture 16">
            <a:extLst>
              <a:ext uri="{FF2B5EF4-FFF2-40B4-BE49-F238E27FC236}">
                <a16:creationId xmlns:a16="http://schemas.microsoft.com/office/drawing/2014/main" id="{49BE7311-892B-4CBC-8832-7DA78D09019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0"/>
            <a:ext cx="3944472" cy="6858000"/>
          </a:xfrm>
          <a:prstGeom prst="rect">
            <a:avLst/>
          </a:prstGeom>
        </p:spPr>
      </p:pic>
      <p:sp>
        <p:nvSpPr>
          <p:cNvPr id="10" name="Rectangle 9">
            <a:extLst>
              <a:ext uri="{FF2B5EF4-FFF2-40B4-BE49-F238E27FC236}">
                <a16:creationId xmlns:a16="http://schemas.microsoft.com/office/drawing/2014/main" id="{A97FDC60-BCCA-4CFF-A214-60C2C3F47A22}"/>
              </a:ext>
            </a:extLst>
          </p:cNvPr>
          <p:cNvSpPr/>
          <p:nvPr/>
        </p:nvSpPr>
        <p:spPr>
          <a:xfrm>
            <a:off x="-1" y="5919906"/>
            <a:ext cx="3944471" cy="72237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effectLst>
                  <a:outerShdw blurRad="38100" dist="38100" dir="2700000" algn="tl">
                    <a:srgbClr val="000000">
                      <a:alpha val="43137"/>
                    </a:srgbClr>
                  </a:outerShdw>
                </a:effectLst>
              </a:rPr>
              <a:t>Key Takeaways</a:t>
            </a:r>
          </a:p>
        </p:txBody>
      </p:sp>
      <p:sp>
        <p:nvSpPr>
          <p:cNvPr id="4" name="Rectangle 3">
            <a:extLst>
              <a:ext uri="{FF2B5EF4-FFF2-40B4-BE49-F238E27FC236}">
                <a16:creationId xmlns:a16="http://schemas.microsoft.com/office/drawing/2014/main" id="{F295A2F3-6198-4654-BC85-35EF213EC5C9}"/>
              </a:ext>
            </a:extLst>
          </p:cNvPr>
          <p:cNvSpPr/>
          <p:nvPr/>
        </p:nvSpPr>
        <p:spPr>
          <a:xfrm>
            <a:off x="11949953" y="3747245"/>
            <a:ext cx="242047" cy="3048000"/>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grpSp>
        <p:nvGrpSpPr>
          <p:cNvPr id="14" name="bcgIcons_ThumbsDown">
            <a:extLst>
              <a:ext uri="{FF2B5EF4-FFF2-40B4-BE49-F238E27FC236}">
                <a16:creationId xmlns:a16="http://schemas.microsoft.com/office/drawing/2014/main" id="{084C2CE2-141E-43C6-8AC3-E2C7CB796D1A}"/>
              </a:ext>
            </a:extLst>
          </p:cNvPr>
          <p:cNvGrpSpPr>
            <a:grpSpLocks noChangeAspect="1"/>
          </p:cNvGrpSpPr>
          <p:nvPr/>
        </p:nvGrpSpPr>
        <p:grpSpPr bwMode="auto">
          <a:xfrm>
            <a:off x="4177643" y="191376"/>
            <a:ext cx="742937" cy="743624"/>
            <a:chOff x="1682" y="0"/>
            <a:chExt cx="4316" cy="4320"/>
          </a:xfrm>
        </p:grpSpPr>
        <p:sp>
          <p:nvSpPr>
            <p:cNvPr id="15" name="AutoShape 8">
              <a:extLst>
                <a:ext uri="{FF2B5EF4-FFF2-40B4-BE49-F238E27FC236}">
                  <a16:creationId xmlns:a16="http://schemas.microsoft.com/office/drawing/2014/main" id="{10B52BDD-CD03-4ECD-BA4C-F825D950B811}"/>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a:extLst>
                <a:ext uri="{FF2B5EF4-FFF2-40B4-BE49-F238E27FC236}">
                  <a16:creationId xmlns:a16="http://schemas.microsoft.com/office/drawing/2014/main" id="{CEA6A04A-3F7E-49B6-A587-27AC49976096}"/>
                </a:ext>
              </a:extLst>
            </p:cNvPr>
            <p:cNvSpPr>
              <a:spLocks/>
            </p:cNvSpPr>
            <p:nvPr/>
          </p:nvSpPr>
          <p:spPr bwMode="auto">
            <a:xfrm>
              <a:off x="2396" y="703"/>
              <a:ext cx="2034" cy="2914"/>
            </a:xfrm>
            <a:custGeom>
              <a:avLst/>
              <a:gdLst>
                <a:gd name="T0" fmla="*/ 883 w 1086"/>
                <a:gd name="T1" fmla="*/ 1098 h 1554"/>
                <a:gd name="T2" fmla="*/ 763 w 1086"/>
                <a:gd name="T3" fmla="*/ 1443 h 1554"/>
                <a:gd name="T4" fmla="*/ 700 w 1086"/>
                <a:gd name="T5" fmla="*/ 1509 h 1554"/>
                <a:gd name="T6" fmla="*/ 537 w 1086"/>
                <a:gd name="T7" fmla="*/ 1300 h 1554"/>
                <a:gd name="T8" fmla="*/ 610 w 1086"/>
                <a:gd name="T9" fmla="*/ 987 h 1554"/>
                <a:gd name="T10" fmla="*/ 144 w 1086"/>
                <a:gd name="T11" fmla="*/ 976 h 1554"/>
                <a:gd name="T12" fmla="*/ 144 w 1086"/>
                <a:gd name="T13" fmla="*/ 776 h 1554"/>
                <a:gd name="T14" fmla="*/ 169 w 1086"/>
                <a:gd name="T15" fmla="*/ 777 h 1554"/>
                <a:gd name="T16" fmla="*/ 329 w 1086"/>
                <a:gd name="T17" fmla="*/ 755 h 1554"/>
                <a:gd name="T18" fmla="*/ 279 w 1086"/>
                <a:gd name="T19" fmla="*/ 733 h 1554"/>
                <a:gd name="T20" fmla="*/ 162 w 1086"/>
                <a:gd name="T21" fmla="*/ 732 h 1554"/>
                <a:gd name="T22" fmla="*/ 169 w 1086"/>
                <a:gd name="T23" fmla="*/ 533 h 1554"/>
                <a:gd name="T24" fmla="*/ 212 w 1086"/>
                <a:gd name="T25" fmla="*/ 532 h 1554"/>
                <a:gd name="T26" fmla="*/ 329 w 1086"/>
                <a:gd name="T27" fmla="*/ 533 h 1554"/>
                <a:gd name="T28" fmla="*/ 329 w 1086"/>
                <a:gd name="T29" fmla="*/ 489 h 1554"/>
                <a:gd name="T30" fmla="*/ 125 w 1086"/>
                <a:gd name="T31" fmla="*/ 389 h 1554"/>
                <a:gd name="T32" fmla="*/ 293 w 1086"/>
                <a:gd name="T33" fmla="*/ 288 h 1554"/>
                <a:gd name="T34" fmla="*/ 362 w 1086"/>
                <a:gd name="T35" fmla="*/ 288 h 1554"/>
                <a:gd name="T36" fmla="*/ 362 w 1086"/>
                <a:gd name="T37" fmla="*/ 244 h 1554"/>
                <a:gd name="T38" fmla="*/ 293 w 1086"/>
                <a:gd name="T39" fmla="*/ 244 h 1554"/>
                <a:gd name="T40" fmla="*/ 293 w 1086"/>
                <a:gd name="T41" fmla="*/ 44 h 1554"/>
                <a:gd name="T42" fmla="*/ 1060 w 1086"/>
                <a:gd name="T43" fmla="*/ 163 h 1554"/>
                <a:gd name="T44" fmla="*/ 742 w 1086"/>
                <a:gd name="T45" fmla="*/ 0 h 1554"/>
                <a:gd name="T46" fmla="*/ 149 w 1086"/>
                <a:gd name="T47" fmla="*/ 144 h 1554"/>
                <a:gd name="T48" fmla="*/ 81 w 1086"/>
                <a:gd name="T49" fmla="*/ 389 h 1554"/>
                <a:gd name="T50" fmla="*/ 25 w 1086"/>
                <a:gd name="T51" fmla="*/ 633 h 1554"/>
                <a:gd name="T52" fmla="*/ 0 w 1086"/>
                <a:gd name="T53" fmla="*/ 876 h 1554"/>
                <a:gd name="T54" fmla="*/ 556 w 1086"/>
                <a:gd name="T55" fmla="*/ 1020 h 1554"/>
                <a:gd name="T56" fmla="*/ 493 w 1086"/>
                <a:gd name="T57" fmla="*/ 1304 h 1554"/>
                <a:gd name="T58" fmla="*/ 695 w 1086"/>
                <a:gd name="T59" fmla="*/ 1553 h 1554"/>
                <a:gd name="T60" fmla="*/ 773 w 1086"/>
                <a:gd name="T61" fmla="*/ 1531 h 1554"/>
                <a:gd name="T62" fmla="*/ 807 w 1086"/>
                <a:gd name="T63" fmla="*/ 1336 h 1554"/>
                <a:gd name="T64" fmla="*/ 905 w 1086"/>
                <a:gd name="T65" fmla="*/ 1137 h 1554"/>
                <a:gd name="T66" fmla="*/ 1061 w 1086"/>
                <a:gd name="T67" fmla="*/ 998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6" h="1554">
                  <a:moveTo>
                    <a:pt x="1061" y="998"/>
                  </a:moveTo>
                  <a:cubicBezTo>
                    <a:pt x="1000" y="1033"/>
                    <a:pt x="932" y="1071"/>
                    <a:pt x="883" y="1098"/>
                  </a:cubicBezTo>
                  <a:cubicBezTo>
                    <a:pt x="760" y="1167"/>
                    <a:pt x="762" y="1325"/>
                    <a:pt x="763" y="1337"/>
                  </a:cubicBezTo>
                  <a:cubicBezTo>
                    <a:pt x="763" y="1443"/>
                    <a:pt x="763" y="1443"/>
                    <a:pt x="763" y="1443"/>
                  </a:cubicBezTo>
                  <a:cubicBezTo>
                    <a:pt x="763" y="1468"/>
                    <a:pt x="756" y="1487"/>
                    <a:pt x="744" y="1497"/>
                  </a:cubicBezTo>
                  <a:cubicBezTo>
                    <a:pt x="727" y="1513"/>
                    <a:pt x="700" y="1509"/>
                    <a:pt x="700" y="1509"/>
                  </a:cubicBezTo>
                  <a:cubicBezTo>
                    <a:pt x="699" y="1509"/>
                    <a:pt x="698" y="1509"/>
                    <a:pt x="697" y="1509"/>
                  </a:cubicBezTo>
                  <a:cubicBezTo>
                    <a:pt x="566" y="1505"/>
                    <a:pt x="539" y="1316"/>
                    <a:pt x="537" y="1300"/>
                  </a:cubicBezTo>
                  <a:cubicBezTo>
                    <a:pt x="538" y="1144"/>
                    <a:pt x="610" y="1010"/>
                    <a:pt x="610" y="1009"/>
                  </a:cubicBezTo>
                  <a:cubicBezTo>
                    <a:pt x="614" y="1002"/>
                    <a:pt x="614" y="994"/>
                    <a:pt x="610" y="987"/>
                  </a:cubicBezTo>
                  <a:cubicBezTo>
                    <a:pt x="606" y="980"/>
                    <a:pt x="599" y="976"/>
                    <a:pt x="591" y="976"/>
                  </a:cubicBezTo>
                  <a:cubicBezTo>
                    <a:pt x="144" y="976"/>
                    <a:pt x="144" y="976"/>
                    <a:pt x="144" y="976"/>
                  </a:cubicBezTo>
                  <a:cubicBezTo>
                    <a:pt x="89" y="976"/>
                    <a:pt x="44" y="931"/>
                    <a:pt x="44" y="876"/>
                  </a:cubicBezTo>
                  <a:cubicBezTo>
                    <a:pt x="44" y="821"/>
                    <a:pt x="89" y="776"/>
                    <a:pt x="144" y="776"/>
                  </a:cubicBezTo>
                  <a:cubicBezTo>
                    <a:pt x="160" y="776"/>
                    <a:pt x="160" y="776"/>
                    <a:pt x="160" y="776"/>
                  </a:cubicBezTo>
                  <a:cubicBezTo>
                    <a:pt x="163" y="776"/>
                    <a:pt x="166" y="777"/>
                    <a:pt x="169" y="777"/>
                  </a:cubicBezTo>
                  <a:cubicBezTo>
                    <a:pt x="307" y="777"/>
                    <a:pt x="307" y="777"/>
                    <a:pt x="307" y="777"/>
                  </a:cubicBezTo>
                  <a:cubicBezTo>
                    <a:pt x="319" y="777"/>
                    <a:pt x="329" y="767"/>
                    <a:pt x="329" y="755"/>
                  </a:cubicBezTo>
                  <a:cubicBezTo>
                    <a:pt x="329" y="742"/>
                    <a:pt x="319" y="733"/>
                    <a:pt x="307" y="733"/>
                  </a:cubicBezTo>
                  <a:cubicBezTo>
                    <a:pt x="279" y="733"/>
                    <a:pt x="279" y="733"/>
                    <a:pt x="279" y="733"/>
                  </a:cubicBezTo>
                  <a:cubicBezTo>
                    <a:pt x="277" y="732"/>
                    <a:pt x="276" y="732"/>
                    <a:pt x="275" y="732"/>
                  </a:cubicBezTo>
                  <a:cubicBezTo>
                    <a:pt x="162" y="732"/>
                    <a:pt x="162" y="732"/>
                    <a:pt x="162" y="732"/>
                  </a:cubicBezTo>
                  <a:cubicBezTo>
                    <a:pt x="110" y="728"/>
                    <a:pt x="69" y="685"/>
                    <a:pt x="69" y="633"/>
                  </a:cubicBezTo>
                  <a:cubicBezTo>
                    <a:pt x="69" y="577"/>
                    <a:pt x="114" y="533"/>
                    <a:pt x="169" y="533"/>
                  </a:cubicBezTo>
                  <a:cubicBezTo>
                    <a:pt x="207" y="533"/>
                    <a:pt x="207" y="533"/>
                    <a:pt x="207" y="533"/>
                  </a:cubicBezTo>
                  <a:cubicBezTo>
                    <a:pt x="209" y="533"/>
                    <a:pt x="211" y="532"/>
                    <a:pt x="212" y="532"/>
                  </a:cubicBezTo>
                  <a:cubicBezTo>
                    <a:pt x="217" y="532"/>
                    <a:pt x="221" y="533"/>
                    <a:pt x="225" y="533"/>
                  </a:cubicBezTo>
                  <a:cubicBezTo>
                    <a:pt x="329" y="533"/>
                    <a:pt x="329" y="533"/>
                    <a:pt x="329" y="533"/>
                  </a:cubicBezTo>
                  <a:cubicBezTo>
                    <a:pt x="341" y="533"/>
                    <a:pt x="351" y="523"/>
                    <a:pt x="351" y="511"/>
                  </a:cubicBezTo>
                  <a:cubicBezTo>
                    <a:pt x="351" y="498"/>
                    <a:pt x="341" y="489"/>
                    <a:pt x="329" y="489"/>
                  </a:cubicBezTo>
                  <a:cubicBezTo>
                    <a:pt x="225" y="489"/>
                    <a:pt x="225" y="489"/>
                    <a:pt x="225" y="489"/>
                  </a:cubicBezTo>
                  <a:cubicBezTo>
                    <a:pt x="170" y="489"/>
                    <a:pt x="125" y="444"/>
                    <a:pt x="125" y="389"/>
                  </a:cubicBezTo>
                  <a:cubicBezTo>
                    <a:pt x="125" y="333"/>
                    <a:pt x="170" y="288"/>
                    <a:pt x="225" y="288"/>
                  </a:cubicBezTo>
                  <a:cubicBezTo>
                    <a:pt x="293" y="288"/>
                    <a:pt x="293" y="288"/>
                    <a:pt x="293" y="288"/>
                  </a:cubicBezTo>
                  <a:cubicBezTo>
                    <a:pt x="329" y="288"/>
                    <a:pt x="329" y="288"/>
                    <a:pt x="329" y="288"/>
                  </a:cubicBezTo>
                  <a:cubicBezTo>
                    <a:pt x="362" y="288"/>
                    <a:pt x="362" y="288"/>
                    <a:pt x="362" y="288"/>
                  </a:cubicBezTo>
                  <a:cubicBezTo>
                    <a:pt x="374" y="288"/>
                    <a:pt x="384" y="279"/>
                    <a:pt x="384" y="266"/>
                  </a:cubicBezTo>
                  <a:cubicBezTo>
                    <a:pt x="384" y="254"/>
                    <a:pt x="374" y="244"/>
                    <a:pt x="362" y="244"/>
                  </a:cubicBezTo>
                  <a:cubicBezTo>
                    <a:pt x="329" y="244"/>
                    <a:pt x="329" y="244"/>
                    <a:pt x="329" y="244"/>
                  </a:cubicBezTo>
                  <a:cubicBezTo>
                    <a:pt x="293" y="244"/>
                    <a:pt x="293" y="244"/>
                    <a:pt x="293" y="244"/>
                  </a:cubicBezTo>
                  <a:cubicBezTo>
                    <a:pt x="238" y="244"/>
                    <a:pt x="193" y="200"/>
                    <a:pt x="193" y="144"/>
                  </a:cubicBezTo>
                  <a:cubicBezTo>
                    <a:pt x="193" y="89"/>
                    <a:pt x="238" y="44"/>
                    <a:pt x="293" y="44"/>
                  </a:cubicBezTo>
                  <a:cubicBezTo>
                    <a:pt x="742" y="44"/>
                    <a:pt x="742" y="44"/>
                    <a:pt x="742" y="44"/>
                  </a:cubicBezTo>
                  <a:cubicBezTo>
                    <a:pt x="785" y="44"/>
                    <a:pt x="911" y="44"/>
                    <a:pt x="1060" y="163"/>
                  </a:cubicBezTo>
                  <a:cubicBezTo>
                    <a:pt x="1060" y="108"/>
                    <a:pt x="1060" y="108"/>
                    <a:pt x="1060" y="108"/>
                  </a:cubicBezTo>
                  <a:cubicBezTo>
                    <a:pt x="960" y="36"/>
                    <a:pt x="856" y="0"/>
                    <a:pt x="742" y="0"/>
                  </a:cubicBezTo>
                  <a:cubicBezTo>
                    <a:pt x="293" y="0"/>
                    <a:pt x="293" y="0"/>
                    <a:pt x="293" y="0"/>
                  </a:cubicBezTo>
                  <a:cubicBezTo>
                    <a:pt x="214" y="0"/>
                    <a:pt x="149" y="65"/>
                    <a:pt x="149" y="144"/>
                  </a:cubicBezTo>
                  <a:cubicBezTo>
                    <a:pt x="149" y="185"/>
                    <a:pt x="166" y="222"/>
                    <a:pt x="194" y="248"/>
                  </a:cubicBezTo>
                  <a:cubicBezTo>
                    <a:pt x="129" y="263"/>
                    <a:pt x="81" y="320"/>
                    <a:pt x="81" y="389"/>
                  </a:cubicBezTo>
                  <a:cubicBezTo>
                    <a:pt x="81" y="430"/>
                    <a:pt x="99" y="468"/>
                    <a:pt x="128" y="495"/>
                  </a:cubicBezTo>
                  <a:cubicBezTo>
                    <a:pt x="69" y="512"/>
                    <a:pt x="25" y="568"/>
                    <a:pt x="25" y="633"/>
                  </a:cubicBezTo>
                  <a:cubicBezTo>
                    <a:pt x="25" y="679"/>
                    <a:pt x="47" y="720"/>
                    <a:pt x="82" y="747"/>
                  </a:cubicBezTo>
                  <a:cubicBezTo>
                    <a:pt x="34" y="770"/>
                    <a:pt x="0" y="819"/>
                    <a:pt x="0" y="876"/>
                  </a:cubicBezTo>
                  <a:cubicBezTo>
                    <a:pt x="0" y="956"/>
                    <a:pt x="65" y="1020"/>
                    <a:pt x="144" y="1020"/>
                  </a:cubicBezTo>
                  <a:cubicBezTo>
                    <a:pt x="556" y="1020"/>
                    <a:pt x="556" y="1020"/>
                    <a:pt x="556" y="1020"/>
                  </a:cubicBezTo>
                  <a:cubicBezTo>
                    <a:pt x="533" y="1072"/>
                    <a:pt x="493" y="1179"/>
                    <a:pt x="493" y="1302"/>
                  </a:cubicBezTo>
                  <a:cubicBezTo>
                    <a:pt x="493" y="1302"/>
                    <a:pt x="493" y="1303"/>
                    <a:pt x="493" y="1304"/>
                  </a:cubicBezTo>
                  <a:cubicBezTo>
                    <a:pt x="494" y="1306"/>
                    <a:pt x="500" y="1364"/>
                    <a:pt x="527" y="1423"/>
                  </a:cubicBezTo>
                  <a:cubicBezTo>
                    <a:pt x="564" y="1505"/>
                    <a:pt x="622" y="1550"/>
                    <a:pt x="695" y="1553"/>
                  </a:cubicBezTo>
                  <a:cubicBezTo>
                    <a:pt x="697" y="1553"/>
                    <a:pt x="701" y="1554"/>
                    <a:pt x="706" y="1554"/>
                  </a:cubicBezTo>
                  <a:cubicBezTo>
                    <a:pt x="722" y="1554"/>
                    <a:pt x="750" y="1550"/>
                    <a:pt x="773" y="1531"/>
                  </a:cubicBezTo>
                  <a:cubicBezTo>
                    <a:pt x="795" y="1511"/>
                    <a:pt x="807" y="1482"/>
                    <a:pt x="807" y="1443"/>
                  </a:cubicBezTo>
                  <a:cubicBezTo>
                    <a:pt x="807" y="1336"/>
                    <a:pt x="807" y="1336"/>
                    <a:pt x="807" y="1336"/>
                  </a:cubicBezTo>
                  <a:cubicBezTo>
                    <a:pt x="807" y="1336"/>
                    <a:pt x="807" y="1336"/>
                    <a:pt x="807" y="1336"/>
                  </a:cubicBezTo>
                  <a:cubicBezTo>
                    <a:pt x="807" y="1334"/>
                    <a:pt x="803" y="1193"/>
                    <a:pt x="905" y="1137"/>
                  </a:cubicBezTo>
                  <a:cubicBezTo>
                    <a:pt x="954" y="1109"/>
                    <a:pt x="1023" y="1070"/>
                    <a:pt x="1086" y="1034"/>
                  </a:cubicBezTo>
                  <a:cubicBezTo>
                    <a:pt x="1074" y="1026"/>
                    <a:pt x="1065" y="1013"/>
                    <a:pt x="1061" y="998"/>
                  </a:cubicBezTo>
                  <a:close/>
                </a:path>
              </a:pathLst>
            </a:custGeom>
            <a:solidFill>
              <a:srgbClr val="670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0">
              <a:extLst>
                <a:ext uri="{FF2B5EF4-FFF2-40B4-BE49-F238E27FC236}">
                  <a16:creationId xmlns:a16="http://schemas.microsoft.com/office/drawing/2014/main" id="{0E857A9B-CDF0-40F5-A684-D40C8627B006}"/>
                </a:ext>
              </a:extLst>
            </p:cNvPr>
            <p:cNvSpPr>
              <a:spLocks noEditPoints="1"/>
            </p:cNvSpPr>
            <p:nvPr/>
          </p:nvSpPr>
          <p:spPr bwMode="auto">
            <a:xfrm>
              <a:off x="4464" y="857"/>
              <a:ext cx="847" cy="1723"/>
            </a:xfrm>
            <a:custGeom>
              <a:avLst/>
              <a:gdLst>
                <a:gd name="T0" fmla="*/ 430 w 452"/>
                <a:gd name="T1" fmla="*/ 0 h 919"/>
                <a:gd name="T2" fmla="*/ 22 w 452"/>
                <a:gd name="T3" fmla="*/ 0 h 919"/>
                <a:gd name="T4" fmla="*/ 0 w 452"/>
                <a:gd name="T5" fmla="*/ 22 h 919"/>
                <a:gd name="T6" fmla="*/ 0 w 452"/>
                <a:gd name="T7" fmla="*/ 897 h 919"/>
                <a:gd name="T8" fmla="*/ 22 w 452"/>
                <a:gd name="T9" fmla="*/ 919 h 919"/>
                <a:gd name="T10" fmla="*/ 430 w 452"/>
                <a:gd name="T11" fmla="*/ 919 h 919"/>
                <a:gd name="T12" fmla="*/ 452 w 452"/>
                <a:gd name="T13" fmla="*/ 897 h 919"/>
                <a:gd name="T14" fmla="*/ 452 w 452"/>
                <a:gd name="T15" fmla="*/ 22 h 919"/>
                <a:gd name="T16" fmla="*/ 430 w 452"/>
                <a:gd name="T17" fmla="*/ 0 h 919"/>
                <a:gd name="T18" fmla="*/ 306 w 452"/>
                <a:gd name="T19" fmla="*/ 237 h 919"/>
                <a:gd name="T20" fmla="*/ 215 w 452"/>
                <a:gd name="T21" fmla="*/ 146 h 919"/>
                <a:gd name="T22" fmla="*/ 306 w 452"/>
                <a:gd name="T23" fmla="*/ 55 h 919"/>
                <a:gd name="T24" fmla="*/ 397 w 452"/>
                <a:gd name="T25" fmla="*/ 146 h 919"/>
                <a:gd name="T26" fmla="*/ 306 w 452"/>
                <a:gd name="T27" fmla="*/ 237 h 919"/>
                <a:gd name="T28" fmla="*/ 353 w 452"/>
                <a:gd name="T29" fmla="*/ 146 h 919"/>
                <a:gd name="T30" fmla="*/ 306 w 452"/>
                <a:gd name="T31" fmla="*/ 193 h 919"/>
                <a:gd name="T32" fmla="*/ 259 w 452"/>
                <a:gd name="T33" fmla="*/ 146 h 919"/>
                <a:gd name="T34" fmla="*/ 306 w 452"/>
                <a:gd name="T35" fmla="*/ 99 h 919"/>
                <a:gd name="T36" fmla="*/ 353 w 452"/>
                <a:gd name="T37" fmla="*/ 146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919">
                  <a:moveTo>
                    <a:pt x="430" y="0"/>
                  </a:moveTo>
                  <a:cubicBezTo>
                    <a:pt x="22" y="0"/>
                    <a:pt x="22" y="0"/>
                    <a:pt x="22" y="0"/>
                  </a:cubicBezTo>
                  <a:cubicBezTo>
                    <a:pt x="10" y="0"/>
                    <a:pt x="0" y="10"/>
                    <a:pt x="0" y="22"/>
                  </a:cubicBezTo>
                  <a:cubicBezTo>
                    <a:pt x="0" y="897"/>
                    <a:pt x="0" y="897"/>
                    <a:pt x="0" y="897"/>
                  </a:cubicBezTo>
                  <a:cubicBezTo>
                    <a:pt x="0" y="909"/>
                    <a:pt x="10" y="919"/>
                    <a:pt x="22" y="919"/>
                  </a:cubicBezTo>
                  <a:cubicBezTo>
                    <a:pt x="430" y="919"/>
                    <a:pt x="430" y="919"/>
                    <a:pt x="430" y="919"/>
                  </a:cubicBezTo>
                  <a:cubicBezTo>
                    <a:pt x="442" y="919"/>
                    <a:pt x="452" y="909"/>
                    <a:pt x="452" y="897"/>
                  </a:cubicBezTo>
                  <a:cubicBezTo>
                    <a:pt x="452" y="22"/>
                    <a:pt x="452" y="22"/>
                    <a:pt x="452" y="22"/>
                  </a:cubicBezTo>
                  <a:cubicBezTo>
                    <a:pt x="452" y="10"/>
                    <a:pt x="442" y="0"/>
                    <a:pt x="430" y="0"/>
                  </a:cubicBezTo>
                  <a:close/>
                  <a:moveTo>
                    <a:pt x="306" y="237"/>
                  </a:moveTo>
                  <a:cubicBezTo>
                    <a:pt x="256" y="237"/>
                    <a:pt x="215" y="197"/>
                    <a:pt x="215" y="146"/>
                  </a:cubicBezTo>
                  <a:cubicBezTo>
                    <a:pt x="215" y="96"/>
                    <a:pt x="256" y="55"/>
                    <a:pt x="306" y="55"/>
                  </a:cubicBezTo>
                  <a:cubicBezTo>
                    <a:pt x="356" y="55"/>
                    <a:pt x="397" y="96"/>
                    <a:pt x="397" y="146"/>
                  </a:cubicBezTo>
                  <a:cubicBezTo>
                    <a:pt x="397" y="197"/>
                    <a:pt x="356" y="237"/>
                    <a:pt x="306" y="237"/>
                  </a:cubicBezTo>
                  <a:close/>
                  <a:moveTo>
                    <a:pt x="353" y="146"/>
                  </a:moveTo>
                  <a:cubicBezTo>
                    <a:pt x="353" y="172"/>
                    <a:pt x="332" y="193"/>
                    <a:pt x="306" y="193"/>
                  </a:cubicBezTo>
                  <a:cubicBezTo>
                    <a:pt x="280" y="193"/>
                    <a:pt x="259" y="172"/>
                    <a:pt x="259" y="146"/>
                  </a:cubicBezTo>
                  <a:cubicBezTo>
                    <a:pt x="259" y="120"/>
                    <a:pt x="280" y="99"/>
                    <a:pt x="306" y="99"/>
                  </a:cubicBezTo>
                  <a:cubicBezTo>
                    <a:pt x="332" y="99"/>
                    <a:pt x="353" y="120"/>
                    <a:pt x="353" y="146"/>
                  </a:cubicBezTo>
                  <a:close/>
                </a:path>
              </a:pathLst>
            </a:custGeom>
            <a:solidFill>
              <a:srgbClr val="E71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 name="Rectangle 18">
            <a:extLst>
              <a:ext uri="{FF2B5EF4-FFF2-40B4-BE49-F238E27FC236}">
                <a16:creationId xmlns:a16="http://schemas.microsoft.com/office/drawing/2014/main" id="{A1D0FB7B-BDD6-4572-8BCF-4E4E2F993A37}"/>
              </a:ext>
            </a:extLst>
          </p:cNvPr>
          <p:cNvSpPr/>
          <p:nvPr/>
        </p:nvSpPr>
        <p:spPr>
          <a:xfrm>
            <a:off x="5088835" y="1"/>
            <a:ext cx="6944704" cy="685799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Clr>
                <a:srgbClr val="00B050"/>
              </a:buClr>
              <a:buSzPct val="120000"/>
            </a:pPr>
            <a:r>
              <a:rPr lang="en-GB" dirty="0">
                <a:solidFill>
                  <a:srgbClr val="575757"/>
                </a:solidFill>
              </a:rPr>
              <a:t>The greatest concern area remains with learning. Across 'online learning resources' employees have very low positivity at just 49%, which is a decline of -9% from 2020</a:t>
            </a:r>
          </a:p>
          <a:p>
            <a:pPr marL="285750" indent="-285750">
              <a:buClr>
                <a:schemeClr val="tx2"/>
              </a:buClr>
              <a:buSzPct val="120000"/>
              <a:buFontTx/>
              <a:buChar char="-"/>
            </a:pPr>
            <a:r>
              <a:rPr lang="en-GB" sz="1600" dirty="0">
                <a:solidFill>
                  <a:srgbClr val="575757"/>
                </a:solidFill>
              </a:rPr>
              <a:t>Many have little time for learning &amp; find LAB complex to use</a:t>
            </a:r>
          </a:p>
          <a:p>
            <a:pPr marL="285750" indent="-285750">
              <a:buClr>
                <a:schemeClr val="tx2"/>
              </a:buClr>
              <a:buSzPct val="120000"/>
              <a:buFontTx/>
              <a:buChar char="-"/>
            </a:pPr>
            <a:r>
              <a:rPr lang="en-GB" sz="1600" dirty="0">
                <a:solidFill>
                  <a:srgbClr val="575757"/>
                </a:solidFill>
              </a:rPr>
              <a:t>There is growing fatigue for online learning, with preferences for live &amp; in-person learning</a:t>
            </a:r>
          </a:p>
          <a:p>
            <a:pPr>
              <a:buClr>
                <a:srgbClr val="00B050"/>
              </a:buClr>
              <a:buSzPct val="120000"/>
            </a:pPr>
            <a:endParaRPr lang="en-GB" dirty="0">
              <a:solidFill>
                <a:srgbClr val="575757"/>
              </a:solidFill>
            </a:endParaRPr>
          </a:p>
          <a:p>
            <a:pPr>
              <a:buClr>
                <a:srgbClr val="00B050"/>
              </a:buClr>
              <a:buSzPct val="120000"/>
            </a:pPr>
            <a:r>
              <a:rPr lang="en-GB" dirty="0">
                <a:solidFill>
                  <a:srgbClr val="575757"/>
                </a:solidFill>
              </a:rPr>
              <a:t>Knowledge</a:t>
            </a:r>
            <a:r>
              <a:rPr lang="en-GB" baseline="30000" dirty="0">
                <a:solidFill>
                  <a:srgbClr val="575757"/>
                </a:solidFill>
              </a:rPr>
              <a:t>1</a:t>
            </a:r>
            <a:r>
              <a:rPr lang="en-GB" dirty="0">
                <a:solidFill>
                  <a:srgbClr val="575757"/>
                </a:solidFill>
              </a:rPr>
              <a:t> areas declined -4% from 2020, to 61% positive</a:t>
            </a:r>
          </a:p>
          <a:p>
            <a:pPr marL="285750" indent="-285750">
              <a:buClr>
                <a:schemeClr val="tx2"/>
              </a:buClr>
              <a:buSzPct val="120000"/>
              <a:buFontTx/>
              <a:buChar char="-"/>
            </a:pPr>
            <a:r>
              <a:rPr lang="en-GB" sz="1600" dirty="0">
                <a:solidFill>
                  <a:srgbClr val="575757"/>
                </a:solidFill>
              </a:rPr>
              <a:t>Whilst some acknowledge improvements to Knowledge Navigator (KN) &amp; </a:t>
            </a:r>
            <a:r>
              <a:rPr lang="en-GB" sz="1600" dirty="0" err="1">
                <a:solidFill>
                  <a:srgbClr val="575757"/>
                </a:solidFill>
              </a:rPr>
              <a:t>SmartSearch</a:t>
            </a:r>
            <a:r>
              <a:rPr lang="en-GB" sz="1600" dirty="0">
                <a:solidFill>
                  <a:srgbClr val="575757"/>
                </a:solidFill>
              </a:rPr>
              <a:t>, many say it is slow with a poor search experience</a:t>
            </a:r>
          </a:p>
          <a:p>
            <a:pPr marL="285750" indent="-285750">
              <a:buClr>
                <a:schemeClr val="tx2"/>
              </a:buClr>
              <a:buSzPct val="120000"/>
              <a:buFontTx/>
              <a:buChar char="-"/>
            </a:pPr>
            <a:r>
              <a:rPr lang="en-GB" sz="1600" dirty="0">
                <a:solidFill>
                  <a:srgbClr val="575757"/>
                </a:solidFill>
              </a:rPr>
              <a:t>Employees are asking for 'content standards' as there is too much content on KN, that is badly categorized &amp; sometimes poor quality</a:t>
            </a:r>
          </a:p>
          <a:p>
            <a:pPr>
              <a:buClr>
                <a:srgbClr val="00B050"/>
              </a:buClr>
              <a:buSzPct val="120000"/>
            </a:pPr>
            <a:endParaRPr lang="en-GB" dirty="0">
              <a:solidFill>
                <a:srgbClr val="575757"/>
              </a:solidFill>
            </a:endParaRPr>
          </a:p>
          <a:p>
            <a:pPr>
              <a:buClr>
                <a:srgbClr val="00B050"/>
              </a:buClr>
              <a:buSzPct val="120000"/>
            </a:pPr>
            <a:r>
              <a:rPr lang="en-GB" dirty="0">
                <a:solidFill>
                  <a:srgbClr val="575757"/>
                </a:solidFill>
              </a:rPr>
              <a:t>Employees mention laptops are slow or unstable with 'bloatware' (e.g. antivirus, back-up) suggested as part of the problem</a:t>
            </a:r>
          </a:p>
          <a:p>
            <a:pPr>
              <a:buClr>
                <a:srgbClr val="00B050"/>
              </a:buClr>
              <a:buSzPct val="120000"/>
            </a:pPr>
            <a:endParaRPr lang="en-GB" dirty="0">
              <a:solidFill>
                <a:srgbClr val="575757"/>
              </a:solidFill>
            </a:endParaRPr>
          </a:p>
          <a:p>
            <a:pPr>
              <a:buClr>
                <a:srgbClr val="00B050"/>
              </a:buClr>
              <a:buSzPct val="120000"/>
            </a:pPr>
            <a:r>
              <a:rPr lang="en-GB" dirty="0">
                <a:solidFill>
                  <a:srgbClr val="575757"/>
                </a:solidFill>
              </a:rPr>
              <a:t>Employees are concerned about the use of unsecure tools such as WeChat WhatsApp, &amp; Dropbox. For file-sharing, many say Egnyte is often bypassed with files being shared over email or other messaging platforms</a:t>
            </a:r>
          </a:p>
          <a:p>
            <a:pPr>
              <a:buClr>
                <a:srgbClr val="00B050"/>
              </a:buClr>
              <a:buSzPct val="120000"/>
            </a:pPr>
            <a:endParaRPr lang="en-GB" dirty="0">
              <a:solidFill>
                <a:srgbClr val="575757"/>
              </a:solidFill>
            </a:endParaRPr>
          </a:p>
          <a:p>
            <a:pPr>
              <a:buClr>
                <a:srgbClr val="00B050"/>
              </a:buClr>
              <a:buSzPct val="120000"/>
            </a:pPr>
            <a:r>
              <a:rPr lang="en-GB" dirty="0">
                <a:solidFill>
                  <a:srgbClr val="575757"/>
                </a:solidFill>
              </a:rPr>
              <a:t>Employees need more help with their home-office set-up, with an emphasis on good quality equipment, to mimic the office experience &amp; to increase the professionalism of work interactions</a:t>
            </a:r>
          </a:p>
        </p:txBody>
      </p:sp>
      <p:grpSp>
        <p:nvGrpSpPr>
          <p:cNvPr id="20" name="bcgIcons_ThumbsDown">
            <a:extLst>
              <a:ext uri="{FF2B5EF4-FFF2-40B4-BE49-F238E27FC236}">
                <a16:creationId xmlns:a16="http://schemas.microsoft.com/office/drawing/2014/main" id="{426D3376-EF9F-4B8F-ABDA-76E717E5FDC2}"/>
              </a:ext>
            </a:extLst>
          </p:cNvPr>
          <p:cNvGrpSpPr>
            <a:grpSpLocks noChangeAspect="1"/>
          </p:cNvGrpSpPr>
          <p:nvPr/>
        </p:nvGrpSpPr>
        <p:grpSpPr bwMode="auto">
          <a:xfrm>
            <a:off x="4195773" y="2005588"/>
            <a:ext cx="742937" cy="743624"/>
            <a:chOff x="1682" y="0"/>
            <a:chExt cx="4316" cy="4320"/>
          </a:xfrm>
        </p:grpSpPr>
        <p:sp>
          <p:nvSpPr>
            <p:cNvPr id="21" name="AutoShape 8">
              <a:extLst>
                <a:ext uri="{FF2B5EF4-FFF2-40B4-BE49-F238E27FC236}">
                  <a16:creationId xmlns:a16="http://schemas.microsoft.com/office/drawing/2014/main" id="{EE00F506-0B1C-48E7-814E-4EA226D2B16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9">
              <a:extLst>
                <a:ext uri="{FF2B5EF4-FFF2-40B4-BE49-F238E27FC236}">
                  <a16:creationId xmlns:a16="http://schemas.microsoft.com/office/drawing/2014/main" id="{310EC332-D90A-4D4F-8738-E33B3A56C25A}"/>
                </a:ext>
              </a:extLst>
            </p:cNvPr>
            <p:cNvSpPr>
              <a:spLocks/>
            </p:cNvSpPr>
            <p:nvPr/>
          </p:nvSpPr>
          <p:spPr bwMode="auto">
            <a:xfrm>
              <a:off x="2396" y="703"/>
              <a:ext cx="2034" cy="2914"/>
            </a:xfrm>
            <a:custGeom>
              <a:avLst/>
              <a:gdLst>
                <a:gd name="T0" fmla="*/ 883 w 1086"/>
                <a:gd name="T1" fmla="*/ 1098 h 1554"/>
                <a:gd name="T2" fmla="*/ 763 w 1086"/>
                <a:gd name="T3" fmla="*/ 1443 h 1554"/>
                <a:gd name="T4" fmla="*/ 700 w 1086"/>
                <a:gd name="T5" fmla="*/ 1509 h 1554"/>
                <a:gd name="T6" fmla="*/ 537 w 1086"/>
                <a:gd name="T7" fmla="*/ 1300 h 1554"/>
                <a:gd name="T8" fmla="*/ 610 w 1086"/>
                <a:gd name="T9" fmla="*/ 987 h 1554"/>
                <a:gd name="T10" fmla="*/ 144 w 1086"/>
                <a:gd name="T11" fmla="*/ 976 h 1554"/>
                <a:gd name="T12" fmla="*/ 144 w 1086"/>
                <a:gd name="T13" fmla="*/ 776 h 1554"/>
                <a:gd name="T14" fmla="*/ 169 w 1086"/>
                <a:gd name="T15" fmla="*/ 777 h 1554"/>
                <a:gd name="T16" fmla="*/ 329 w 1086"/>
                <a:gd name="T17" fmla="*/ 755 h 1554"/>
                <a:gd name="T18" fmla="*/ 279 w 1086"/>
                <a:gd name="T19" fmla="*/ 733 h 1554"/>
                <a:gd name="T20" fmla="*/ 162 w 1086"/>
                <a:gd name="T21" fmla="*/ 732 h 1554"/>
                <a:gd name="T22" fmla="*/ 169 w 1086"/>
                <a:gd name="T23" fmla="*/ 533 h 1554"/>
                <a:gd name="T24" fmla="*/ 212 w 1086"/>
                <a:gd name="T25" fmla="*/ 532 h 1554"/>
                <a:gd name="T26" fmla="*/ 329 w 1086"/>
                <a:gd name="T27" fmla="*/ 533 h 1554"/>
                <a:gd name="T28" fmla="*/ 329 w 1086"/>
                <a:gd name="T29" fmla="*/ 489 h 1554"/>
                <a:gd name="T30" fmla="*/ 125 w 1086"/>
                <a:gd name="T31" fmla="*/ 389 h 1554"/>
                <a:gd name="T32" fmla="*/ 293 w 1086"/>
                <a:gd name="T33" fmla="*/ 288 h 1554"/>
                <a:gd name="T34" fmla="*/ 362 w 1086"/>
                <a:gd name="T35" fmla="*/ 288 h 1554"/>
                <a:gd name="T36" fmla="*/ 362 w 1086"/>
                <a:gd name="T37" fmla="*/ 244 h 1554"/>
                <a:gd name="T38" fmla="*/ 293 w 1086"/>
                <a:gd name="T39" fmla="*/ 244 h 1554"/>
                <a:gd name="T40" fmla="*/ 293 w 1086"/>
                <a:gd name="T41" fmla="*/ 44 h 1554"/>
                <a:gd name="T42" fmla="*/ 1060 w 1086"/>
                <a:gd name="T43" fmla="*/ 163 h 1554"/>
                <a:gd name="T44" fmla="*/ 742 w 1086"/>
                <a:gd name="T45" fmla="*/ 0 h 1554"/>
                <a:gd name="T46" fmla="*/ 149 w 1086"/>
                <a:gd name="T47" fmla="*/ 144 h 1554"/>
                <a:gd name="T48" fmla="*/ 81 w 1086"/>
                <a:gd name="T49" fmla="*/ 389 h 1554"/>
                <a:gd name="T50" fmla="*/ 25 w 1086"/>
                <a:gd name="T51" fmla="*/ 633 h 1554"/>
                <a:gd name="T52" fmla="*/ 0 w 1086"/>
                <a:gd name="T53" fmla="*/ 876 h 1554"/>
                <a:gd name="T54" fmla="*/ 556 w 1086"/>
                <a:gd name="T55" fmla="*/ 1020 h 1554"/>
                <a:gd name="T56" fmla="*/ 493 w 1086"/>
                <a:gd name="T57" fmla="*/ 1304 h 1554"/>
                <a:gd name="T58" fmla="*/ 695 w 1086"/>
                <a:gd name="T59" fmla="*/ 1553 h 1554"/>
                <a:gd name="T60" fmla="*/ 773 w 1086"/>
                <a:gd name="T61" fmla="*/ 1531 h 1554"/>
                <a:gd name="T62" fmla="*/ 807 w 1086"/>
                <a:gd name="T63" fmla="*/ 1336 h 1554"/>
                <a:gd name="T64" fmla="*/ 905 w 1086"/>
                <a:gd name="T65" fmla="*/ 1137 h 1554"/>
                <a:gd name="T66" fmla="*/ 1061 w 1086"/>
                <a:gd name="T67" fmla="*/ 998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6" h="1554">
                  <a:moveTo>
                    <a:pt x="1061" y="998"/>
                  </a:moveTo>
                  <a:cubicBezTo>
                    <a:pt x="1000" y="1033"/>
                    <a:pt x="932" y="1071"/>
                    <a:pt x="883" y="1098"/>
                  </a:cubicBezTo>
                  <a:cubicBezTo>
                    <a:pt x="760" y="1167"/>
                    <a:pt x="762" y="1325"/>
                    <a:pt x="763" y="1337"/>
                  </a:cubicBezTo>
                  <a:cubicBezTo>
                    <a:pt x="763" y="1443"/>
                    <a:pt x="763" y="1443"/>
                    <a:pt x="763" y="1443"/>
                  </a:cubicBezTo>
                  <a:cubicBezTo>
                    <a:pt x="763" y="1468"/>
                    <a:pt x="756" y="1487"/>
                    <a:pt x="744" y="1497"/>
                  </a:cubicBezTo>
                  <a:cubicBezTo>
                    <a:pt x="727" y="1513"/>
                    <a:pt x="700" y="1509"/>
                    <a:pt x="700" y="1509"/>
                  </a:cubicBezTo>
                  <a:cubicBezTo>
                    <a:pt x="699" y="1509"/>
                    <a:pt x="698" y="1509"/>
                    <a:pt x="697" y="1509"/>
                  </a:cubicBezTo>
                  <a:cubicBezTo>
                    <a:pt x="566" y="1505"/>
                    <a:pt x="539" y="1316"/>
                    <a:pt x="537" y="1300"/>
                  </a:cubicBezTo>
                  <a:cubicBezTo>
                    <a:pt x="538" y="1144"/>
                    <a:pt x="610" y="1010"/>
                    <a:pt x="610" y="1009"/>
                  </a:cubicBezTo>
                  <a:cubicBezTo>
                    <a:pt x="614" y="1002"/>
                    <a:pt x="614" y="994"/>
                    <a:pt x="610" y="987"/>
                  </a:cubicBezTo>
                  <a:cubicBezTo>
                    <a:pt x="606" y="980"/>
                    <a:pt x="599" y="976"/>
                    <a:pt x="591" y="976"/>
                  </a:cubicBezTo>
                  <a:cubicBezTo>
                    <a:pt x="144" y="976"/>
                    <a:pt x="144" y="976"/>
                    <a:pt x="144" y="976"/>
                  </a:cubicBezTo>
                  <a:cubicBezTo>
                    <a:pt x="89" y="976"/>
                    <a:pt x="44" y="931"/>
                    <a:pt x="44" y="876"/>
                  </a:cubicBezTo>
                  <a:cubicBezTo>
                    <a:pt x="44" y="821"/>
                    <a:pt x="89" y="776"/>
                    <a:pt x="144" y="776"/>
                  </a:cubicBezTo>
                  <a:cubicBezTo>
                    <a:pt x="160" y="776"/>
                    <a:pt x="160" y="776"/>
                    <a:pt x="160" y="776"/>
                  </a:cubicBezTo>
                  <a:cubicBezTo>
                    <a:pt x="163" y="776"/>
                    <a:pt x="166" y="777"/>
                    <a:pt x="169" y="777"/>
                  </a:cubicBezTo>
                  <a:cubicBezTo>
                    <a:pt x="307" y="777"/>
                    <a:pt x="307" y="777"/>
                    <a:pt x="307" y="777"/>
                  </a:cubicBezTo>
                  <a:cubicBezTo>
                    <a:pt x="319" y="777"/>
                    <a:pt x="329" y="767"/>
                    <a:pt x="329" y="755"/>
                  </a:cubicBezTo>
                  <a:cubicBezTo>
                    <a:pt x="329" y="742"/>
                    <a:pt x="319" y="733"/>
                    <a:pt x="307" y="733"/>
                  </a:cubicBezTo>
                  <a:cubicBezTo>
                    <a:pt x="279" y="733"/>
                    <a:pt x="279" y="733"/>
                    <a:pt x="279" y="733"/>
                  </a:cubicBezTo>
                  <a:cubicBezTo>
                    <a:pt x="277" y="732"/>
                    <a:pt x="276" y="732"/>
                    <a:pt x="275" y="732"/>
                  </a:cubicBezTo>
                  <a:cubicBezTo>
                    <a:pt x="162" y="732"/>
                    <a:pt x="162" y="732"/>
                    <a:pt x="162" y="732"/>
                  </a:cubicBezTo>
                  <a:cubicBezTo>
                    <a:pt x="110" y="728"/>
                    <a:pt x="69" y="685"/>
                    <a:pt x="69" y="633"/>
                  </a:cubicBezTo>
                  <a:cubicBezTo>
                    <a:pt x="69" y="577"/>
                    <a:pt x="114" y="533"/>
                    <a:pt x="169" y="533"/>
                  </a:cubicBezTo>
                  <a:cubicBezTo>
                    <a:pt x="207" y="533"/>
                    <a:pt x="207" y="533"/>
                    <a:pt x="207" y="533"/>
                  </a:cubicBezTo>
                  <a:cubicBezTo>
                    <a:pt x="209" y="533"/>
                    <a:pt x="211" y="532"/>
                    <a:pt x="212" y="532"/>
                  </a:cubicBezTo>
                  <a:cubicBezTo>
                    <a:pt x="217" y="532"/>
                    <a:pt x="221" y="533"/>
                    <a:pt x="225" y="533"/>
                  </a:cubicBezTo>
                  <a:cubicBezTo>
                    <a:pt x="329" y="533"/>
                    <a:pt x="329" y="533"/>
                    <a:pt x="329" y="533"/>
                  </a:cubicBezTo>
                  <a:cubicBezTo>
                    <a:pt x="341" y="533"/>
                    <a:pt x="351" y="523"/>
                    <a:pt x="351" y="511"/>
                  </a:cubicBezTo>
                  <a:cubicBezTo>
                    <a:pt x="351" y="498"/>
                    <a:pt x="341" y="489"/>
                    <a:pt x="329" y="489"/>
                  </a:cubicBezTo>
                  <a:cubicBezTo>
                    <a:pt x="225" y="489"/>
                    <a:pt x="225" y="489"/>
                    <a:pt x="225" y="489"/>
                  </a:cubicBezTo>
                  <a:cubicBezTo>
                    <a:pt x="170" y="489"/>
                    <a:pt x="125" y="444"/>
                    <a:pt x="125" y="389"/>
                  </a:cubicBezTo>
                  <a:cubicBezTo>
                    <a:pt x="125" y="333"/>
                    <a:pt x="170" y="288"/>
                    <a:pt x="225" y="288"/>
                  </a:cubicBezTo>
                  <a:cubicBezTo>
                    <a:pt x="293" y="288"/>
                    <a:pt x="293" y="288"/>
                    <a:pt x="293" y="288"/>
                  </a:cubicBezTo>
                  <a:cubicBezTo>
                    <a:pt x="329" y="288"/>
                    <a:pt x="329" y="288"/>
                    <a:pt x="329" y="288"/>
                  </a:cubicBezTo>
                  <a:cubicBezTo>
                    <a:pt x="362" y="288"/>
                    <a:pt x="362" y="288"/>
                    <a:pt x="362" y="288"/>
                  </a:cubicBezTo>
                  <a:cubicBezTo>
                    <a:pt x="374" y="288"/>
                    <a:pt x="384" y="279"/>
                    <a:pt x="384" y="266"/>
                  </a:cubicBezTo>
                  <a:cubicBezTo>
                    <a:pt x="384" y="254"/>
                    <a:pt x="374" y="244"/>
                    <a:pt x="362" y="244"/>
                  </a:cubicBezTo>
                  <a:cubicBezTo>
                    <a:pt x="329" y="244"/>
                    <a:pt x="329" y="244"/>
                    <a:pt x="329" y="244"/>
                  </a:cubicBezTo>
                  <a:cubicBezTo>
                    <a:pt x="293" y="244"/>
                    <a:pt x="293" y="244"/>
                    <a:pt x="293" y="244"/>
                  </a:cubicBezTo>
                  <a:cubicBezTo>
                    <a:pt x="238" y="244"/>
                    <a:pt x="193" y="200"/>
                    <a:pt x="193" y="144"/>
                  </a:cubicBezTo>
                  <a:cubicBezTo>
                    <a:pt x="193" y="89"/>
                    <a:pt x="238" y="44"/>
                    <a:pt x="293" y="44"/>
                  </a:cubicBezTo>
                  <a:cubicBezTo>
                    <a:pt x="742" y="44"/>
                    <a:pt x="742" y="44"/>
                    <a:pt x="742" y="44"/>
                  </a:cubicBezTo>
                  <a:cubicBezTo>
                    <a:pt x="785" y="44"/>
                    <a:pt x="911" y="44"/>
                    <a:pt x="1060" y="163"/>
                  </a:cubicBezTo>
                  <a:cubicBezTo>
                    <a:pt x="1060" y="108"/>
                    <a:pt x="1060" y="108"/>
                    <a:pt x="1060" y="108"/>
                  </a:cubicBezTo>
                  <a:cubicBezTo>
                    <a:pt x="960" y="36"/>
                    <a:pt x="856" y="0"/>
                    <a:pt x="742" y="0"/>
                  </a:cubicBezTo>
                  <a:cubicBezTo>
                    <a:pt x="293" y="0"/>
                    <a:pt x="293" y="0"/>
                    <a:pt x="293" y="0"/>
                  </a:cubicBezTo>
                  <a:cubicBezTo>
                    <a:pt x="214" y="0"/>
                    <a:pt x="149" y="65"/>
                    <a:pt x="149" y="144"/>
                  </a:cubicBezTo>
                  <a:cubicBezTo>
                    <a:pt x="149" y="185"/>
                    <a:pt x="166" y="222"/>
                    <a:pt x="194" y="248"/>
                  </a:cubicBezTo>
                  <a:cubicBezTo>
                    <a:pt x="129" y="263"/>
                    <a:pt x="81" y="320"/>
                    <a:pt x="81" y="389"/>
                  </a:cubicBezTo>
                  <a:cubicBezTo>
                    <a:pt x="81" y="430"/>
                    <a:pt x="99" y="468"/>
                    <a:pt x="128" y="495"/>
                  </a:cubicBezTo>
                  <a:cubicBezTo>
                    <a:pt x="69" y="512"/>
                    <a:pt x="25" y="568"/>
                    <a:pt x="25" y="633"/>
                  </a:cubicBezTo>
                  <a:cubicBezTo>
                    <a:pt x="25" y="679"/>
                    <a:pt x="47" y="720"/>
                    <a:pt x="82" y="747"/>
                  </a:cubicBezTo>
                  <a:cubicBezTo>
                    <a:pt x="34" y="770"/>
                    <a:pt x="0" y="819"/>
                    <a:pt x="0" y="876"/>
                  </a:cubicBezTo>
                  <a:cubicBezTo>
                    <a:pt x="0" y="956"/>
                    <a:pt x="65" y="1020"/>
                    <a:pt x="144" y="1020"/>
                  </a:cubicBezTo>
                  <a:cubicBezTo>
                    <a:pt x="556" y="1020"/>
                    <a:pt x="556" y="1020"/>
                    <a:pt x="556" y="1020"/>
                  </a:cubicBezTo>
                  <a:cubicBezTo>
                    <a:pt x="533" y="1072"/>
                    <a:pt x="493" y="1179"/>
                    <a:pt x="493" y="1302"/>
                  </a:cubicBezTo>
                  <a:cubicBezTo>
                    <a:pt x="493" y="1302"/>
                    <a:pt x="493" y="1303"/>
                    <a:pt x="493" y="1304"/>
                  </a:cubicBezTo>
                  <a:cubicBezTo>
                    <a:pt x="494" y="1306"/>
                    <a:pt x="500" y="1364"/>
                    <a:pt x="527" y="1423"/>
                  </a:cubicBezTo>
                  <a:cubicBezTo>
                    <a:pt x="564" y="1505"/>
                    <a:pt x="622" y="1550"/>
                    <a:pt x="695" y="1553"/>
                  </a:cubicBezTo>
                  <a:cubicBezTo>
                    <a:pt x="697" y="1553"/>
                    <a:pt x="701" y="1554"/>
                    <a:pt x="706" y="1554"/>
                  </a:cubicBezTo>
                  <a:cubicBezTo>
                    <a:pt x="722" y="1554"/>
                    <a:pt x="750" y="1550"/>
                    <a:pt x="773" y="1531"/>
                  </a:cubicBezTo>
                  <a:cubicBezTo>
                    <a:pt x="795" y="1511"/>
                    <a:pt x="807" y="1482"/>
                    <a:pt x="807" y="1443"/>
                  </a:cubicBezTo>
                  <a:cubicBezTo>
                    <a:pt x="807" y="1336"/>
                    <a:pt x="807" y="1336"/>
                    <a:pt x="807" y="1336"/>
                  </a:cubicBezTo>
                  <a:cubicBezTo>
                    <a:pt x="807" y="1336"/>
                    <a:pt x="807" y="1336"/>
                    <a:pt x="807" y="1336"/>
                  </a:cubicBezTo>
                  <a:cubicBezTo>
                    <a:pt x="807" y="1334"/>
                    <a:pt x="803" y="1193"/>
                    <a:pt x="905" y="1137"/>
                  </a:cubicBezTo>
                  <a:cubicBezTo>
                    <a:pt x="954" y="1109"/>
                    <a:pt x="1023" y="1070"/>
                    <a:pt x="1086" y="1034"/>
                  </a:cubicBezTo>
                  <a:cubicBezTo>
                    <a:pt x="1074" y="1026"/>
                    <a:pt x="1065" y="1013"/>
                    <a:pt x="1061" y="998"/>
                  </a:cubicBezTo>
                  <a:close/>
                </a:path>
              </a:pathLst>
            </a:custGeom>
            <a:solidFill>
              <a:srgbClr val="670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0">
              <a:extLst>
                <a:ext uri="{FF2B5EF4-FFF2-40B4-BE49-F238E27FC236}">
                  <a16:creationId xmlns:a16="http://schemas.microsoft.com/office/drawing/2014/main" id="{BA48866A-FC53-417C-B545-41391D091A61}"/>
                </a:ext>
              </a:extLst>
            </p:cNvPr>
            <p:cNvSpPr>
              <a:spLocks noEditPoints="1"/>
            </p:cNvSpPr>
            <p:nvPr/>
          </p:nvSpPr>
          <p:spPr bwMode="auto">
            <a:xfrm>
              <a:off x="4464" y="857"/>
              <a:ext cx="847" cy="1723"/>
            </a:xfrm>
            <a:custGeom>
              <a:avLst/>
              <a:gdLst>
                <a:gd name="T0" fmla="*/ 430 w 452"/>
                <a:gd name="T1" fmla="*/ 0 h 919"/>
                <a:gd name="T2" fmla="*/ 22 w 452"/>
                <a:gd name="T3" fmla="*/ 0 h 919"/>
                <a:gd name="T4" fmla="*/ 0 w 452"/>
                <a:gd name="T5" fmla="*/ 22 h 919"/>
                <a:gd name="T6" fmla="*/ 0 w 452"/>
                <a:gd name="T7" fmla="*/ 897 h 919"/>
                <a:gd name="T8" fmla="*/ 22 w 452"/>
                <a:gd name="T9" fmla="*/ 919 h 919"/>
                <a:gd name="T10" fmla="*/ 430 w 452"/>
                <a:gd name="T11" fmla="*/ 919 h 919"/>
                <a:gd name="T12" fmla="*/ 452 w 452"/>
                <a:gd name="T13" fmla="*/ 897 h 919"/>
                <a:gd name="T14" fmla="*/ 452 w 452"/>
                <a:gd name="T15" fmla="*/ 22 h 919"/>
                <a:gd name="T16" fmla="*/ 430 w 452"/>
                <a:gd name="T17" fmla="*/ 0 h 919"/>
                <a:gd name="T18" fmla="*/ 306 w 452"/>
                <a:gd name="T19" fmla="*/ 237 h 919"/>
                <a:gd name="T20" fmla="*/ 215 w 452"/>
                <a:gd name="T21" fmla="*/ 146 h 919"/>
                <a:gd name="T22" fmla="*/ 306 w 452"/>
                <a:gd name="T23" fmla="*/ 55 h 919"/>
                <a:gd name="T24" fmla="*/ 397 w 452"/>
                <a:gd name="T25" fmla="*/ 146 h 919"/>
                <a:gd name="T26" fmla="*/ 306 w 452"/>
                <a:gd name="T27" fmla="*/ 237 h 919"/>
                <a:gd name="T28" fmla="*/ 353 w 452"/>
                <a:gd name="T29" fmla="*/ 146 h 919"/>
                <a:gd name="T30" fmla="*/ 306 w 452"/>
                <a:gd name="T31" fmla="*/ 193 h 919"/>
                <a:gd name="T32" fmla="*/ 259 w 452"/>
                <a:gd name="T33" fmla="*/ 146 h 919"/>
                <a:gd name="T34" fmla="*/ 306 w 452"/>
                <a:gd name="T35" fmla="*/ 99 h 919"/>
                <a:gd name="T36" fmla="*/ 353 w 452"/>
                <a:gd name="T37" fmla="*/ 146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919">
                  <a:moveTo>
                    <a:pt x="430" y="0"/>
                  </a:moveTo>
                  <a:cubicBezTo>
                    <a:pt x="22" y="0"/>
                    <a:pt x="22" y="0"/>
                    <a:pt x="22" y="0"/>
                  </a:cubicBezTo>
                  <a:cubicBezTo>
                    <a:pt x="10" y="0"/>
                    <a:pt x="0" y="10"/>
                    <a:pt x="0" y="22"/>
                  </a:cubicBezTo>
                  <a:cubicBezTo>
                    <a:pt x="0" y="897"/>
                    <a:pt x="0" y="897"/>
                    <a:pt x="0" y="897"/>
                  </a:cubicBezTo>
                  <a:cubicBezTo>
                    <a:pt x="0" y="909"/>
                    <a:pt x="10" y="919"/>
                    <a:pt x="22" y="919"/>
                  </a:cubicBezTo>
                  <a:cubicBezTo>
                    <a:pt x="430" y="919"/>
                    <a:pt x="430" y="919"/>
                    <a:pt x="430" y="919"/>
                  </a:cubicBezTo>
                  <a:cubicBezTo>
                    <a:pt x="442" y="919"/>
                    <a:pt x="452" y="909"/>
                    <a:pt x="452" y="897"/>
                  </a:cubicBezTo>
                  <a:cubicBezTo>
                    <a:pt x="452" y="22"/>
                    <a:pt x="452" y="22"/>
                    <a:pt x="452" y="22"/>
                  </a:cubicBezTo>
                  <a:cubicBezTo>
                    <a:pt x="452" y="10"/>
                    <a:pt x="442" y="0"/>
                    <a:pt x="430" y="0"/>
                  </a:cubicBezTo>
                  <a:close/>
                  <a:moveTo>
                    <a:pt x="306" y="237"/>
                  </a:moveTo>
                  <a:cubicBezTo>
                    <a:pt x="256" y="237"/>
                    <a:pt x="215" y="197"/>
                    <a:pt x="215" y="146"/>
                  </a:cubicBezTo>
                  <a:cubicBezTo>
                    <a:pt x="215" y="96"/>
                    <a:pt x="256" y="55"/>
                    <a:pt x="306" y="55"/>
                  </a:cubicBezTo>
                  <a:cubicBezTo>
                    <a:pt x="356" y="55"/>
                    <a:pt x="397" y="96"/>
                    <a:pt x="397" y="146"/>
                  </a:cubicBezTo>
                  <a:cubicBezTo>
                    <a:pt x="397" y="197"/>
                    <a:pt x="356" y="237"/>
                    <a:pt x="306" y="237"/>
                  </a:cubicBezTo>
                  <a:close/>
                  <a:moveTo>
                    <a:pt x="353" y="146"/>
                  </a:moveTo>
                  <a:cubicBezTo>
                    <a:pt x="353" y="172"/>
                    <a:pt x="332" y="193"/>
                    <a:pt x="306" y="193"/>
                  </a:cubicBezTo>
                  <a:cubicBezTo>
                    <a:pt x="280" y="193"/>
                    <a:pt x="259" y="172"/>
                    <a:pt x="259" y="146"/>
                  </a:cubicBezTo>
                  <a:cubicBezTo>
                    <a:pt x="259" y="120"/>
                    <a:pt x="280" y="99"/>
                    <a:pt x="306" y="99"/>
                  </a:cubicBezTo>
                  <a:cubicBezTo>
                    <a:pt x="332" y="99"/>
                    <a:pt x="353" y="120"/>
                    <a:pt x="353" y="146"/>
                  </a:cubicBezTo>
                  <a:close/>
                </a:path>
              </a:pathLst>
            </a:custGeom>
            <a:solidFill>
              <a:srgbClr val="E71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4" name="bcgIcons_ThumbsDown">
            <a:extLst>
              <a:ext uri="{FF2B5EF4-FFF2-40B4-BE49-F238E27FC236}">
                <a16:creationId xmlns:a16="http://schemas.microsoft.com/office/drawing/2014/main" id="{773C1346-26BB-4894-8C8A-4CE37943B489}"/>
              </a:ext>
            </a:extLst>
          </p:cNvPr>
          <p:cNvGrpSpPr>
            <a:grpSpLocks noChangeAspect="1"/>
          </p:cNvGrpSpPr>
          <p:nvPr/>
        </p:nvGrpSpPr>
        <p:grpSpPr bwMode="auto">
          <a:xfrm>
            <a:off x="4195773" y="3534237"/>
            <a:ext cx="742937" cy="743624"/>
            <a:chOff x="1682" y="0"/>
            <a:chExt cx="4316" cy="4320"/>
          </a:xfrm>
        </p:grpSpPr>
        <p:sp>
          <p:nvSpPr>
            <p:cNvPr id="25" name="AutoShape 8">
              <a:extLst>
                <a:ext uri="{FF2B5EF4-FFF2-40B4-BE49-F238E27FC236}">
                  <a16:creationId xmlns:a16="http://schemas.microsoft.com/office/drawing/2014/main" id="{E020548A-1F34-4A5C-BDB7-FF82EEE9EB6B}"/>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9">
              <a:extLst>
                <a:ext uri="{FF2B5EF4-FFF2-40B4-BE49-F238E27FC236}">
                  <a16:creationId xmlns:a16="http://schemas.microsoft.com/office/drawing/2014/main" id="{2EEB323B-8544-4CE2-8661-6D59B40372FC}"/>
                </a:ext>
              </a:extLst>
            </p:cNvPr>
            <p:cNvSpPr>
              <a:spLocks/>
            </p:cNvSpPr>
            <p:nvPr/>
          </p:nvSpPr>
          <p:spPr bwMode="auto">
            <a:xfrm>
              <a:off x="2396" y="703"/>
              <a:ext cx="2034" cy="2914"/>
            </a:xfrm>
            <a:custGeom>
              <a:avLst/>
              <a:gdLst>
                <a:gd name="T0" fmla="*/ 883 w 1086"/>
                <a:gd name="T1" fmla="*/ 1098 h 1554"/>
                <a:gd name="T2" fmla="*/ 763 w 1086"/>
                <a:gd name="T3" fmla="*/ 1443 h 1554"/>
                <a:gd name="T4" fmla="*/ 700 w 1086"/>
                <a:gd name="T5" fmla="*/ 1509 h 1554"/>
                <a:gd name="T6" fmla="*/ 537 w 1086"/>
                <a:gd name="T7" fmla="*/ 1300 h 1554"/>
                <a:gd name="T8" fmla="*/ 610 w 1086"/>
                <a:gd name="T9" fmla="*/ 987 h 1554"/>
                <a:gd name="T10" fmla="*/ 144 w 1086"/>
                <a:gd name="T11" fmla="*/ 976 h 1554"/>
                <a:gd name="T12" fmla="*/ 144 w 1086"/>
                <a:gd name="T13" fmla="*/ 776 h 1554"/>
                <a:gd name="T14" fmla="*/ 169 w 1086"/>
                <a:gd name="T15" fmla="*/ 777 h 1554"/>
                <a:gd name="T16" fmla="*/ 329 w 1086"/>
                <a:gd name="T17" fmla="*/ 755 h 1554"/>
                <a:gd name="T18" fmla="*/ 279 w 1086"/>
                <a:gd name="T19" fmla="*/ 733 h 1554"/>
                <a:gd name="T20" fmla="*/ 162 w 1086"/>
                <a:gd name="T21" fmla="*/ 732 h 1554"/>
                <a:gd name="T22" fmla="*/ 169 w 1086"/>
                <a:gd name="T23" fmla="*/ 533 h 1554"/>
                <a:gd name="T24" fmla="*/ 212 w 1086"/>
                <a:gd name="T25" fmla="*/ 532 h 1554"/>
                <a:gd name="T26" fmla="*/ 329 w 1086"/>
                <a:gd name="T27" fmla="*/ 533 h 1554"/>
                <a:gd name="T28" fmla="*/ 329 w 1086"/>
                <a:gd name="T29" fmla="*/ 489 h 1554"/>
                <a:gd name="T30" fmla="*/ 125 w 1086"/>
                <a:gd name="T31" fmla="*/ 389 h 1554"/>
                <a:gd name="T32" fmla="*/ 293 w 1086"/>
                <a:gd name="T33" fmla="*/ 288 h 1554"/>
                <a:gd name="T34" fmla="*/ 362 w 1086"/>
                <a:gd name="T35" fmla="*/ 288 h 1554"/>
                <a:gd name="T36" fmla="*/ 362 w 1086"/>
                <a:gd name="T37" fmla="*/ 244 h 1554"/>
                <a:gd name="T38" fmla="*/ 293 w 1086"/>
                <a:gd name="T39" fmla="*/ 244 h 1554"/>
                <a:gd name="T40" fmla="*/ 293 w 1086"/>
                <a:gd name="T41" fmla="*/ 44 h 1554"/>
                <a:gd name="T42" fmla="*/ 1060 w 1086"/>
                <a:gd name="T43" fmla="*/ 163 h 1554"/>
                <a:gd name="T44" fmla="*/ 742 w 1086"/>
                <a:gd name="T45" fmla="*/ 0 h 1554"/>
                <a:gd name="T46" fmla="*/ 149 w 1086"/>
                <a:gd name="T47" fmla="*/ 144 h 1554"/>
                <a:gd name="T48" fmla="*/ 81 w 1086"/>
                <a:gd name="T49" fmla="*/ 389 h 1554"/>
                <a:gd name="T50" fmla="*/ 25 w 1086"/>
                <a:gd name="T51" fmla="*/ 633 h 1554"/>
                <a:gd name="T52" fmla="*/ 0 w 1086"/>
                <a:gd name="T53" fmla="*/ 876 h 1554"/>
                <a:gd name="T54" fmla="*/ 556 w 1086"/>
                <a:gd name="T55" fmla="*/ 1020 h 1554"/>
                <a:gd name="T56" fmla="*/ 493 w 1086"/>
                <a:gd name="T57" fmla="*/ 1304 h 1554"/>
                <a:gd name="T58" fmla="*/ 695 w 1086"/>
                <a:gd name="T59" fmla="*/ 1553 h 1554"/>
                <a:gd name="T60" fmla="*/ 773 w 1086"/>
                <a:gd name="T61" fmla="*/ 1531 h 1554"/>
                <a:gd name="T62" fmla="*/ 807 w 1086"/>
                <a:gd name="T63" fmla="*/ 1336 h 1554"/>
                <a:gd name="T64" fmla="*/ 905 w 1086"/>
                <a:gd name="T65" fmla="*/ 1137 h 1554"/>
                <a:gd name="T66" fmla="*/ 1061 w 1086"/>
                <a:gd name="T67" fmla="*/ 998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6" h="1554">
                  <a:moveTo>
                    <a:pt x="1061" y="998"/>
                  </a:moveTo>
                  <a:cubicBezTo>
                    <a:pt x="1000" y="1033"/>
                    <a:pt x="932" y="1071"/>
                    <a:pt x="883" y="1098"/>
                  </a:cubicBezTo>
                  <a:cubicBezTo>
                    <a:pt x="760" y="1167"/>
                    <a:pt x="762" y="1325"/>
                    <a:pt x="763" y="1337"/>
                  </a:cubicBezTo>
                  <a:cubicBezTo>
                    <a:pt x="763" y="1443"/>
                    <a:pt x="763" y="1443"/>
                    <a:pt x="763" y="1443"/>
                  </a:cubicBezTo>
                  <a:cubicBezTo>
                    <a:pt x="763" y="1468"/>
                    <a:pt x="756" y="1487"/>
                    <a:pt x="744" y="1497"/>
                  </a:cubicBezTo>
                  <a:cubicBezTo>
                    <a:pt x="727" y="1513"/>
                    <a:pt x="700" y="1509"/>
                    <a:pt x="700" y="1509"/>
                  </a:cubicBezTo>
                  <a:cubicBezTo>
                    <a:pt x="699" y="1509"/>
                    <a:pt x="698" y="1509"/>
                    <a:pt x="697" y="1509"/>
                  </a:cubicBezTo>
                  <a:cubicBezTo>
                    <a:pt x="566" y="1505"/>
                    <a:pt x="539" y="1316"/>
                    <a:pt x="537" y="1300"/>
                  </a:cubicBezTo>
                  <a:cubicBezTo>
                    <a:pt x="538" y="1144"/>
                    <a:pt x="610" y="1010"/>
                    <a:pt x="610" y="1009"/>
                  </a:cubicBezTo>
                  <a:cubicBezTo>
                    <a:pt x="614" y="1002"/>
                    <a:pt x="614" y="994"/>
                    <a:pt x="610" y="987"/>
                  </a:cubicBezTo>
                  <a:cubicBezTo>
                    <a:pt x="606" y="980"/>
                    <a:pt x="599" y="976"/>
                    <a:pt x="591" y="976"/>
                  </a:cubicBezTo>
                  <a:cubicBezTo>
                    <a:pt x="144" y="976"/>
                    <a:pt x="144" y="976"/>
                    <a:pt x="144" y="976"/>
                  </a:cubicBezTo>
                  <a:cubicBezTo>
                    <a:pt x="89" y="976"/>
                    <a:pt x="44" y="931"/>
                    <a:pt x="44" y="876"/>
                  </a:cubicBezTo>
                  <a:cubicBezTo>
                    <a:pt x="44" y="821"/>
                    <a:pt x="89" y="776"/>
                    <a:pt x="144" y="776"/>
                  </a:cubicBezTo>
                  <a:cubicBezTo>
                    <a:pt x="160" y="776"/>
                    <a:pt x="160" y="776"/>
                    <a:pt x="160" y="776"/>
                  </a:cubicBezTo>
                  <a:cubicBezTo>
                    <a:pt x="163" y="776"/>
                    <a:pt x="166" y="777"/>
                    <a:pt x="169" y="777"/>
                  </a:cubicBezTo>
                  <a:cubicBezTo>
                    <a:pt x="307" y="777"/>
                    <a:pt x="307" y="777"/>
                    <a:pt x="307" y="777"/>
                  </a:cubicBezTo>
                  <a:cubicBezTo>
                    <a:pt x="319" y="777"/>
                    <a:pt x="329" y="767"/>
                    <a:pt x="329" y="755"/>
                  </a:cubicBezTo>
                  <a:cubicBezTo>
                    <a:pt x="329" y="742"/>
                    <a:pt x="319" y="733"/>
                    <a:pt x="307" y="733"/>
                  </a:cubicBezTo>
                  <a:cubicBezTo>
                    <a:pt x="279" y="733"/>
                    <a:pt x="279" y="733"/>
                    <a:pt x="279" y="733"/>
                  </a:cubicBezTo>
                  <a:cubicBezTo>
                    <a:pt x="277" y="732"/>
                    <a:pt x="276" y="732"/>
                    <a:pt x="275" y="732"/>
                  </a:cubicBezTo>
                  <a:cubicBezTo>
                    <a:pt x="162" y="732"/>
                    <a:pt x="162" y="732"/>
                    <a:pt x="162" y="732"/>
                  </a:cubicBezTo>
                  <a:cubicBezTo>
                    <a:pt x="110" y="728"/>
                    <a:pt x="69" y="685"/>
                    <a:pt x="69" y="633"/>
                  </a:cubicBezTo>
                  <a:cubicBezTo>
                    <a:pt x="69" y="577"/>
                    <a:pt x="114" y="533"/>
                    <a:pt x="169" y="533"/>
                  </a:cubicBezTo>
                  <a:cubicBezTo>
                    <a:pt x="207" y="533"/>
                    <a:pt x="207" y="533"/>
                    <a:pt x="207" y="533"/>
                  </a:cubicBezTo>
                  <a:cubicBezTo>
                    <a:pt x="209" y="533"/>
                    <a:pt x="211" y="532"/>
                    <a:pt x="212" y="532"/>
                  </a:cubicBezTo>
                  <a:cubicBezTo>
                    <a:pt x="217" y="532"/>
                    <a:pt x="221" y="533"/>
                    <a:pt x="225" y="533"/>
                  </a:cubicBezTo>
                  <a:cubicBezTo>
                    <a:pt x="329" y="533"/>
                    <a:pt x="329" y="533"/>
                    <a:pt x="329" y="533"/>
                  </a:cubicBezTo>
                  <a:cubicBezTo>
                    <a:pt x="341" y="533"/>
                    <a:pt x="351" y="523"/>
                    <a:pt x="351" y="511"/>
                  </a:cubicBezTo>
                  <a:cubicBezTo>
                    <a:pt x="351" y="498"/>
                    <a:pt x="341" y="489"/>
                    <a:pt x="329" y="489"/>
                  </a:cubicBezTo>
                  <a:cubicBezTo>
                    <a:pt x="225" y="489"/>
                    <a:pt x="225" y="489"/>
                    <a:pt x="225" y="489"/>
                  </a:cubicBezTo>
                  <a:cubicBezTo>
                    <a:pt x="170" y="489"/>
                    <a:pt x="125" y="444"/>
                    <a:pt x="125" y="389"/>
                  </a:cubicBezTo>
                  <a:cubicBezTo>
                    <a:pt x="125" y="333"/>
                    <a:pt x="170" y="288"/>
                    <a:pt x="225" y="288"/>
                  </a:cubicBezTo>
                  <a:cubicBezTo>
                    <a:pt x="293" y="288"/>
                    <a:pt x="293" y="288"/>
                    <a:pt x="293" y="288"/>
                  </a:cubicBezTo>
                  <a:cubicBezTo>
                    <a:pt x="329" y="288"/>
                    <a:pt x="329" y="288"/>
                    <a:pt x="329" y="288"/>
                  </a:cubicBezTo>
                  <a:cubicBezTo>
                    <a:pt x="362" y="288"/>
                    <a:pt x="362" y="288"/>
                    <a:pt x="362" y="288"/>
                  </a:cubicBezTo>
                  <a:cubicBezTo>
                    <a:pt x="374" y="288"/>
                    <a:pt x="384" y="279"/>
                    <a:pt x="384" y="266"/>
                  </a:cubicBezTo>
                  <a:cubicBezTo>
                    <a:pt x="384" y="254"/>
                    <a:pt x="374" y="244"/>
                    <a:pt x="362" y="244"/>
                  </a:cubicBezTo>
                  <a:cubicBezTo>
                    <a:pt x="329" y="244"/>
                    <a:pt x="329" y="244"/>
                    <a:pt x="329" y="244"/>
                  </a:cubicBezTo>
                  <a:cubicBezTo>
                    <a:pt x="293" y="244"/>
                    <a:pt x="293" y="244"/>
                    <a:pt x="293" y="244"/>
                  </a:cubicBezTo>
                  <a:cubicBezTo>
                    <a:pt x="238" y="244"/>
                    <a:pt x="193" y="200"/>
                    <a:pt x="193" y="144"/>
                  </a:cubicBezTo>
                  <a:cubicBezTo>
                    <a:pt x="193" y="89"/>
                    <a:pt x="238" y="44"/>
                    <a:pt x="293" y="44"/>
                  </a:cubicBezTo>
                  <a:cubicBezTo>
                    <a:pt x="742" y="44"/>
                    <a:pt x="742" y="44"/>
                    <a:pt x="742" y="44"/>
                  </a:cubicBezTo>
                  <a:cubicBezTo>
                    <a:pt x="785" y="44"/>
                    <a:pt x="911" y="44"/>
                    <a:pt x="1060" y="163"/>
                  </a:cubicBezTo>
                  <a:cubicBezTo>
                    <a:pt x="1060" y="108"/>
                    <a:pt x="1060" y="108"/>
                    <a:pt x="1060" y="108"/>
                  </a:cubicBezTo>
                  <a:cubicBezTo>
                    <a:pt x="960" y="36"/>
                    <a:pt x="856" y="0"/>
                    <a:pt x="742" y="0"/>
                  </a:cubicBezTo>
                  <a:cubicBezTo>
                    <a:pt x="293" y="0"/>
                    <a:pt x="293" y="0"/>
                    <a:pt x="293" y="0"/>
                  </a:cubicBezTo>
                  <a:cubicBezTo>
                    <a:pt x="214" y="0"/>
                    <a:pt x="149" y="65"/>
                    <a:pt x="149" y="144"/>
                  </a:cubicBezTo>
                  <a:cubicBezTo>
                    <a:pt x="149" y="185"/>
                    <a:pt x="166" y="222"/>
                    <a:pt x="194" y="248"/>
                  </a:cubicBezTo>
                  <a:cubicBezTo>
                    <a:pt x="129" y="263"/>
                    <a:pt x="81" y="320"/>
                    <a:pt x="81" y="389"/>
                  </a:cubicBezTo>
                  <a:cubicBezTo>
                    <a:pt x="81" y="430"/>
                    <a:pt x="99" y="468"/>
                    <a:pt x="128" y="495"/>
                  </a:cubicBezTo>
                  <a:cubicBezTo>
                    <a:pt x="69" y="512"/>
                    <a:pt x="25" y="568"/>
                    <a:pt x="25" y="633"/>
                  </a:cubicBezTo>
                  <a:cubicBezTo>
                    <a:pt x="25" y="679"/>
                    <a:pt x="47" y="720"/>
                    <a:pt x="82" y="747"/>
                  </a:cubicBezTo>
                  <a:cubicBezTo>
                    <a:pt x="34" y="770"/>
                    <a:pt x="0" y="819"/>
                    <a:pt x="0" y="876"/>
                  </a:cubicBezTo>
                  <a:cubicBezTo>
                    <a:pt x="0" y="956"/>
                    <a:pt x="65" y="1020"/>
                    <a:pt x="144" y="1020"/>
                  </a:cubicBezTo>
                  <a:cubicBezTo>
                    <a:pt x="556" y="1020"/>
                    <a:pt x="556" y="1020"/>
                    <a:pt x="556" y="1020"/>
                  </a:cubicBezTo>
                  <a:cubicBezTo>
                    <a:pt x="533" y="1072"/>
                    <a:pt x="493" y="1179"/>
                    <a:pt x="493" y="1302"/>
                  </a:cubicBezTo>
                  <a:cubicBezTo>
                    <a:pt x="493" y="1302"/>
                    <a:pt x="493" y="1303"/>
                    <a:pt x="493" y="1304"/>
                  </a:cubicBezTo>
                  <a:cubicBezTo>
                    <a:pt x="494" y="1306"/>
                    <a:pt x="500" y="1364"/>
                    <a:pt x="527" y="1423"/>
                  </a:cubicBezTo>
                  <a:cubicBezTo>
                    <a:pt x="564" y="1505"/>
                    <a:pt x="622" y="1550"/>
                    <a:pt x="695" y="1553"/>
                  </a:cubicBezTo>
                  <a:cubicBezTo>
                    <a:pt x="697" y="1553"/>
                    <a:pt x="701" y="1554"/>
                    <a:pt x="706" y="1554"/>
                  </a:cubicBezTo>
                  <a:cubicBezTo>
                    <a:pt x="722" y="1554"/>
                    <a:pt x="750" y="1550"/>
                    <a:pt x="773" y="1531"/>
                  </a:cubicBezTo>
                  <a:cubicBezTo>
                    <a:pt x="795" y="1511"/>
                    <a:pt x="807" y="1482"/>
                    <a:pt x="807" y="1443"/>
                  </a:cubicBezTo>
                  <a:cubicBezTo>
                    <a:pt x="807" y="1336"/>
                    <a:pt x="807" y="1336"/>
                    <a:pt x="807" y="1336"/>
                  </a:cubicBezTo>
                  <a:cubicBezTo>
                    <a:pt x="807" y="1336"/>
                    <a:pt x="807" y="1336"/>
                    <a:pt x="807" y="1336"/>
                  </a:cubicBezTo>
                  <a:cubicBezTo>
                    <a:pt x="807" y="1334"/>
                    <a:pt x="803" y="1193"/>
                    <a:pt x="905" y="1137"/>
                  </a:cubicBezTo>
                  <a:cubicBezTo>
                    <a:pt x="954" y="1109"/>
                    <a:pt x="1023" y="1070"/>
                    <a:pt x="1086" y="1034"/>
                  </a:cubicBezTo>
                  <a:cubicBezTo>
                    <a:pt x="1074" y="1026"/>
                    <a:pt x="1065" y="1013"/>
                    <a:pt x="1061" y="998"/>
                  </a:cubicBezTo>
                  <a:close/>
                </a:path>
              </a:pathLst>
            </a:custGeom>
            <a:solidFill>
              <a:srgbClr val="670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0">
              <a:extLst>
                <a:ext uri="{FF2B5EF4-FFF2-40B4-BE49-F238E27FC236}">
                  <a16:creationId xmlns:a16="http://schemas.microsoft.com/office/drawing/2014/main" id="{D08F2021-8338-4343-89AF-90AD93D6A3B6}"/>
                </a:ext>
              </a:extLst>
            </p:cNvPr>
            <p:cNvSpPr>
              <a:spLocks noEditPoints="1"/>
            </p:cNvSpPr>
            <p:nvPr/>
          </p:nvSpPr>
          <p:spPr bwMode="auto">
            <a:xfrm>
              <a:off x="4464" y="857"/>
              <a:ext cx="847" cy="1723"/>
            </a:xfrm>
            <a:custGeom>
              <a:avLst/>
              <a:gdLst>
                <a:gd name="T0" fmla="*/ 430 w 452"/>
                <a:gd name="T1" fmla="*/ 0 h 919"/>
                <a:gd name="T2" fmla="*/ 22 w 452"/>
                <a:gd name="T3" fmla="*/ 0 h 919"/>
                <a:gd name="T4" fmla="*/ 0 w 452"/>
                <a:gd name="T5" fmla="*/ 22 h 919"/>
                <a:gd name="T6" fmla="*/ 0 w 452"/>
                <a:gd name="T7" fmla="*/ 897 h 919"/>
                <a:gd name="T8" fmla="*/ 22 w 452"/>
                <a:gd name="T9" fmla="*/ 919 h 919"/>
                <a:gd name="T10" fmla="*/ 430 w 452"/>
                <a:gd name="T11" fmla="*/ 919 h 919"/>
                <a:gd name="T12" fmla="*/ 452 w 452"/>
                <a:gd name="T13" fmla="*/ 897 h 919"/>
                <a:gd name="T14" fmla="*/ 452 w 452"/>
                <a:gd name="T15" fmla="*/ 22 h 919"/>
                <a:gd name="T16" fmla="*/ 430 w 452"/>
                <a:gd name="T17" fmla="*/ 0 h 919"/>
                <a:gd name="T18" fmla="*/ 306 w 452"/>
                <a:gd name="T19" fmla="*/ 237 h 919"/>
                <a:gd name="T20" fmla="*/ 215 w 452"/>
                <a:gd name="T21" fmla="*/ 146 h 919"/>
                <a:gd name="T22" fmla="*/ 306 w 452"/>
                <a:gd name="T23" fmla="*/ 55 h 919"/>
                <a:gd name="T24" fmla="*/ 397 w 452"/>
                <a:gd name="T25" fmla="*/ 146 h 919"/>
                <a:gd name="T26" fmla="*/ 306 w 452"/>
                <a:gd name="T27" fmla="*/ 237 h 919"/>
                <a:gd name="T28" fmla="*/ 353 w 452"/>
                <a:gd name="T29" fmla="*/ 146 h 919"/>
                <a:gd name="T30" fmla="*/ 306 w 452"/>
                <a:gd name="T31" fmla="*/ 193 h 919"/>
                <a:gd name="T32" fmla="*/ 259 w 452"/>
                <a:gd name="T33" fmla="*/ 146 h 919"/>
                <a:gd name="T34" fmla="*/ 306 w 452"/>
                <a:gd name="T35" fmla="*/ 99 h 919"/>
                <a:gd name="T36" fmla="*/ 353 w 452"/>
                <a:gd name="T37" fmla="*/ 146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919">
                  <a:moveTo>
                    <a:pt x="430" y="0"/>
                  </a:moveTo>
                  <a:cubicBezTo>
                    <a:pt x="22" y="0"/>
                    <a:pt x="22" y="0"/>
                    <a:pt x="22" y="0"/>
                  </a:cubicBezTo>
                  <a:cubicBezTo>
                    <a:pt x="10" y="0"/>
                    <a:pt x="0" y="10"/>
                    <a:pt x="0" y="22"/>
                  </a:cubicBezTo>
                  <a:cubicBezTo>
                    <a:pt x="0" y="897"/>
                    <a:pt x="0" y="897"/>
                    <a:pt x="0" y="897"/>
                  </a:cubicBezTo>
                  <a:cubicBezTo>
                    <a:pt x="0" y="909"/>
                    <a:pt x="10" y="919"/>
                    <a:pt x="22" y="919"/>
                  </a:cubicBezTo>
                  <a:cubicBezTo>
                    <a:pt x="430" y="919"/>
                    <a:pt x="430" y="919"/>
                    <a:pt x="430" y="919"/>
                  </a:cubicBezTo>
                  <a:cubicBezTo>
                    <a:pt x="442" y="919"/>
                    <a:pt x="452" y="909"/>
                    <a:pt x="452" y="897"/>
                  </a:cubicBezTo>
                  <a:cubicBezTo>
                    <a:pt x="452" y="22"/>
                    <a:pt x="452" y="22"/>
                    <a:pt x="452" y="22"/>
                  </a:cubicBezTo>
                  <a:cubicBezTo>
                    <a:pt x="452" y="10"/>
                    <a:pt x="442" y="0"/>
                    <a:pt x="430" y="0"/>
                  </a:cubicBezTo>
                  <a:close/>
                  <a:moveTo>
                    <a:pt x="306" y="237"/>
                  </a:moveTo>
                  <a:cubicBezTo>
                    <a:pt x="256" y="237"/>
                    <a:pt x="215" y="197"/>
                    <a:pt x="215" y="146"/>
                  </a:cubicBezTo>
                  <a:cubicBezTo>
                    <a:pt x="215" y="96"/>
                    <a:pt x="256" y="55"/>
                    <a:pt x="306" y="55"/>
                  </a:cubicBezTo>
                  <a:cubicBezTo>
                    <a:pt x="356" y="55"/>
                    <a:pt x="397" y="96"/>
                    <a:pt x="397" y="146"/>
                  </a:cubicBezTo>
                  <a:cubicBezTo>
                    <a:pt x="397" y="197"/>
                    <a:pt x="356" y="237"/>
                    <a:pt x="306" y="237"/>
                  </a:cubicBezTo>
                  <a:close/>
                  <a:moveTo>
                    <a:pt x="353" y="146"/>
                  </a:moveTo>
                  <a:cubicBezTo>
                    <a:pt x="353" y="172"/>
                    <a:pt x="332" y="193"/>
                    <a:pt x="306" y="193"/>
                  </a:cubicBezTo>
                  <a:cubicBezTo>
                    <a:pt x="280" y="193"/>
                    <a:pt x="259" y="172"/>
                    <a:pt x="259" y="146"/>
                  </a:cubicBezTo>
                  <a:cubicBezTo>
                    <a:pt x="259" y="120"/>
                    <a:pt x="280" y="99"/>
                    <a:pt x="306" y="99"/>
                  </a:cubicBezTo>
                  <a:cubicBezTo>
                    <a:pt x="332" y="99"/>
                    <a:pt x="353" y="120"/>
                    <a:pt x="353" y="146"/>
                  </a:cubicBezTo>
                  <a:close/>
                </a:path>
              </a:pathLst>
            </a:custGeom>
            <a:solidFill>
              <a:srgbClr val="E71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bcgIcons_ThumbsDown">
            <a:extLst>
              <a:ext uri="{FF2B5EF4-FFF2-40B4-BE49-F238E27FC236}">
                <a16:creationId xmlns:a16="http://schemas.microsoft.com/office/drawing/2014/main" id="{6AF48524-3DDC-4AA4-89A1-96533AEF4858}"/>
              </a:ext>
            </a:extLst>
          </p:cNvPr>
          <p:cNvGrpSpPr>
            <a:grpSpLocks noChangeAspect="1"/>
          </p:cNvGrpSpPr>
          <p:nvPr/>
        </p:nvGrpSpPr>
        <p:grpSpPr bwMode="auto">
          <a:xfrm>
            <a:off x="4195773" y="4398872"/>
            <a:ext cx="742937" cy="743624"/>
            <a:chOff x="1682" y="0"/>
            <a:chExt cx="4316" cy="4320"/>
          </a:xfrm>
        </p:grpSpPr>
        <p:sp>
          <p:nvSpPr>
            <p:cNvPr id="34" name="AutoShape 8">
              <a:extLst>
                <a:ext uri="{FF2B5EF4-FFF2-40B4-BE49-F238E27FC236}">
                  <a16:creationId xmlns:a16="http://schemas.microsoft.com/office/drawing/2014/main" id="{1C77B08E-F076-4D6F-8D50-A827DF769F22}"/>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9">
              <a:extLst>
                <a:ext uri="{FF2B5EF4-FFF2-40B4-BE49-F238E27FC236}">
                  <a16:creationId xmlns:a16="http://schemas.microsoft.com/office/drawing/2014/main" id="{897F6639-29D5-470F-998A-B1D9E10F5501}"/>
                </a:ext>
              </a:extLst>
            </p:cNvPr>
            <p:cNvSpPr>
              <a:spLocks/>
            </p:cNvSpPr>
            <p:nvPr/>
          </p:nvSpPr>
          <p:spPr bwMode="auto">
            <a:xfrm>
              <a:off x="2396" y="703"/>
              <a:ext cx="2034" cy="2914"/>
            </a:xfrm>
            <a:custGeom>
              <a:avLst/>
              <a:gdLst>
                <a:gd name="T0" fmla="*/ 883 w 1086"/>
                <a:gd name="T1" fmla="*/ 1098 h 1554"/>
                <a:gd name="T2" fmla="*/ 763 w 1086"/>
                <a:gd name="T3" fmla="*/ 1443 h 1554"/>
                <a:gd name="T4" fmla="*/ 700 w 1086"/>
                <a:gd name="T5" fmla="*/ 1509 h 1554"/>
                <a:gd name="T6" fmla="*/ 537 w 1086"/>
                <a:gd name="T7" fmla="*/ 1300 h 1554"/>
                <a:gd name="T8" fmla="*/ 610 w 1086"/>
                <a:gd name="T9" fmla="*/ 987 h 1554"/>
                <a:gd name="T10" fmla="*/ 144 w 1086"/>
                <a:gd name="T11" fmla="*/ 976 h 1554"/>
                <a:gd name="T12" fmla="*/ 144 w 1086"/>
                <a:gd name="T13" fmla="*/ 776 h 1554"/>
                <a:gd name="T14" fmla="*/ 169 w 1086"/>
                <a:gd name="T15" fmla="*/ 777 h 1554"/>
                <a:gd name="T16" fmla="*/ 329 w 1086"/>
                <a:gd name="T17" fmla="*/ 755 h 1554"/>
                <a:gd name="T18" fmla="*/ 279 w 1086"/>
                <a:gd name="T19" fmla="*/ 733 h 1554"/>
                <a:gd name="T20" fmla="*/ 162 w 1086"/>
                <a:gd name="T21" fmla="*/ 732 h 1554"/>
                <a:gd name="T22" fmla="*/ 169 w 1086"/>
                <a:gd name="T23" fmla="*/ 533 h 1554"/>
                <a:gd name="T24" fmla="*/ 212 w 1086"/>
                <a:gd name="T25" fmla="*/ 532 h 1554"/>
                <a:gd name="T26" fmla="*/ 329 w 1086"/>
                <a:gd name="T27" fmla="*/ 533 h 1554"/>
                <a:gd name="T28" fmla="*/ 329 w 1086"/>
                <a:gd name="T29" fmla="*/ 489 h 1554"/>
                <a:gd name="T30" fmla="*/ 125 w 1086"/>
                <a:gd name="T31" fmla="*/ 389 h 1554"/>
                <a:gd name="T32" fmla="*/ 293 w 1086"/>
                <a:gd name="T33" fmla="*/ 288 h 1554"/>
                <a:gd name="T34" fmla="*/ 362 w 1086"/>
                <a:gd name="T35" fmla="*/ 288 h 1554"/>
                <a:gd name="T36" fmla="*/ 362 w 1086"/>
                <a:gd name="T37" fmla="*/ 244 h 1554"/>
                <a:gd name="T38" fmla="*/ 293 w 1086"/>
                <a:gd name="T39" fmla="*/ 244 h 1554"/>
                <a:gd name="T40" fmla="*/ 293 w 1086"/>
                <a:gd name="T41" fmla="*/ 44 h 1554"/>
                <a:gd name="T42" fmla="*/ 1060 w 1086"/>
                <a:gd name="T43" fmla="*/ 163 h 1554"/>
                <a:gd name="T44" fmla="*/ 742 w 1086"/>
                <a:gd name="T45" fmla="*/ 0 h 1554"/>
                <a:gd name="T46" fmla="*/ 149 w 1086"/>
                <a:gd name="T47" fmla="*/ 144 h 1554"/>
                <a:gd name="T48" fmla="*/ 81 w 1086"/>
                <a:gd name="T49" fmla="*/ 389 h 1554"/>
                <a:gd name="T50" fmla="*/ 25 w 1086"/>
                <a:gd name="T51" fmla="*/ 633 h 1554"/>
                <a:gd name="T52" fmla="*/ 0 w 1086"/>
                <a:gd name="T53" fmla="*/ 876 h 1554"/>
                <a:gd name="T54" fmla="*/ 556 w 1086"/>
                <a:gd name="T55" fmla="*/ 1020 h 1554"/>
                <a:gd name="T56" fmla="*/ 493 w 1086"/>
                <a:gd name="T57" fmla="*/ 1304 h 1554"/>
                <a:gd name="T58" fmla="*/ 695 w 1086"/>
                <a:gd name="T59" fmla="*/ 1553 h 1554"/>
                <a:gd name="T60" fmla="*/ 773 w 1086"/>
                <a:gd name="T61" fmla="*/ 1531 h 1554"/>
                <a:gd name="T62" fmla="*/ 807 w 1086"/>
                <a:gd name="T63" fmla="*/ 1336 h 1554"/>
                <a:gd name="T64" fmla="*/ 905 w 1086"/>
                <a:gd name="T65" fmla="*/ 1137 h 1554"/>
                <a:gd name="T66" fmla="*/ 1061 w 1086"/>
                <a:gd name="T67" fmla="*/ 998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6" h="1554">
                  <a:moveTo>
                    <a:pt x="1061" y="998"/>
                  </a:moveTo>
                  <a:cubicBezTo>
                    <a:pt x="1000" y="1033"/>
                    <a:pt x="932" y="1071"/>
                    <a:pt x="883" y="1098"/>
                  </a:cubicBezTo>
                  <a:cubicBezTo>
                    <a:pt x="760" y="1167"/>
                    <a:pt x="762" y="1325"/>
                    <a:pt x="763" y="1337"/>
                  </a:cubicBezTo>
                  <a:cubicBezTo>
                    <a:pt x="763" y="1443"/>
                    <a:pt x="763" y="1443"/>
                    <a:pt x="763" y="1443"/>
                  </a:cubicBezTo>
                  <a:cubicBezTo>
                    <a:pt x="763" y="1468"/>
                    <a:pt x="756" y="1487"/>
                    <a:pt x="744" y="1497"/>
                  </a:cubicBezTo>
                  <a:cubicBezTo>
                    <a:pt x="727" y="1513"/>
                    <a:pt x="700" y="1509"/>
                    <a:pt x="700" y="1509"/>
                  </a:cubicBezTo>
                  <a:cubicBezTo>
                    <a:pt x="699" y="1509"/>
                    <a:pt x="698" y="1509"/>
                    <a:pt x="697" y="1509"/>
                  </a:cubicBezTo>
                  <a:cubicBezTo>
                    <a:pt x="566" y="1505"/>
                    <a:pt x="539" y="1316"/>
                    <a:pt x="537" y="1300"/>
                  </a:cubicBezTo>
                  <a:cubicBezTo>
                    <a:pt x="538" y="1144"/>
                    <a:pt x="610" y="1010"/>
                    <a:pt x="610" y="1009"/>
                  </a:cubicBezTo>
                  <a:cubicBezTo>
                    <a:pt x="614" y="1002"/>
                    <a:pt x="614" y="994"/>
                    <a:pt x="610" y="987"/>
                  </a:cubicBezTo>
                  <a:cubicBezTo>
                    <a:pt x="606" y="980"/>
                    <a:pt x="599" y="976"/>
                    <a:pt x="591" y="976"/>
                  </a:cubicBezTo>
                  <a:cubicBezTo>
                    <a:pt x="144" y="976"/>
                    <a:pt x="144" y="976"/>
                    <a:pt x="144" y="976"/>
                  </a:cubicBezTo>
                  <a:cubicBezTo>
                    <a:pt x="89" y="976"/>
                    <a:pt x="44" y="931"/>
                    <a:pt x="44" y="876"/>
                  </a:cubicBezTo>
                  <a:cubicBezTo>
                    <a:pt x="44" y="821"/>
                    <a:pt x="89" y="776"/>
                    <a:pt x="144" y="776"/>
                  </a:cubicBezTo>
                  <a:cubicBezTo>
                    <a:pt x="160" y="776"/>
                    <a:pt x="160" y="776"/>
                    <a:pt x="160" y="776"/>
                  </a:cubicBezTo>
                  <a:cubicBezTo>
                    <a:pt x="163" y="776"/>
                    <a:pt x="166" y="777"/>
                    <a:pt x="169" y="777"/>
                  </a:cubicBezTo>
                  <a:cubicBezTo>
                    <a:pt x="307" y="777"/>
                    <a:pt x="307" y="777"/>
                    <a:pt x="307" y="777"/>
                  </a:cubicBezTo>
                  <a:cubicBezTo>
                    <a:pt x="319" y="777"/>
                    <a:pt x="329" y="767"/>
                    <a:pt x="329" y="755"/>
                  </a:cubicBezTo>
                  <a:cubicBezTo>
                    <a:pt x="329" y="742"/>
                    <a:pt x="319" y="733"/>
                    <a:pt x="307" y="733"/>
                  </a:cubicBezTo>
                  <a:cubicBezTo>
                    <a:pt x="279" y="733"/>
                    <a:pt x="279" y="733"/>
                    <a:pt x="279" y="733"/>
                  </a:cubicBezTo>
                  <a:cubicBezTo>
                    <a:pt x="277" y="732"/>
                    <a:pt x="276" y="732"/>
                    <a:pt x="275" y="732"/>
                  </a:cubicBezTo>
                  <a:cubicBezTo>
                    <a:pt x="162" y="732"/>
                    <a:pt x="162" y="732"/>
                    <a:pt x="162" y="732"/>
                  </a:cubicBezTo>
                  <a:cubicBezTo>
                    <a:pt x="110" y="728"/>
                    <a:pt x="69" y="685"/>
                    <a:pt x="69" y="633"/>
                  </a:cubicBezTo>
                  <a:cubicBezTo>
                    <a:pt x="69" y="577"/>
                    <a:pt x="114" y="533"/>
                    <a:pt x="169" y="533"/>
                  </a:cubicBezTo>
                  <a:cubicBezTo>
                    <a:pt x="207" y="533"/>
                    <a:pt x="207" y="533"/>
                    <a:pt x="207" y="533"/>
                  </a:cubicBezTo>
                  <a:cubicBezTo>
                    <a:pt x="209" y="533"/>
                    <a:pt x="211" y="532"/>
                    <a:pt x="212" y="532"/>
                  </a:cubicBezTo>
                  <a:cubicBezTo>
                    <a:pt x="217" y="532"/>
                    <a:pt x="221" y="533"/>
                    <a:pt x="225" y="533"/>
                  </a:cubicBezTo>
                  <a:cubicBezTo>
                    <a:pt x="329" y="533"/>
                    <a:pt x="329" y="533"/>
                    <a:pt x="329" y="533"/>
                  </a:cubicBezTo>
                  <a:cubicBezTo>
                    <a:pt x="341" y="533"/>
                    <a:pt x="351" y="523"/>
                    <a:pt x="351" y="511"/>
                  </a:cubicBezTo>
                  <a:cubicBezTo>
                    <a:pt x="351" y="498"/>
                    <a:pt x="341" y="489"/>
                    <a:pt x="329" y="489"/>
                  </a:cubicBezTo>
                  <a:cubicBezTo>
                    <a:pt x="225" y="489"/>
                    <a:pt x="225" y="489"/>
                    <a:pt x="225" y="489"/>
                  </a:cubicBezTo>
                  <a:cubicBezTo>
                    <a:pt x="170" y="489"/>
                    <a:pt x="125" y="444"/>
                    <a:pt x="125" y="389"/>
                  </a:cubicBezTo>
                  <a:cubicBezTo>
                    <a:pt x="125" y="333"/>
                    <a:pt x="170" y="288"/>
                    <a:pt x="225" y="288"/>
                  </a:cubicBezTo>
                  <a:cubicBezTo>
                    <a:pt x="293" y="288"/>
                    <a:pt x="293" y="288"/>
                    <a:pt x="293" y="288"/>
                  </a:cubicBezTo>
                  <a:cubicBezTo>
                    <a:pt x="329" y="288"/>
                    <a:pt x="329" y="288"/>
                    <a:pt x="329" y="288"/>
                  </a:cubicBezTo>
                  <a:cubicBezTo>
                    <a:pt x="362" y="288"/>
                    <a:pt x="362" y="288"/>
                    <a:pt x="362" y="288"/>
                  </a:cubicBezTo>
                  <a:cubicBezTo>
                    <a:pt x="374" y="288"/>
                    <a:pt x="384" y="279"/>
                    <a:pt x="384" y="266"/>
                  </a:cubicBezTo>
                  <a:cubicBezTo>
                    <a:pt x="384" y="254"/>
                    <a:pt x="374" y="244"/>
                    <a:pt x="362" y="244"/>
                  </a:cubicBezTo>
                  <a:cubicBezTo>
                    <a:pt x="329" y="244"/>
                    <a:pt x="329" y="244"/>
                    <a:pt x="329" y="244"/>
                  </a:cubicBezTo>
                  <a:cubicBezTo>
                    <a:pt x="293" y="244"/>
                    <a:pt x="293" y="244"/>
                    <a:pt x="293" y="244"/>
                  </a:cubicBezTo>
                  <a:cubicBezTo>
                    <a:pt x="238" y="244"/>
                    <a:pt x="193" y="200"/>
                    <a:pt x="193" y="144"/>
                  </a:cubicBezTo>
                  <a:cubicBezTo>
                    <a:pt x="193" y="89"/>
                    <a:pt x="238" y="44"/>
                    <a:pt x="293" y="44"/>
                  </a:cubicBezTo>
                  <a:cubicBezTo>
                    <a:pt x="742" y="44"/>
                    <a:pt x="742" y="44"/>
                    <a:pt x="742" y="44"/>
                  </a:cubicBezTo>
                  <a:cubicBezTo>
                    <a:pt x="785" y="44"/>
                    <a:pt x="911" y="44"/>
                    <a:pt x="1060" y="163"/>
                  </a:cubicBezTo>
                  <a:cubicBezTo>
                    <a:pt x="1060" y="108"/>
                    <a:pt x="1060" y="108"/>
                    <a:pt x="1060" y="108"/>
                  </a:cubicBezTo>
                  <a:cubicBezTo>
                    <a:pt x="960" y="36"/>
                    <a:pt x="856" y="0"/>
                    <a:pt x="742" y="0"/>
                  </a:cubicBezTo>
                  <a:cubicBezTo>
                    <a:pt x="293" y="0"/>
                    <a:pt x="293" y="0"/>
                    <a:pt x="293" y="0"/>
                  </a:cubicBezTo>
                  <a:cubicBezTo>
                    <a:pt x="214" y="0"/>
                    <a:pt x="149" y="65"/>
                    <a:pt x="149" y="144"/>
                  </a:cubicBezTo>
                  <a:cubicBezTo>
                    <a:pt x="149" y="185"/>
                    <a:pt x="166" y="222"/>
                    <a:pt x="194" y="248"/>
                  </a:cubicBezTo>
                  <a:cubicBezTo>
                    <a:pt x="129" y="263"/>
                    <a:pt x="81" y="320"/>
                    <a:pt x="81" y="389"/>
                  </a:cubicBezTo>
                  <a:cubicBezTo>
                    <a:pt x="81" y="430"/>
                    <a:pt x="99" y="468"/>
                    <a:pt x="128" y="495"/>
                  </a:cubicBezTo>
                  <a:cubicBezTo>
                    <a:pt x="69" y="512"/>
                    <a:pt x="25" y="568"/>
                    <a:pt x="25" y="633"/>
                  </a:cubicBezTo>
                  <a:cubicBezTo>
                    <a:pt x="25" y="679"/>
                    <a:pt x="47" y="720"/>
                    <a:pt x="82" y="747"/>
                  </a:cubicBezTo>
                  <a:cubicBezTo>
                    <a:pt x="34" y="770"/>
                    <a:pt x="0" y="819"/>
                    <a:pt x="0" y="876"/>
                  </a:cubicBezTo>
                  <a:cubicBezTo>
                    <a:pt x="0" y="956"/>
                    <a:pt x="65" y="1020"/>
                    <a:pt x="144" y="1020"/>
                  </a:cubicBezTo>
                  <a:cubicBezTo>
                    <a:pt x="556" y="1020"/>
                    <a:pt x="556" y="1020"/>
                    <a:pt x="556" y="1020"/>
                  </a:cubicBezTo>
                  <a:cubicBezTo>
                    <a:pt x="533" y="1072"/>
                    <a:pt x="493" y="1179"/>
                    <a:pt x="493" y="1302"/>
                  </a:cubicBezTo>
                  <a:cubicBezTo>
                    <a:pt x="493" y="1302"/>
                    <a:pt x="493" y="1303"/>
                    <a:pt x="493" y="1304"/>
                  </a:cubicBezTo>
                  <a:cubicBezTo>
                    <a:pt x="494" y="1306"/>
                    <a:pt x="500" y="1364"/>
                    <a:pt x="527" y="1423"/>
                  </a:cubicBezTo>
                  <a:cubicBezTo>
                    <a:pt x="564" y="1505"/>
                    <a:pt x="622" y="1550"/>
                    <a:pt x="695" y="1553"/>
                  </a:cubicBezTo>
                  <a:cubicBezTo>
                    <a:pt x="697" y="1553"/>
                    <a:pt x="701" y="1554"/>
                    <a:pt x="706" y="1554"/>
                  </a:cubicBezTo>
                  <a:cubicBezTo>
                    <a:pt x="722" y="1554"/>
                    <a:pt x="750" y="1550"/>
                    <a:pt x="773" y="1531"/>
                  </a:cubicBezTo>
                  <a:cubicBezTo>
                    <a:pt x="795" y="1511"/>
                    <a:pt x="807" y="1482"/>
                    <a:pt x="807" y="1443"/>
                  </a:cubicBezTo>
                  <a:cubicBezTo>
                    <a:pt x="807" y="1336"/>
                    <a:pt x="807" y="1336"/>
                    <a:pt x="807" y="1336"/>
                  </a:cubicBezTo>
                  <a:cubicBezTo>
                    <a:pt x="807" y="1336"/>
                    <a:pt x="807" y="1336"/>
                    <a:pt x="807" y="1336"/>
                  </a:cubicBezTo>
                  <a:cubicBezTo>
                    <a:pt x="807" y="1334"/>
                    <a:pt x="803" y="1193"/>
                    <a:pt x="905" y="1137"/>
                  </a:cubicBezTo>
                  <a:cubicBezTo>
                    <a:pt x="954" y="1109"/>
                    <a:pt x="1023" y="1070"/>
                    <a:pt x="1086" y="1034"/>
                  </a:cubicBezTo>
                  <a:cubicBezTo>
                    <a:pt x="1074" y="1026"/>
                    <a:pt x="1065" y="1013"/>
                    <a:pt x="1061" y="998"/>
                  </a:cubicBezTo>
                  <a:close/>
                </a:path>
              </a:pathLst>
            </a:custGeom>
            <a:solidFill>
              <a:srgbClr val="670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0">
              <a:extLst>
                <a:ext uri="{FF2B5EF4-FFF2-40B4-BE49-F238E27FC236}">
                  <a16:creationId xmlns:a16="http://schemas.microsoft.com/office/drawing/2014/main" id="{B4E865A2-9666-4F51-B0D0-FCCEB128CA50}"/>
                </a:ext>
              </a:extLst>
            </p:cNvPr>
            <p:cNvSpPr>
              <a:spLocks noEditPoints="1"/>
            </p:cNvSpPr>
            <p:nvPr/>
          </p:nvSpPr>
          <p:spPr bwMode="auto">
            <a:xfrm>
              <a:off x="4464" y="857"/>
              <a:ext cx="847" cy="1723"/>
            </a:xfrm>
            <a:custGeom>
              <a:avLst/>
              <a:gdLst>
                <a:gd name="T0" fmla="*/ 430 w 452"/>
                <a:gd name="T1" fmla="*/ 0 h 919"/>
                <a:gd name="T2" fmla="*/ 22 w 452"/>
                <a:gd name="T3" fmla="*/ 0 h 919"/>
                <a:gd name="T4" fmla="*/ 0 w 452"/>
                <a:gd name="T5" fmla="*/ 22 h 919"/>
                <a:gd name="T6" fmla="*/ 0 w 452"/>
                <a:gd name="T7" fmla="*/ 897 h 919"/>
                <a:gd name="T8" fmla="*/ 22 w 452"/>
                <a:gd name="T9" fmla="*/ 919 h 919"/>
                <a:gd name="T10" fmla="*/ 430 w 452"/>
                <a:gd name="T11" fmla="*/ 919 h 919"/>
                <a:gd name="T12" fmla="*/ 452 w 452"/>
                <a:gd name="T13" fmla="*/ 897 h 919"/>
                <a:gd name="T14" fmla="*/ 452 w 452"/>
                <a:gd name="T15" fmla="*/ 22 h 919"/>
                <a:gd name="T16" fmla="*/ 430 w 452"/>
                <a:gd name="T17" fmla="*/ 0 h 919"/>
                <a:gd name="T18" fmla="*/ 306 w 452"/>
                <a:gd name="T19" fmla="*/ 237 h 919"/>
                <a:gd name="T20" fmla="*/ 215 w 452"/>
                <a:gd name="T21" fmla="*/ 146 h 919"/>
                <a:gd name="T22" fmla="*/ 306 w 452"/>
                <a:gd name="T23" fmla="*/ 55 h 919"/>
                <a:gd name="T24" fmla="*/ 397 w 452"/>
                <a:gd name="T25" fmla="*/ 146 h 919"/>
                <a:gd name="T26" fmla="*/ 306 w 452"/>
                <a:gd name="T27" fmla="*/ 237 h 919"/>
                <a:gd name="T28" fmla="*/ 353 w 452"/>
                <a:gd name="T29" fmla="*/ 146 h 919"/>
                <a:gd name="T30" fmla="*/ 306 w 452"/>
                <a:gd name="T31" fmla="*/ 193 h 919"/>
                <a:gd name="T32" fmla="*/ 259 w 452"/>
                <a:gd name="T33" fmla="*/ 146 h 919"/>
                <a:gd name="T34" fmla="*/ 306 w 452"/>
                <a:gd name="T35" fmla="*/ 99 h 919"/>
                <a:gd name="T36" fmla="*/ 353 w 452"/>
                <a:gd name="T37" fmla="*/ 146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919">
                  <a:moveTo>
                    <a:pt x="430" y="0"/>
                  </a:moveTo>
                  <a:cubicBezTo>
                    <a:pt x="22" y="0"/>
                    <a:pt x="22" y="0"/>
                    <a:pt x="22" y="0"/>
                  </a:cubicBezTo>
                  <a:cubicBezTo>
                    <a:pt x="10" y="0"/>
                    <a:pt x="0" y="10"/>
                    <a:pt x="0" y="22"/>
                  </a:cubicBezTo>
                  <a:cubicBezTo>
                    <a:pt x="0" y="897"/>
                    <a:pt x="0" y="897"/>
                    <a:pt x="0" y="897"/>
                  </a:cubicBezTo>
                  <a:cubicBezTo>
                    <a:pt x="0" y="909"/>
                    <a:pt x="10" y="919"/>
                    <a:pt x="22" y="919"/>
                  </a:cubicBezTo>
                  <a:cubicBezTo>
                    <a:pt x="430" y="919"/>
                    <a:pt x="430" y="919"/>
                    <a:pt x="430" y="919"/>
                  </a:cubicBezTo>
                  <a:cubicBezTo>
                    <a:pt x="442" y="919"/>
                    <a:pt x="452" y="909"/>
                    <a:pt x="452" y="897"/>
                  </a:cubicBezTo>
                  <a:cubicBezTo>
                    <a:pt x="452" y="22"/>
                    <a:pt x="452" y="22"/>
                    <a:pt x="452" y="22"/>
                  </a:cubicBezTo>
                  <a:cubicBezTo>
                    <a:pt x="452" y="10"/>
                    <a:pt x="442" y="0"/>
                    <a:pt x="430" y="0"/>
                  </a:cubicBezTo>
                  <a:close/>
                  <a:moveTo>
                    <a:pt x="306" y="237"/>
                  </a:moveTo>
                  <a:cubicBezTo>
                    <a:pt x="256" y="237"/>
                    <a:pt x="215" y="197"/>
                    <a:pt x="215" y="146"/>
                  </a:cubicBezTo>
                  <a:cubicBezTo>
                    <a:pt x="215" y="96"/>
                    <a:pt x="256" y="55"/>
                    <a:pt x="306" y="55"/>
                  </a:cubicBezTo>
                  <a:cubicBezTo>
                    <a:pt x="356" y="55"/>
                    <a:pt x="397" y="96"/>
                    <a:pt x="397" y="146"/>
                  </a:cubicBezTo>
                  <a:cubicBezTo>
                    <a:pt x="397" y="197"/>
                    <a:pt x="356" y="237"/>
                    <a:pt x="306" y="237"/>
                  </a:cubicBezTo>
                  <a:close/>
                  <a:moveTo>
                    <a:pt x="353" y="146"/>
                  </a:moveTo>
                  <a:cubicBezTo>
                    <a:pt x="353" y="172"/>
                    <a:pt x="332" y="193"/>
                    <a:pt x="306" y="193"/>
                  </a:cubicBezTo>
                  <a:cubicBezTo>
                    <a:pt x="280" y="193"/>
                    <a:pt x="259" y="172"/>
                    <a:pt x="259" y="146"/>
                  </a:cubicBezTo>
                  <a:cubicBezTo>
                    <a:pt x="259" y="120"/>
                    <a:pt x="280" y="99"/>
                    <a:pt x="306" y="99"/>
                  </a:cubicBezTo>
                  <a:cubicBezTo>
                    <a:pt x="332" y="99"/>
                    <a:pt x="353" y="120"/>
                    <a:pt x="353" y="146"/>
                  </a:cubicBezTo>
                  <a:close/>
                </a:path>
              </a:pathLst>
            </a:custGeom>
            <a:solidFill>
              <a:srgbClr val="E71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41" name="bcgIcons_ThumbsDown">
            <a:extLst>
              <a:ext uri="{FF2B5EF4-FFF2-40B4-BE49-F238E27FC236}">
                <a16:creationId xmlns:a16="http://schemas.microsoft.com/office/drawing/2014/main" id="{9A1EB987-8942-4D96-B2E0-CAA5C6F99A81}"/>
              </a:ext>
            </a:extLst>
          </p:cNvPr>
          <p:cNvGrpSpPr>
            <a:grpSpLocks noChangeAspect="1"/>
          </p:cNvGrpSpPr>
          <p:nvPr/>
        </p:nvGrpSpPr>
        <p:grpSpPr bwMode="auto">
          <a:xfrm>
            <a:off x="4208171" y="5704212"/>
            <a:ext cx="742937" cy="743624"/>
            <a:chOff x="1682" y="0"/>
            <a:chExt cx="4316" cy="4320"/>
          </a:xfrm>
        </p:grpSpPr>
        <p:sp>
          <p:nvSpPr>
            <p:cNvPr id="42" name="AutoShape 8">
              <a:extLst>
                <a:ext uri="{FF2B5EF4-FFF2-40B4-BE49-F238E27FC236}">
                  <a16:creationId xmlns:a16="http://schemas.microsoft.com/office/drawing/2014/main" id="{8DD48F20-820F-4698-A7AA-914B2323D3A0}"/>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9">
              <a:extLst>
                <a:ext uri="{FF2B5EF4-FFF2-40B4-BE49-F238E27FC236}">
                  <a16:creationId xmlns:a16="http://schemas.microsoft.com/office/drawing/2014/main" id="{53AF66B8-5B4C-468A-8B5A-61C555EEAC15}"/>
                </a:ext>
              </a:extLst>
            </p:cNvPr>
            <p:cNvSpPr>
              <a:spLocks/>
            </p:cNvSpPr>
            <p:nvPr/>
          </p:nvSpPr>
          <p:spPr bwMode="auto">
            <a:xfrm>
              <a:off x="2396" y="703"/>
              <a:ext cx="2034" cy="2914"/>
            </a:xfrm>
            <a:custGeom>
              <a:avLst/>
              <a:gdLst>
                <a:gd name="T0" fmla="*/ 883 w 1086"/>
                <a:gd name="T1" fmla="*/ 1098 h 1554"/>
                <a:gd name="T2" fmla="*/ 763 w 1086"/>
                <a:gd name="T3" fmla="*/ 1443 h 1554"/>
                <a:gd name="T4" fmla="*/ 700 w 1086"/>
                <a:gd name="T5" fmla="*/ 1509 h 1554"/>
                <a:gd name="T6" fmla="*/ 537 w 1086"/>
                <a:gd name="T7" fmla="*/ 1300 h 1554"/>
                <a:gd name="T8" fmla="*/ 610 w 1086"/>
                <a:gd name="T9" fmla="*/ 987 h 1554"/>
                <a:gd name="T10" fmla="*/ 144 w 1086"/>
                <a:gd name="T11" fmla="*/ 976 h 1554"/>
                <a:gd name="T12" fmla="*/ 144 w 1086"/>
                <a:gd name="T13" fmla="*/ 776 h 1554"/>
                <a:gd name="T14" fmla="*/ 169 w 1086"/>
                <a:gd name="T15" fmla="*/ 777 h 1554"/>
                <a:gd name="T16" fmla="*/ 329 w 1086"/>
                <a:gd name="T17" fmla="*/ 755 h 1554"/>
                <a:gd name="T18" fmla="*/ 279 w 1086"/>
                <a:gd name="T19" fmla="*/ 733 h 1554"/>
                <a:gd name="T20" fmla="*/ 162 w 1086"/>
                <a:gd name="T21" fmla="*/ 732 h 1554"/>
                <a:gd name="T22" fmla="*/ 169 w 1086"/>
                <a:gd name="T23" fmla="*/ 533 h 1554"/>
                <a:gd name="T24" fmla="*/ 212 w 1086"/>
                <a:gd name="T25" fmla="*/ 532 h 1554"/>
                <a:gd name="T26" fmla="*/ 329 w 1086"/>
                <a:gd name="T27" fmla="*/ 533 h 1554"/>
                <a:gd name="T28" fmla="*/ 329 w 1086"/>
                <a:gd name="T29" fmla="*/ 489 h 1554"/>
                <a:gd name="T30" fmla="*/ 125 w 1086"/>
                <a:gd name="T31" fmla="*/ 389 h 1554"/>
                <a:gd name="T32" fmla="*/ 293 w 1086"/>
                <a:gd name="T33" fmla="*/ 288 h 1554"/>
                <a:gd name="T34" fmla="*/ 362 w 1086"/>
                <a:gd name="T35" fmla="*/ 288 h 1554"/>
                <a:gd name="T36" fmla="*/ 362 w 1086"/>
                <a:gd name="T37" fmla="*/ 244 h 1554"/>
                <a:gd name="T38" fmla="*/ 293 w 1086"/>
                <a:gd name="T39" fmla="*/ 244 h 1554"/>
                <a:gd name="T40" fmla="*/ 293 w 1086"/>
                <a:gd name="T41" fmla="*/ 44 h 1554"/>
                <a:gd name="T42" fmla="*/ 1060 w 1086"/>
                <a:gd name="T43" fmla="*/ 163 h 1554"/>
                <a:gd name="T44" fmla="*/ 742 w 1086"/>
                <a:gd name="T45" fmla="*/ 0 h 1554"/>
                <a:gd name="T46" fmla="*/ 149 w 1086"/>
                <a:gd name="T47" fmla="*/ 144 h 1554"/>
                <a:gd name="T48" fmla="*/ 81 w 1086"/>
                <a:gd name="T49" fmla="*/ 389 h 1554"/>
                <a:gd name="T50" fmla="*/ 25 w 1086"/>
                <a:gd name="T51" fmla="*/ 633 h 1554"/>
                <a:gd name="T52" fmla="*/ 0 w 1086"/>
                <a:gd name="T53" fmla="*/ 876 h 1554"/>
                <a:gd name="T54" fmla="*/ 556 w 1086"/>
                <a:gd name="T55" fmla="*/ 1020 h 1554"/>
                <a:gd name="T56" fmla="*/ 493 w 1086"/>
                <a:gd name="T57" fmla="*/ 1304 h 1554"/>
                <a:gd name="T58" fmla="*/ 695 w 1086"/>
                <a:gd name="T59" fmla="*/ 1553 h 1554"/>
                <a:gd name="T60" fmla="*/ 773 w 1086"/>
                <a:gd name="T61" fmla="*/ 1531 h 1554"/>
                <a:gd name="T62" fmla="*/ 807 w 1086"/>
                <a:gd name="T63" fmla="*/ 1336 h 1554"/>
                <a:gd name="T64" fmla="*/ 905 w 1086"/>
                <a:gd name="T65" fmla="*/ 1137 h 1554"/>
                <a:gd name="T66" fmla="*/ 1061 w 1086"/>
                <a:gd name="T67" fmla="*/ 998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6" h="1554">
                  <a:moveTo>
                    <a:pt x="1061" y="998"/>
                  </a:moveTo>
                  <a:cubicBezTo>
                    <a:pt x="1000" y="1033"/>
                    <a:pt x="932" y="1071"/>
                    <a:pt x="883" y="1098"/>
                  </a:cubicBezTo>
                  <a:cubicBezTo>
                    <a:pt x="760" y="1167"/>
                    <a:pt x="762" y="1325"/>
                    <a:pt x="763" y="1337"/>
                  </a:cubicBezTo>
                  <a:cubicBezTo>
                    <a:pt x="763" y="1443"/>
                    <a:pt x="763" y="1443"/>
                    <a:pt x="763" y="1443"/>
                  </a:cubicBezTo>
                  <a:cubicBezTo>
                    <a:pt x="763" y="1468"/>
                    <a:pt x="756" y="1487"/>
                    <a:pt x="744" y="1497"/>
                  </a:cubicBezTo>
                  <a:cubicBezTo>
                    <a:pt x="727" y="1513"/>
                    <a:pt x="700" y="1509"/>
                    <a:pt x="700" y="1509"/>
                  </a:cubicBezTo>
                  <a:cubicBezTo>
                    <a:pt x="699" y="1509"/>
                    <a:pt x="698" y="1509"/>
                    <a:pt x="697" y="1509"/>
                  </a:cubicBezTo>
                  <a:cubicBezTo>
                    <a:pt x="566" y="1505"/>
                    <a:pt x="539" y="1316"/>
                    <a:pt x="537" y="1300"/>
                  </a:cubicBezTo>
                  <a:cubicBezTo>
                    <a:pt x="538" y="1144"/>
                    <a:pt x="610" y="1010"/>
                    <a:pt x="610" y="1009"/>
                  </a:cubicBezTo>
                  <a:cubicBezTo>
                    <a:pt x="614" y="1002"/>
                    <a:pt x="614" y="994"/>
                    <a:pt x="610" y="987"/>
                  </a:cubicBezTo>
                  <a:cubicBezTo>
                    <a:pt x="606" y="980"/>
                    <a:pt x="599" y="976"/>
                    <a:pt x="591" y="976"/>
                  </a:cubicBezTo>
                  <a:cubicBezTo>
                    <a:pt x="144" y="976"/>
                    <a:pt x="144" y="976"/>
                    <a:pt x="144" y="976"/>
                  </a:cubicBezTo>
                  <a:cubicBezTo>
                    <a:pt x="89" y="976"/>
                    <a:pt x="44" y="931"/>
                    <a:pt x="44" y="876"/>
                  </a:cubicBezTo>
                  <a:cubicBezTo>
                    <a:pt x="44" y="821"/>
                    <a:pt x="89" y="776"/>
                    <a:pt x="144" y="776"/>
                  </a:cubicBezTo>
                  <a:cubicBezTo>
                    <a:pt x="160" y="776"/>
                    <a:pt x="160" y="776"/>
                    <a:pt x="160" y="776"/>
                  </a:cubicBezTo>
                  <a:cubicBezTo>
                    <a:pt x="163" y="776"/>
                    <a:pt x="166" y="777"/>
                    <a:pt x="169" y="777"/>
                  </a:cubicBezTo>
                  <a:cubicBezTo>
                    <a:pt x="307" y="777"/>
                    <a:pt x="307" y="777"/>
                    <a:pt x="307" y="777"/>
                  </a:cubicBezTo>
                  <a:cubicBezTo>
                    <a:pt x="319" y="777"/>
                    <a:pt x="329" y="767"/>
                    <a:pt x="329" y="755"/>
                  </a:cubicBezTo>
                  <a:cubicBezTo>
                    <a:pt x="329" y="742"/>
                    <a:pt x="319" y="733"/>
                    <a:pt x="307" y="733"/>
                  </a:cubicBezTo>
                  <a:cubicBezTo>
                    <a:pt x="279" y="733"/>
                    <a:pt x="279" y="733"/>
                    <a:pt x="279" y="733"/>
                  </a:cubicBezTo>
                  <a:cubicBezTo>
                    <a:pt x="277" y="732"/>
                    <a:pt x="276" y="732"/>
                    <a:pt x="275" y="732"/>
                  </a:cubicBezTo>
                  <a:cubicBezTo>
                    <a:pt x="162" y="732"/>
                    <a:pt x="162" y="732"/>
                    <a:pt x="162" y="732"/>
                  </a:cubicBezTo>
                  <a:cubicBezTo>
                    <a:pt x="110" y="728"/>
                    <a:pt x="69" y="685"/>
                    <a:pt x="69" y="633"/>
                  </a:cubicBezTo>
                  <a:cubicBezTo>
                    <a:pt x="69" y="577"/>
                    <a:pt x="114" y="533"/>
                    <a:pt x="169" y="533"/>
                  </a:cubicBezTo>
                  <a:cubicBezTo>
                    <a:pt x="207" y="533"/>
                    <a:pt x="207" y="533"/>
                    <a:pt x="207" y="533"/>
                  </a:cubicBezTo>
                  <a:cubicBezTo>
                    <a:pt x="209" y="533"/>
                    <a:pt x="211" y="532"/>
                    <a:pt x="212" y="532"/>
                  </a:cubicBezTo>
                  <a:cubicBezTo>
                    <a:pt x="217" y="532"/>
                    <a:pt x="221" y="533"/>
                    <a:pt x="225" y="533"/>
                  </a:cubicBezTo>
                  <a:cubicBezTo>
                    <a:pt x="329" y="533"/>
                    <a:pt x="329" y="533"/>
                    <a:pt x="329" y="533"/>
                  </a:cubicBezTo>
                  <a:cubicBezTo>
                    <a:pt x="341" y="533"/>
                    <a:pt x="351" y="523"/>
                    <a:pt x="351" y="511"/>
                  </a:cubicBezTo>
                  <a:cubicBezTo>
                    <a:pt x="351" y="498"/>
                    <a:pt x="341" y="489"/>
                    <a:pt x="329" y="489"/>
                  </a:cubicBezTo>
                  <a:cubicBezTo>
                    <a:pt x="225" y="489"/>
                    <a:pt x="225" y="489"/>
                    <a:pt x="225" y="489"/>
                  </a:cubicBezTo>
                  <a:cubicBezTo>
                    <a:pt x="170" y="489"/>
                    <a:pt x="125" y="444"/>
                    <a:pt x="125" y="389"/>
                  </a:cubicBezTo>
                  <a:cubicBezTo>
                    <a:pt x="125" y="333"/>
                    <a:pt x="170" y="288"/>
                    <a:pt x="225" y="288"/>
                  </a:cubicBezTo>
                  <a:cubicBezTo>
                    <a:pt x="293" y="288"/>
                    <a:pt x="293" y="288"/>
                    <a:pt x="293" y="288"/>
                  </a:cubicBezTo>
                  <a:cubicBezTo>
                    <a:pt x="329" y="288"/>
                    <a:pt x="329" y="288"/>
                    <a:pt x="329" y="288"/>
                  </a:cubicBezTo>
                  <a:cubicBezTo>
                    <a:pt x="362" y="288"/>
                    <a:pt x="362" y="288"/>
                    <a:pt x="362" y="288"/>
                  </a:cubicBezTo>
                  <a:cubicBezTo>
                    <a:pt x="374" y="288"/>
                    <a:pt x="384" y="279"/>
                    <a:pt x="384" y="266"/>
                  </a:cubicBezTo>
                  <a:cubicBezTo>
                    <a:pt x="384" y="254"/>
                    <a:pt x="374" y="244"/>
                    <a:pt x="362" y="244"/>
                  </a:cubicBezTo>
                  <a:cubicBezTo>
                    <a:pt x="329" y="244"/>
                    <a:pt x="329" y="244"/>
                    <a:pt x="329" y="244"/>
                  </a:cubicBezTo>
                  <a:cubicBezTo>
                    <a:pt x="293" y="244"/>
                    <a:pt x="293" y="244"/>
                    <a:pt x="293" y="244"/>
                  </a:cubicBezTo>
                  <a:cubicBezTo>
                    <a:pt x="238" y="244"/>
                    <a:pt x="193" y="200"/>
                    <a:pt x="193" y="144"/>
                  </a:cubicBezTo>
                  <a:cubicBezTo>
                    <a:pt x="193" y="89"/>
                    <a:pt x="238" y="44"/>
                    <a:pt x="293" y="44"/>
                  </a:cubicBezTo>
                  <a:cubicBezTo>
                    <a:pt x="742" y="44"/>
                    <a:pt x="742" y="44"/>
                    <a:pt x="742" y="44"/>
                  </a:cubicBezTo>
                  <a:cubicBezTo>
                    <a:pt x="785" y="44"/>
                    <a:pt x="911" y="44"/>
                    <a:pt x="1060" y="163"/>
                  </a:cubicBezTo>
                  <a:cubicBezTo>
                    <a:pt x="1060" y="108"/>
                    <a:pt x="1060" y="108"/>
                    <a:pt x="1060" y="108"/>
                  </a:cubicBezTo>
                  <a:cubicBezTo>
                    <a:pt x="960" y="36"/>
                    <a:pt x="856" y="0"/>
                    <a:pt x="742" y="0"/>
                  </a:cubicBezTo>
                  <a:cubicBezTo>
                    <a:pt x="293" y="0"/>
                    <a:pt x="293" y="0"/>
                    <a:pt x="293" y="0"/>
                  </a:cubicBezTo>
                  <a:cubicBezTo>
                    <a:pt x="214" y="0"/>
                    <a:pt x="149" y="65"/>
                    <a:pt x="149" y="144"/>
                  </a:cubicBezTo>
                  <a:cubicBezTo>
                    <a:pt x="149" y="185"/>
                    <a:pt x="166" y="222"/>
                    <a:pt x="194" y="248"/>
                  </a:cubicBezTo>
                  <a:cubicBezTo>
                    <a:pt x="129" y="263"/>
                    <a:pt x="81" y="320"/>
                    <a:pt x="81" y="389"/>
                  </a:cubicBezTo>
                  <a:cubicBezTo>
                    <a:pt x="81" y="430"/>
                    <a:pt x="99" y="468"/>
                    <a:pt x="128" y="495"/>
                  </a:cubicBezTo>
                  <a:cubicBezTo>
                    <a:pt x="69" y="512"/>
                    <a:pt x="25" y="568"/>
                    <a:pt x="25" y="633"/>
                  </a:cubicBezTo>
                  <a:cubicBezTo>
                    <a:pt x="25" y="679"/>
                    <a:pt x="47" y="720"/>
                    <a:pt x="82" y="747"/>
                  </a:cubicBezTo>
                  <a:cubicBezTo>
                    <a:pt x="34" y="770"/>
                    <a:pt x="0" y="819"/>
                    <a:pt x="0" y="876"/>
                  </a:cubicBezTo>
                  <a:cubicBezTo>
                    <a:pt x="0" y="956"/>
                    <a:pt x="65" y="1020"/>
                    <a:pt x="144" y="1020"/>
                  </a:cubicBezTo>
                  <a:cubicBezTo>
                    <a:pt x="556" y="1020"/>
                    <a:pt x="556" y="1020"/>
                    <a:pt x="556" y="1020"/>
                  </a:cubicBezTo>
                  <a:cubicBezTo>
                    <a:pt x="533" y="1072"/>
                    <a:pt x="493" y="1179"/>
                    <a:pt x="493" y="1302"/>
                  </a:cubicBezTo>
                  <a:cubicBezTo>
                    <a:pt x="493" y="1302"/>
                    <a:pt x="493" y="1303"/>
                    <a:pt x="493" y="1304"/>
                  </a:cubicBezTo>
                  <a:cubicBezTo>
                    <a:pt x="494" y="1306"/>
                    <a:pt x="500" y="1364"/>
                    <a:pt x="527" y="1423"/>
                  </a:cubicBezTo>
                  <a:cubicBezTo>
                    <a:pt x="564" y="1505"/>
                    <a:pt x="622" y="1550"/>
                    <a:pt x="695" y="1553"/>
                  </a:cubicBezTo>
                  <a:cubicBezTo>
                    <a:pt x="697" y="1553"/>
                    <a:pt x="701" y="1554"/>
                    <a:pt x="706" y="1554"/>
                  </a:cubicBezTo>
                  <a:cubicBezTo>
                    <a:pt x="722" y="1554"/>
                    <a:pt x="750" y="1550"/>
                    <a:pt x="773" y="1531"/>
                  </a:cubicBezTo>
                  <a:cubicBezTo>
                    <a:pt x="795" y="1511"/>
                    <a:pt x="807" y="1482"/>
                    <a:pt x="807" y="1443"/>
                  </a:cubicBezTo>
                  <a:cubicBezTo>
                    <a:pt x="807" y="1336"/>
                    <a:pt x="807" y="1336"/>
                    <a:pt x="807" y="1336"/>
                  </a:cubicBezTo>
                  <a:cubicBezTo>
                    <a:pt x="807" y="1336"/>
                    <a:pt x="807" y="1336"/>
                    <a:pt x="807" y="1336"/>
                  </a:cubicBezTo>
                  <a:cubicBezTo>
                    <a:pt x="807" y="1334"/>
                    <a:pt x="803" y="1193"/>
                    <a:pt x="905" y="1137"/>
                  </a:cubicBezTo>
                  <a:cubicBezTo>
                    <a:pt x="954" y="1109"/>
                    <a:pt x="1023" y="1070"/>
                    <a:pt x="1086" y="1034"/>
                  </a:cubicBezTo>
                  <a:cubicBezTo>
                    <a:pt x="1074" y="1026"/>
                    <a:pt x="1065" y="1013"/>
                    <a:pt x="1061" y="998"/>
                  </a:cubicBezTo>
                  <a:close/>
                </a:path>
              </a:pathLst>
            </a:custGeom>
            <a:solidFill>
              <a:srgbClr val="670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0">
              <a:extLst>
                <a:ext uri="{FF2B5EF4-FFF2-40B4-BE49-F238E27FC236}">
                  <a16:creationId xmlns:a16="http://schemas.microsoft.com/office/drawing/2014/main" id="{A24F3C74-9408-42BA-B8E5-B0BF84825026}"/>
                </a:ext>
              </a:extLst>
            </p:cNvPr>
            <p:cNvSpPr>
              <a:spLocks noEditPoints="1"/>
            </p:cNvSpPr>
            <p:nvPr/>
          </p:nvSpPr>
          <p:spPr bwMode="auto">
            <a:xfrm>
              <a:off x="4464" y="857"/>
              <a:ext cx="847" cy="1723"/>
            </a:xfrm>
            <a:custGeom>
              <a:avLst/>
              <a:gdLst>
                <a:gd name="T0" fmla="*/ 430 w 452"/>
                <a:gd name="T1" fmla="*/ 0 h 919"/>
                <a:gd name="T2" fmla="*/ 22 w 452"/>
                <a:gd name="T3" fmla="*/ 0 h 919"/>
                <a:gd name="T4" fmla="*/ 0 w 452"/>
                <a:gd name="T5" fmla="*/ 22 h 919"/>
                <a:gd name="T6" fmla="*/ 0 w 452"/>
                <a:gd name="T7" fmla="*/ 897 h 919"/>
                <a:gd name="T8" fmla="*/ 22 w 452"/>
                <a:gd name="T9" fmla="*/ 919 h 919"/>
                <a:gd name="T10" fmla="*/ 430 w 452"/>
                <a:gd name="T11" fmla="*/ 919 h 919"/>
                <a:gd name="T12" fmla="*/ 452 w 452"/>
                <a:gd name="T13" fmla="*/ 897 h 919"/>
                <a:gd name="T14" fmla="*/ 452 w 452"/>
                <a:gd name="T15" fmla="*/ 22 h 919"/>
                <a:gd name="T16" fmla="*/ 430 w 452"/>
                <a:gd name="T17" fmla="*/ 0 h 919"/>
                <a:gd name="T18" fmla="*/ 306 w 452"/>
                <a:gd name="T19" fmla="*/ 237 h 919"/>
                <a:gd name="T20" fmla="*/ 215 w 452"/>
                <a:gd name="T21" fmla="*/ 146 h 919"/>
                <a:gd name="T22" fmla="*/ 306 w 452"/>
                <a:gd name="T23" fmla="*/ 55 h 919"/>
                <a:gd name="T24" fmla="*/ 397 w 452"/>
                <a:gd name="T25" fmla="*/ 146 h 919"/>
                <a:gd name="T26" fmla="*/ 306 w 452"/>
                <a:gd name="T27" fmla="*/ 237 h 919"/>
                <a:gd name="T28" fmla="*/ 353 w 452"/>
                <a:gd name="T29" fmla="*/ 146 h 919"/>
                <a:gd name="T30" fmla="*/ 306 w 452"/>
                <a:gd name="T31" fmla="*/ 193 h 919"/>
                <a:gd name="T32" fmla="*/ 259 w 452"/>
                <a:gd name="T33" fmla="*/ 146 h 919"/>
                <a:gd name="T34" fmla="*/ 306 w 452"/>
                <a:gd name="T35" fmla="*/ 99 h 919"/>
                <a:gd name="T36" fmla="*/ 353 w 452"/>
                <a:gd name="T37" fmla="*/ 146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919">
                  <a:moveTo>
                    <a:pt x="430" y="0"/>
                  </a:moveTo>
                  <a:cubicBezTo>
                    <a:pt x="22" y="0"/>
                    <a:pt x="22" y="0"/>
                    <a:pt x="22" y="0"/>
                  </a:cubicBezTo>
                  <a:cubicBezTo>
                    <a:pt x="10" y="0"/>
                    <a:pt x="0" y="10"/>
                    <a:pt x="0" y="22"/>
                  </a:cubicBezTo>
                  <a:cubicBezTo>
                    <a:pt x="0" y="897"/>
                    <a:pt x="0" y="897"/>
                    <a:pt x="0" y="897"/>
                  </a:cubicBezTo>
                  <a:cubicBezTo>
                    <a:pt x="0" y="909"/>
                    <a:pt x="10" y="919"/>
                    <a:pt x="22" y="919"/>
                  </a:cubicBezTo>
                  <a:cubicBezTo>
                    <a:pt x="430" y="919"/>
                    <a:pt x="430" y="919"/>
                    <a:pt x="430" y="919"/>
                  </a:cubicBezTo>
                  <a:cubicBezTo>
                    <a:pt x="442" y="919"/>
                    <a:pt x="452" y="909"/>
                    <a:pt x="452" y="897"/>
                  </a:cubicBezTo>
                  <a:cubicBezTo>
                    <a:pt x="452" y="22"/>
                    <a:pt x="452" y="22"/>
                    <a:pt x="452" y="22"/>
                  </a:cubicBezTo>
                  <a:cubicBezTo>
                    <a:pt x="452" y="10"/>
                    <a:pt x="442" y="0"/>
                    <a:pt x="430" y="0"/>
                  </a:cubicBezTo>
                  <a:close/>
                  <a:moveTo>
                    <a:pt x="306" y="237"/>
                  </a:moveTo>
                  <a:cubicBezTo>
                    <a:pt x="256" y="237"/>
                    <a:pt x="215" y="197"/>
                    <a:pt x="215" y="146"/>
                  </a:cubicBezTo>
                  <a:cubicBezTo>
                    <a:pt x="215" y="96"/>
                    <a:pt x="256" y="55"/>
                    <a:pt x="306" y="55"/>
                  </a:cubicBezTo>
                  <a:cubicBezTo>
                    <a:pt x="356" y="55"/>
                    <a:pt x="397" y="96"/>
                    <a:pt x="397" y="146"/>
                  </a:cubicBezTo>
                  <a:cubicBezTo>
                    <a:pt x="397" y="197"/>
                    <a:pt x="356" y="237"/>
                    <a:pt x="306" y="237"/>
                  </a:cubicBezTo>
                  <a:close/>
                  <a:moveTo>
                    <a:pt x="353" y="146"/>
                  </a:moveTo>
                  <a:cubicBezTo>
                    <a:pt x="353" y="172"/>
                    <a:pt x="332" y="193"/>
                    <a:pt x="306" y="193"/>
                  </a:cubicBezTo>
                  <a:cubicBezTo>
                    <a:pt x="280" y="193"/>
                    <a:pt x="259" y="172"/>
                    <a:pt x="259" y="146"/>
                  </a:cubicBezTo>
                  <a:cubicBezTo>
                    <a:pt x="259" y="120"/>
                    <a:pt x="280" y="99"/>
                    <a:pt x="306" y="99"/>
                  </a:cubicBezTo>
                  <a:cubicBezTo>
                    <a:pt x="332" y="99"/>
                    <a:pt x="353" y="120"/>
                    <a:pt x="353" y="146"/>
                  </a:cubicBezTo>
                  <a:close/>
                </a:path>
              </a:pathLst>
            </a:custGeom>
            <a:solidFill>
              <a:srgbClr val="E71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864855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19" name="think-cell Slide" r:id="rId5" imgW="473" imgH="473" progId="TCLayout.ActiveDocument.1">
                  <p:embed/>
                </p:oleObj>
              </mc:Choice>
              <mc:Fallback>
                <p:oleObj name="think-cell Slide" r:id="rId5" imgW="473" imgH="473"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GB"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vert="horz"/>
          <a:lstStyle/>
          <a:p>
            <a:r>
              <a:rPr lang="en-GB" dirty="0"/>
              <a:t>Quantitative Analysis - Summary</a:t>
            </a:r>
            <a:endParaRPr lang="en-GB" sz="3200" i="1" dirty="0"/>
          </a:p>
        </p:txBody>
      </p:sp>
      <p:grpSp>
        <p:nvGrpSpPr>
          <p:cNvPr id="8" name="Group 7"/>
          <p:cNvGrpSpPr>
            <a:grpSpLocks noChangeAspect="1"/>
          </p:cNvGrpSpPr>
          <p:nvPr/>
        </p:nvGrpSpPr>
        <p:grpSpPr>
          <a:xfrm>
            <a:off x="9712801" y="1651635"/>
            <a:ext cx="1646238" cy="1644650"/>
            <a:chOff x="5273675" y="2606675"/>
            <a:chExt cx="1646238" cy="1644650"/>
          </a:xfrm>
        </p:grpSpPr>
        <p:sp>
          <p:nvSpPr>
            <p:cNvPr id="9"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5446711" y="2774948"/>
              <a:ext cx="1303338" cy="1304926"/>
            </a:xfrm>
            <a:custGeom>
              <a:avLst/>
              <a:gdLst>
                <a:gd name="connsiteX0" fmla="*/ 1219200 w 1303338"/>
                <a:gd name="connsiteY0" fmla="*/ 1168400 h 1304926"/>
                <a:gd name="connsiteX1" fmla="*/ 1166812 w 1303338"/>
                <a:gd name="connsiteY1" fmla="*/ 1220788 h 1304926"/>
                <a:gd name="connsiteX2" fmla="*/ 1219200 w 1303338"/>
                <a:gd name="connsiteY2" fmla="*/ 1273176 h 1304926"/>
                <a:gd name="connsiteX3" fmla="*/ 1271588 w 1303338"/>
                <a:gd name="connsiteY3" fmla="*/ 1220788 h 1304926"/>
                <a:gd name="connsiteX4" fmla="*/ 1219200 w 1303338"/>
                <a:gd name="connsiteY4" fmla="*/ 1168400 h 1304926"/>
                <a:gd name="connsiteX5" fmla="*/ 538163 w 1303338"/>
                <a:gd name="connsiteY5" fmla="*/ 1168400 h 1304926"/>
                <a:gd name="connsiteX6" fmla="*/ 485775 w 1303338"/>
                <a:gd name="connsiteY6" fmla="*/ 1220788 h 1304926"/>
                <a:gd name="connsiteX7" fmla="*/ 538163 w 1303338"/>
                <a:gd name="connsiteY7" fmla="*/ 1273176 h 1304926"/>
                <a:gd name="connsiteX8" fmla="*/ 590551 w 1303338"/>
                <a:gd name="connsiteY8" fmla="*/ 1220788 h 1304926"/>
                <a:gd name="connsiteX9" fmla="*/ 538163 w 1303338"/>
                <a:gd name="connsiteY9" fmla="*/ 1168400 h 1304926"/>
                <a:gd name="connsiteX10" fmla="*/ 84138 w 1303338"/>
                <a:gd name="connsiteY10" fmla="*/ 1168400 h 1304926"/>
                <a:gd name="connsiteX11" fmla="*/ 31750 w 1303338"/>
                <a:gd name="connsiteY11" fmla="*/ 1220788 h 1304926"/>
                <a:gd name="connsiteX12" fmla="*/ 84138 w 1303338"/>
                <a:gd name="connsiteY12" fmla="*/ 1273176 h 1304926"/>
                <a:gd name="connsiteX13" fmla="*/ 136526 w 1303338"/>
                <a:gd name="connsiteY13" fmla="*/ 1220788 h 1304926"/>
                <a:gd name="connsiteX14" fmla="*/ 84138 w 1303338"/>
                <a:gd name="connsiteY14" fmla="*/ 1168400 h 1304926"/>
                <a:gd name="connsiteX15" fmla="*/ 311151 w 1303338"/>
                <a:gd name="connsiteY15" fmla="*/ 1136651 h 1304926"/>
                <a:gd name="connsiteX16" fmla="*/ 327026 w 1303338"/>
                <a:gd name="connsiteY16" fmla="*/ 1152405 h 1304926"/>
                <a:gd name="connsiteX17" fmla="*/ 327026 w 1303338"/>
                <a:gd name="connsiteY17" fmla="*/ 1289173 h 1304926"/>
                <a:gd name="connsiteX18" fmla="*/ 311151 w 1303338"/>
                <a:gd name="connsiteY18" fmla="*/ 1304926 h 1304926"/>
                <a:gd name="connsiteX19" fmla="*/ 295276 w 1303338"/>
                <a:gd name="connsiteY19" fmla="*/ 1289173 h 1304926"/>
                <a:gd name="connsiteX20" fmla="*/ 295276 w 1303338"/>
                <a:gd name="connsiteY20" fmla="*/ 1152405 h 1304926"/>
                <a:gd name="connsiteX21" fmla="*/ 311151 w 1303338"/>
                <a:gd name="connsiteY21" fmla="*/ 1136651 h 1304926"/>
                <a:gd name="connsiteX22" fmla="*/ 1219200 w 1303338"/>
                <a:gd name="connsiteY22" fmla="*/ 1136650 h 1304926"/>
                <a:gd name="connsiteX23" fmla="*/ 1303338 w 1303338"/>
                <a:gd name="connsiteY23" fmla="*/ 1220788 h 1304926"/>
                <a:gd name="connsiteX24" fmla="*/ 1219200 w 1303338"/>
                <a:gd name="connsiteY24" fmla="*/ 1304926 h 1304926"/>
                <a:gd name="connsiteX25" fmla="*/ 1135062 w 1303338"/>
                <a:gd name="connsiteY25" fmla="*/ 1220788 h 1304926"/>
                <a:gd name="connsiteX26" fmla="*/ 1219200 w 1303338"/>
                <a:gd name="connsiteY26" fmla="*/ 1136650 h 1304926"/>
                <a:gd name="connsiteX27" fmla="*/ 538163 w 1303338"/>
                <a:gd name="connsiteY27" fmla="*/ 1136650 h 1304926"/>
                <a:gd name="connsiteX28" fmla="*/ 622301 w 1303338"/>
                <a:gd name="connsiteY28" fmla="*/ 1220788 h 1304926"/>
                <a:gd name="connsiteX29" fmla="*/ 538163 w 1303338"/>
                <a:gd name="connsiteY29" fmla="*/ 1304926 h 1304926"/>
                <a:gd name="connsiteX30" fmla="*/ 454025 w 1303338"/>
                <a:gd name="connsiteY30" fmla="*/ 1220788 h 1304926"/>
                <a:gd name="connsiteX31" fmla="*/ 538163 w 1303338"/>
                <a:gd name="connsiteY31" fmla="*/ 1136650 h 1304926"/>
                <a:gd name="connsiteX32" fmla="*/ 84138 w 1303338"/>
                <a:gd name="connsiteY32" fmla="*/ 1136650 h 1304926"/>
                <a:gd name="connsiteX33" fmla="*/ 168276 w 1303338"/>
                <a:gd name="connsiteY33" fmla="*/ 1220788 h 1304926"/>
                <a:gd name="connsiteX34" fmla="*/ 84138 w 1303338"/>
                <a:gd name="connsiteY34" fmla="*/ 1304926 h 1304926"/>
                <a:gd name="connsiteX35" fmla="*/ 0 w 1303338"/>
                <a:gd name="connsiteY35" fmla="*/ 1220788 h 1304926"/>
                <a:gd name="connsiteX36" fmla="*/ 84138 w 1303338"/>
                <a:gd name="connsiteY36" fmla="*/ 1136650 h 1304926"/>
                <a:gd name="connsiteX37" fmla="*/ 878589 w 1303338"/>
                <a:gd name="connsiteY37" fmla="*/ 1018468 h 1304926"/>
                <a:gd name="connsiteX38" fmla="*/ 844992 w 1303338"/>
                <a:gd name="connsiteY38" fmla="*/ 1025664 h 1304926"/>
                <a:gd name="connsiteX39" fmla="*/ 800449 w 1303338"/>
                <a:gd name="connsiteY39" fmla="*/ 1139368 h 1304926"/>
                <a:gd name="connsiteX40" fmla="*/ 913961 w 1303338"/>
                <a:gd name="connsiteY40" fmla="*/ 1184139 h 1304926"/>
                <a:gd name="connsiteX41" fmla="*/ 958504 w 1303338"/>
                <a:gd name="connsiteY41" fmla="*/ 1070435 h 1304926"/>
                <a:gd name="connsiteX42" fmla="*/ 878589 w 1303338"/>
                <a:gd name="connsiteY42" fmla="*/ 1018468 h 1304926"/>
                <a:gd name="connsiteX43" fmla="*/ 1219200 w 1303338"/>
                <a:gd name="connsiteY43" fmla="*/ 941388 h 1304926"/>
                <a:gd name="connsiteX44" fmla="*/ 1166812 w 1303338"/>
                <a:gd name="connsiteY44" fmla="*/ 993776 h 1304926"/>
                <a:gd name="connsiteX45" fmla="*/ 1219200 w 1303338"/>
                <a:gd name="connsiteY45" fmla="*/ 1046164 h 1304926"/>
                <a:gd name="connsiteX46" fmla="*/ 1271588 w 1303338"/>
                <a:gd name="connsiteY46" fmla="*/ 993776 h 1304926"/>
                <a:gd name="connsiteX47" fmla="*/ 1219200 w 1303338"/>
                <a:gd name="connsiteY47" fmla="*/ 941388 h 1304926"/>
                <a:gd name="connsiteX48" fmla="*/ 538163 w 1303338"/>
                <a:gd name="connsiteY48" fmla="*/ 941388 h 1304926"/>
                <a:gd name="connsiteX49" fmla="*/ 485775 w 1303338"/>
                <a:gd name="connsiteY49" fmla="*/ 993776 h 1304926"/>
                <a:gd name="connsiteX50" fmla="*/ 538163 w 1303338"/>
                <a:gd name="connsiteY50" fmla="*/ 1046164 h 1304926"/>
                <a:gd name="connsiteX51" fmla="*/ 590551 w 1303338"/>
                <a:gd name="connsiteY51" fmla="*/ 993776 h 1304926"/>
                <a:gd name="connsiteX52" fmla="*/ 538163 w 1303338"/>
                <a:gd name="connsiteY52" fmla="*/ 941388 h 1304926"/>
                <a:gd name="connsiteX53" fmla="*/ 84138 w 1303338"/>
                <a:gd name="connsiteY53" fmla="*/ 941388 h 1304926"/>
                <a:gd name="connsiteX54" fmla="*/ 31750 w 1303338"/>
                <a:gd name="connsiteY54" fmla="*/ 993776 h 1304926"/>
                <a:gd name="connsiteX55" fmla="*/ 84138 w 1303338"/>
                <a:gd name="connsiteY55" fmla="*/ 1046164 h 1304926"/>
                <a:gd name="connsiteX56" fmla="*/ 136526 w 1303338"/>
                <a:gd name="connsiteY56" fmla="*/ 993776 h 1304926"/>
                <a:gd name="connsiteX57" fmla="*/ 84138 w 1303338"/>
                <a:gd name="connsiteY57" fmla="*/ 941388 h 1304926"/>
                <a:gd name="connsiteX58" fmla="*/ 842649 w 1303338"/>
                <a:gd name="connsiteY58" fmla="*/ 909639 h 1304926"/>
                <a:gd name="connsiteX59" fmla="*/ 866962 w 1303338"/>
                <a:gd name="connsiteY59" fmla="*/ 931852 h 1304926"/>
                <a:gd name="connsiteX60" fmla="*/ 930605 w 1303338"/>
                <a:gd name="connsiteY60" fmla="*/ 939735 h 1304926"/>
                <a:gd name="connsiteX61" fmla="*/ 959208 w 1303338"/>
                <a:gd name="connsiteY61" fmla="*/ 923254 h 1304926"/>
                <a:gd name="connsiteX62" fmla="*/ 1026427 w 1303338"/>
                <a:gd name="connsiteY62" fmla="*/ 972696 h 1304926"/>
                <a:gd name="connsiteX63" fmla="*/ 1019991 w 1303338"/>
                <a:gd name="connsiteY63" fmla="*/ 1004225 h 1304926"/>
                <a:gd name="connsiteX64" fmla="*/ 1037153 w 1303338"/>
                <a:gd name="connsiteY64" fmla="*/ 1035754 h 1304926"/>
                <a:gd name="connsiteX65" fmla="*/ 1047164 w 1303338"/>
                <a:gd name="connsiteY65" fmla="*/ 1067282 h 1304926"/>
                <a:gd name="connsiteX66" fmla="*/ 1075053 w 1303338"/>
                <a:gd name="connsiteY66" fmla="*/ 1084480 h 1304926"/>
                <a:gd name="connsiteX67" fmla="*/ 1066472 w 1303338"/>
                <a:gd name="connsiteY67" fmla="*/ 1166884 h 1304926"/>
                <a:gd name="connsiteX68" fmla="*/ 1035723 w 1303338"/>
                <a:gd name="connsiteY68" fmla="*/ 1176199 h 1304926"/>
                <a:gd name="connsiteX69" fmla="*/ 993533 w 1303338"/>
                <a:gd name="connsiteY69" fmla="*/ 1234957 h 1304926"/>
                <a:gd name="connsiteX70" fmla="*/ 993533 w 1303338"/>
                <a:gd name="connsiteY70" fmla="*/ 1267919 h 1304926"/>
                <a:gd name="connsiteX71" fmla="*/ 957778 w 1303338"/>
                <a:gd name="connsiteY71" fmla="*/ 1287983 h 1304926"/>
                <a:gd name="connsiteX72" fmla="*/ 919878 w 1303338"/>
                <a:gd name="connsiteY72" fmla="*/ 1300164 h 1304926"/>
                <a:gd name="connsiteX73" fmla="*/ 894850 w 1303338"/>
                <a:gd name="connsiteY73" fmla="*/ 1277951 h 1304926"/>
                <a:gd name="connsiteX74" fmla="*/ 824056 w 1303338"/>
                <a:gd name="connsiteY74" fmla="*/ 1268636 h 1304926"/>
                <a:gd name="connsiteX75" fmla="*/ 796168 w 1303338"/>
                <a:gd name="connsiteY75" fmla="*/ 1285116 h 1304926"/>
                <a:gd name="connsiteX76" fmla="*/ 730379 w 1303338"/>
                <a:gd name="connsiteY76" fmla="*/ 1234957 h 1304926"/>
                <a:gd name="connsiteX77" fmla="*/ 738245 w 1303338"/>
                <a:gd name="connsiteY77" fmla="*/ 1202712 h 1304926"/>
                <a:gd name="connsiteX78" fmla="*/ 722513 w 1303338"/>
                <a:gd name="connsiteY78" fmla="*/ 1173333 h 1304926"/>
                <a:gd name="connsiteX79" fmla="*/ 711072 w 1303338"/>
                <a:gd name="connsiteY79" fmla="*/ 1139655 h 1304926"/>
                <a:gd name="connsiteX80" fmla="*/ 683184 w 1303338"/>
                <a:gd name="connsiteY80" fmla="*/ 1123174 h 1304926"/>
                <a:gd name="connsiteX81" fmla="*/ 694625 w 1303338"/>
                <a:gd name="connsiteY81" fmla="*/ 1038620 h 1304926"/>
                <a:gd name="connsiteX82" fmla="*/ 725374 w 1303338"/>
                <a:gd name="connsiteY82" fmla="*/ 1028588 h 1304926"/>
                <a:gd name="connsiteX83" fmla="*/ 764704 w 1303338"/>
                <a:gd name="connsiteY83" fmla="*/ 976996 h 1304926"/>
                <a:gd name="connsiteX84" fmla="*/ 764704 w 1303338"/>
                <a:gd name="connsiteY84" fmla="*/ 943317 h 1304926"/>
                <a:gd name="connsiteX85" fmla="*/ 801888 w 1303338"/>
                <a:gd name="connsiteY85" fmla="*/ 921821 h 1304926"/>
                <a:gd name="connsiteX86" fmla="*/ 842649 w 1303338"/>
                <a:gd name="connsiteY86" fmla="*/ 909639 h 1304926"/>
                <a:gd name="connsiteX87" fmla="*/ 311151 w 1303338"/>
                <a:gd name="connsiteY87" fmla="*/ 909639 h 1304926"/>
                <a:gd name="connsiteX88" fmla="*/ 327026 w 1303338"/>
                <a:gd name="connsiteY88" fmla="*/ 925393 h 1304926"/>
                <a:gd name="connsiteX89" fmla="*/ 327026 w 1303338"/>
                <a:gd name="connsiteY89" fmla="*/ 1062161 h 1304926"/>
                <a:gd name="connsiteX90" fmla="*/ 311151 w 1303338"/>
                <a:gd name="connsiteY90" fmla="*/ 1077914 h 1304926"/>
                <a:gd name="connsiteX91" fmla="*/ 295276 w 1303338"/>
                <a:gd name="connsiteY91" fmla="*/ 1062161 h 1304926"/>
                <a:gd name="connsiteX92" fmla="*/ 295276 w 1303338"/>
                <a:gd name="connsiteY92" fmla="*/ 925393 h 1304926"/>
                <a:gd name="connsiteX93" fmla="*/ 311151 w 1303338"/>
                <a:gd name="connsiteY93" fmla="*/ 909639 h 1304926"/>
                <a:gd name="connsiteX94" fmla="*/ 1219200 w 1303338"/>
                <a:gd name="connsiteY94" fmla="*/ 909638 h 1304926"/>
                <a:gd name="connsiteX95" fmla="*/ 1303338 w 1303338"/>
                <a:gd name="connsiteY95" fmla="*/ 993776 h 1304926"/>
                <a:gd name="connsiteX96" fmla="*/ 1219200 w 1303338"/>
                <a:gd name="connsiteY96" fmla="*/ 1077914 h 1304926"/>
                <a:gd name="connsiteX97" fmla="*/ 1135062 w 1303338"/>
                <a:gd name="connsiteY97" fmla="*/ 993776 h 1304926"/>
                <a:gd name="connsiteX98" fmla="*/ 1219200 w 1303338"/>
                <a:gd name="connsiteY98" fmla="*/ 909638 h 1304926"/>
                <a:gd name="connsiteX99" fmla="*/ 538163 w 1303338"/>
                <a:gd name="connsiteY99" fmla="*/ 909638 h 1304926"/>
                <a:gd name="connsiteX100" fmla="*/ 622301 w 1303338"/>
                <a:gd name="connsiteY100" fmla="*/ 993776 h 1304926"/>
                <a:gd name="connsiteX101" fmla="*/ 538163 w 1303338"/>
                <a:gd name="connsiteY101" fmla="*/ 1077914 h 1304926"/>
                <a:gd name="connsiteX102" fmla="*/ 454025 w 1303338"/>
                <a:gd name="connsiteY102" fmla="*/ 993776 h 1304926"/>
                <a:gd name="connsiteX103" fmla="*/ 538163 w 1303338"/>
                <a:gd name="connsiteY103" fmla="*/ 909638 h 1304926"/>
                <a:gd name="connsiteX104" fmla="*/ 84138 w 1303338"/>
                <a:gd name="connsiteY104" fmla="*/ 909638 h 1304926"/>
                <a:gd name="connsiteX105" fmla="*/ 168276 w 1303338"/>
                <a:gd name="connsiteY105" fmla="*/ 993776 h 1304926"/>
                <a:gd name="connsiteX106" fmla="*/ 84138 w 1303338"/>
                <a:gd name="connsiteY106" fmla="*/ 1077914 h 1304926"/>
                <a:gd name="connsiteX107" fmla="*/ 0 w 1303338"/>
                <a:gd name="connsiteY107" fmla="*/ 993776 h 1304926"/>
                <a:gd name="connsiteX108" fmla="*/ 84138 w 1303338"/>
                <a:gd name="connsiteY108" fmla="*/ 909638 h 1304926"/>
                <a:gd name="connsiteX109" fmla="*/ 992188 w 1303338"/>
                <a:gd name="connsiteY109" fmla="*/ 714375 h 1304926"/>
                <a:gd name="connsiteX110" fmla="*/ 939800 w 1303338"/>
                <a:gd name="connsiteY110" fmla="*/ 766763 h 1304926"/>
                <a:gd name="connsiteX111" fmla="*/ 992188 w 1303338"/>
                <a:gd name="connsiteY111" fmla="*/ 819151 h 1304926"/>
                <a:gd name="connsiteX112" fmla="*/ 1044576 w 1303338"/>
                <a:gd name="connsiteY112" fmla="*/ 766763 h 1304926"/>
                <a:gd name="connsiteX113" fmla="*/ 992188 w 1303338"/>
                <a:gd name="connsiteY113" fmla="*/ 714375 h 1304926"/>
                <a:gd name="connsiteX114" fmla="*/ 311150 w 1303338"/>
                <a:gd name="connsiteY114" fmla="*/ 714375 h 1304926"/>
                <a:gd name="connsiteX115" fmla="*/ 258762 w 1303338"/>
                <a:gd name="connsiteY115" fmla="*/ 766763 h 1304926"/>
                <a:gd name="connsiteX116" fmla="*/ 311150 w 1303338"/>
                <a:gd name="connsiteY116" fmla="*/ 819151 h 1304926"/>
                <a:gd name="connsiteX117" fmla="*/ 363538 w 1303338"/>
                <a:gd name="connsiteY117" fmla="*/ 766763 h 1304926"/>
                <a:gd name="connsiteX118" fmla="*/ 311150 w 1303338"/>
                <a:gd name="connsiteY118" fmla="*/ 714375 h 1304926"/>
                <a:gd name="connsiteX119" fmla="*/ 1219201 w 1303338"/>
                <a:gd name="connsiteY119" fmla="*/ 682626 h 1304926"/>
                <a:gd name="connsiteX120" fmla="*/ 1235076 w 1303338"/>
                <a:gd name="connsiteY120" fmla="*/ 698379 h 1304926"/>
                <a:gd name="connsiteX121" fmla="*/ 1235076 w 1303338"/>
                <a:gd name="connsiteY121" fmla="*/ 835147 h 1304926"/>
                <a:gd name="connsiteX122" fmla="*/ 1219201 w 1303338"/>
                <a:gd name="connsiteY122" fmla="*/ 850901 h 1304926"/>
                <a:gd name="connsiteX123" fmla="*/ 1203326 w 1303338"/>
                <a:gd name="connsiteY123" fmla="*/ 835147 h 1304926"/>
                <a:gd name="connsiteX124" fmla="*/ 1203326 w 1303338"/>
                <a:gd name="connsiteY124" fmla="*/ 698379 h 1304926"/>
                <a:gd name="connsiteX125" fmla="*/ 1219201 w 1303338"/>
                <a:gd name="connsiteY125" fmla="*/ 682626 h 1304926"/>
                <a:gd name="connsiteX126" fmla="*/ 765176 w 1303338"/>
                <a:gd name="connsiteY126" fmla="*/ 682626 h 1304926"/>
                <a:gd name="connsiteX127" fmla="*/ 781051 w 1303338"/>
                <a:gd name="connsiteY127" fmla="*/ 698379 h 1304926"/>
                <a:gd name="connsiteX128" fmla="*/ 781051 w 1303338"/>
                <a:gd name="connsiteY128" fmla="*/ 835147 h 1304926"/>
                <a:gd name="connsiteX129" fmla="*/ 765176 w 1303338"/>
                <a:gd name="connsiteY129" fmla="*/ 850901 h 1304926"/>
                <a:gd name="connsiteX130" fmla="*/ 749301 w 1303338"/>
                <a:gd name="connsiteY130" fmla="*/ 835147 h 1304926"/>
                <a:gd name="connsiteX131" fmla="*/ 749301 w 1303338"/>
                <a:gd name="connsiteY131" fmla="*/ 698379 h 1304926"/>
                <a:gd name="connsiteX132" fmla="*/ 765176 w 1303338"/>
                <a:gd name="connsiteY132" fmla="*/ 682626 h 1304926"/>
                <a:gd name="connsiteX133" fmla="*/ 538163 w 1303338"/>
                <a:gd name="connsiteY133" fmla="*/ 682626 h 1304926"/>
                <a:gd name="connsiteX134" fmla="*/ 554038 w 1303338"/>
                <a:gd name="connsiteY134" fmla="*/ 698379 h 1304926"/>
                <a:gd name="connsiteX135" fmla="*/ 554038 w 1303338"/>
                <a:gd name="connsiteY135" fmla="*/ 835147 h 1304926"/>
                <a:gd name="connsiteX136" fmla="*/ 538163 w 1303338"/>
                <a:gd name="connsiteY136" fmla="*/ 850901 h 1304926"/>
                <a:gd name="connsiteX137" fmla="*/ 522288 w 1303338"/>
                <a:gd name="connsiteY137" fmla="*/ 835147 h 1304926"/>
                <a:gd name="connsiteX138" fmla="*/ 522288 w 1303338"/>
                <a:gd name="connsiteY138" fmla="*/ 698379 h 1304926"/>
                <a:gd name="connsiteX139" fmla="*/ 538163 w 1303338"/>
                <a:gd name="connsiteY139" fmla="*/ 682626 h 1304926"/>
                <a:gd name="connsiteX140" fmla="*/ 84138 w 1303338"/>
                <a:gd name="connsiteY140" fmla="*/ 682626 h 1304926"/>
                <a:gd name="connsiteX141" fmla="*/ 100013 w 1303338"/>
                <a:gd name="connsiteY141" fmla="*/ 698379 h 1304926"/>
                <a:gd name="connsiteX142" fmla="*/ 100013 w 1303338"/>
                <a:gd name="connsiteY142" fmla="*/ 835147 h 1304926"/>
                <a:gd name="connsiteX143" fmla="*/ 84138 w 1303338"/>
                <a:gd name="connsiteY143" fmla="*/ 850901 h 1304926"/>
                <a:gd name="connsiteX144" fmla="*/ 68263 w 1303338"/>
                <a:gd name="connsiteY144" fmla="*/ 835147 h 1304926"/>
                <a:gd name="connsiteX145" fmla="*/ 68263 w 1303338"/>
                <a:gd name="connsiteY145" fmla="*/ 698379 h 1304926"/>
                <a:gd name="connsiteX146" fmla="*/ 84138 w 1303338"/>
                <a:gd name="connsiteY146" fmla="*/ 682626 h 1304926"/>
                <a:gd name="connsiteX147" fmla="*/ 992188 w 1303338"/>
                <a:gd name="connsiteY147" fmla="*/ 682625 h 1304926"/>
                <a:gd name="connsiteX148" fmla="*/ 1076326 w 1303338"/>
                <a:gd name="connsiteY148" fmla="*/ 766763 h 1304926"/>
                <a:gd name="connsiteX149" fmla="*/ 992188 w 1303338"/>
                <a:gd name="connsiteY149" fmla="*/ 850901 h 1304926"/>
                <a:gd name="connsiteX150" fmla="*/ 908050 w 1303338"/>
                <a:gd name="connsiteY150" fmla="*/ 766763 h 1304926"/>
                <a:gd name="connsiteX151" fmla="*/ 992188 w 1303338"/>
                <a:gd name="connsiteY151" fmla="*/ 682625 h 1304926"/>
                <a:gd name="connsiteX152" fmla="*/ 311150 w 1303338"/>
                <a:gd name="connsiteY152" fmla="*/ 682625 h 1304926"/>
                <a:gd name="connsiteX153" fmla="*/ 395288 w 1303338"/>
                <a:gd name="connsiteY153" fmla="*/ 766763 h 1304926"/>
                <a:gd name="connsiteX154" fmla="*/ 311150 w 1303338"/>
                <a:gd name="connsiteY154" fmla="*/ 850901 h 1304926"/>
                <a:gd name="connsiteX155" fmla="*/ 227012 w 1303338"/>
                <a:gd name="connsiteY155" fmla="*/ 766763 h 1304926"/>
                <a:gd name="connsiteX156" fmla="*/ 311150 w 1303338"/>
                <a:gd name="connsiteY156" fmla="*/ 682625 h 1304926"/>
                <a:gd name="connsiteX157" fmla="*/ 992188 w 1303338"/>
                <a:gd name="connsiteY157" fmla="*/ 485776 h 1304926"/>
                <a:gd name="connsiteX158" fmla="*/ 939800 w 1303338"/>
                <a:gd name="connsiteY158" fmla="*/ 538164 h 1304926"/>
                <a:gd name="connsiteX159" fmla="*/ 992188 w 1303338"/>
                <a:gd name="connsiteY159" fmla="*/ 590552 h 1304926"/>
                <a:gd name="connsiteX160" fmla="*/ 1044576 w 1303338"/>
                <a:gd name="connsiteY160" fmla="*/ 538164 h 1304926"/>
                <a:gd name="connsiteX161" fmla="*/ 992188 w 1303338"/>
                <a:gd name="connsiteY161" fmla="*/ 485776 h 1304926"/>
                <a:gd name="connsiteX162" fmla="*/ 765175 w 1303338"/>
                <a:gd name="connsiteY162" fmla="*/ 485776 h 1304926"/>
                <a:gd name="connsiteX163" fmla="*/ 712787 w 1303338"/>
                <a:gd name="connsiteY163" fmla="*/ 538164 h 1304926"/>
                <a:gd name="connsiteX164" fmla="*/ 765175 w 1303338"/>
                <a:gd name="connsiteY164" fmla="*/ 590552 h 1304926"/>
                <a:gd name="connsiteX165" fmla="*/ 817563 w 1303338"/>
                <a:gd name="connsiteY165" fmla="*/ 538164 h 1304926"/>
                <a:gd name="connsiteX166" fmla="*/ 765175 w 1303338"/>
                <a:gd name="connsiteY166" fmla="*/ 485776 h 1304926"/>
                <a:gd name="connsiteX167" fmla="*/ 84138 w 1303338"/>
                <a:gd name="connsiteY167" fmla="*/ 485776 h 1304926"/>
                <a:gd name="connsiteX168" fmla="*/ 31750 w 1303338"/>
                <a:gd name="connsiteY168" fmla="*/ 538164 h 1304926"/>
                <a:gd name="connsiteX169" fmla="*/ 84138 w 1303338"/>
                <a:gd name="connsiteY169" fmla="*/ 590552 h 1304926"/>
                <a:gd name="connsiteX170" fmla="*/ 136526 w 1303338"/>
                <a:gd name="connsiteY170" fmla="*/ 538164 h 1304926"/>
                <a:gd name="connsiteX171" fmla="*/ 84138 w 1303338"/>
                <a:gd name="connsiteY171" fmla="*/ 485776 h 1304926"/>
                <a:gd name="connsiteX172" fmla="*/ 1219201 w 1303338"/>
                <a:gd name="connsiteY172" fmla="*/ 455614 h 1304926"/>
                <a:gd name="connsiteX173" fmla="*/ 1235076 w 1303338"/>
                <a:gd name="connsiteY173" fmla="*/ 471219 h 1304926"/>
                <a:gd name="connsiteX174" fmla="*/ 1235076 w 1303338"/>
                <a:gd name="connsiteY174" fmla="*/ 606697 h 1304926"/>
                <a:gd name="connsiteX175" fmla="*/ 1219201 w 1303338"/>
                <a:gd name="connsiteY175" fmla="*/ 622302 h 1304926"/>
                <a:gd name="connsiteX176" fmla="*/ 1203326 w 1303338"/>
                <a:gd name="connsiteY176" fmla="*/ 606697 h 1304926"/>
                <a:gd name="connsiteX177" fmla="*/ 1203326 w 1303338"/>
                <a:gd name="connsiteY177" fmla="*/ 471219 h 1304926"/>
                <a:gd name="connsiteX178" fmla="*/ 1219201 w 1303338"/>
                <a:gd name="connsiteY178" fmla="*/ 455614 h 1304926"/>
                <a:gd name="connsiteX179" fmla="*/ 992188 w 1303338"/>
                <a:gd name="connsiteY179" fmla="*/ 455614 h 1304926"/>
                <a:gd name="connsiteX180" fmla="*/ 1076326 w 1303338"/>
                <a:gd name="connsiteY180" fmla="*/ 538958 h 1304926"/>
                <a:gd name="connsiteX181" fmla="*/ 992188 w 1303338"/>
                <a:gd name="connsiteY181" fmla="*/ 622302 h 1304926"/>
                <a:gd name="connsiteX182" fmla="*/ 908050 w 1303338"/>
                <a:gd name="connsiteY182" fmla="*/ 538958 h 1304926"/>
                <a:gd name="connsiteX183" fmla="*/ 992188 w 1303338"/>
                <a:gd name="connsiteY183" fmla="*/ 455614 h 1304926"/>
                <a:gd name="connsiteX184" fmla="*/ 765175 w 1303338"/>
                <a:gd name="connsiteY184" fmla="*/ 455614 h 1304926"/>
                <a:gd name="connsiteX185" fmla="*/ 849313 w 1303338"/>
                <a:gd name="connsiteY185" fmla="*/ 538958 h 1304926"/>
                <a:gd name="connsiteX186" fmla="*/ 765175 w 1303338"/>
                <a:gd name="connsiteY186" fmla="*/ 622302 h 1304926"/>
                <a:gd name="connsiteX187" fmla="*/ 681037 w 1303338"/>
                <a:gd name="connsiteY187" fmla="*/ 538958 h 1304926"/>
                <a:gd name="connsiteX188" fmla="*/ 765175 w 1303338"/>
                <a:gd name="connsiteY188" fmla="*/ 455614 h 1304926"/>
                <a:gd name="connsiteX189" fmla="*/ 84138 w 1303338"/>
                <a:gd name="connsiteY189" fmla="*/ 455614 h 1304926"/>
                <a:gd name="connsiteX190" fmla="*/ 168276 w 1303338"/>
                <a:gd name="connsiteY190" fmla="*/ 538958 h 1304926"/>
                <a:gd name="connsiteX191" fmla="*/ 84138 w 1303338"/>
                <a:gd name="connsiteY191" fmla="*/ 622302 h 1304926"/>
                <a:gd name="connsiteX192" fmla="*/ 0 w 1303338"/>
                <a:gd name="connsiteY192" fmla="*/ 538958 h 1304926"/>
                <a:gd name="connsiteX193" fmla="*/ 84138 w 1303338"/>
                <a:gd name="connsiteY193" fmla="*/ 455614 h 1304926"/>
                <a:gd name="connsiteX194" fmla="*/ 419016 w 1303338"/>
                <a:gd name="connsiteY194" fmla="*/ 316793 h 1304926"/>
                <a:gd name="connsiteX195" fmla="*/ 385689 w 1303338"/>
                <a:gd name="connsiteY195" fmla="*/ 323989 h 1304926"/>
                <a:gd name="connsiteX196" fmla="*/ 341505 w 1303338"/>
                <a:gd name="connsiteY196" fmla="*/ 436982 h 1304926"/>
                <a:gd name="connsiteX197" fmla="*/ 454102 w 1303338"/>
                <a:gd name="connsiteY197" fmla="*/ 482464 h 1304926"/>
                <a:gd name="connsiteX198" fmla="*/ 498286 w 1303338"/>
                <a:gd name="connsiteY198" fmla="*/ 368760 h 1304926"/>
                <a:gd name="connsiteX199" fmla="*/ 419016 w 1303338"/>
                <a:gd name="connsiteY199" fmla="*/ 316793 h 1304926"/>
                <a:gd name="connsiteX200" fmla="*/ 1219200 w 1303338"/>
                <a:gd name="connsiteY200" fmla="*/ 258764 h 1304926"/>
                <a:gd name="connsiteX201" fmla="*/ 1166812 w 1303338"/>
                <a:gd name="connsiteY201" fmla="*/ 311152 h 1304926"/>
                <a:gd name="connsiteX202" fmla="*/ 1219200 w 1303338"/>
                <a:gd name="connsiteY202" fmla="*/ 363540 h 1304926"/>
                <a:gd name="connsiteX203" fmla="*/ 1271588 w 1303338"/>
                <a:gd name="connsiteY203" fmla="*/ 311152 h 1304926"/>
                <a:gd name="connsiteX204" fmla="*/ 1219200 w 1303338"/>
                <a:gd name="connsiteY204" fmla="*/ 258764 h 1304926"/>
                <a:gd name="connsiteX205" fmla="*/ 765175 w 1303338"/>
                <a:gd name="connsiteY205" fmla="*/ 258764 h 1304926"/>
                <a:gd name="connsiteX206" fmla="*/ 712787 w 1303338"/>
                <a:gd name="connsiteY206" fmla="*/ 311152 h 1304926"/>
                <a:gd name="connsiteX207" fmla="*/ 765175 w 1303338"/>
                <a:gd name="connsiteY207" fmla="*/ 363540 h 1304926"/>
                <a:gd name="connsiteX208" fmla="*/ 817563 w 1303338"/>
                <a:gd name="connsiteY208" fmla="*/ 311152 h 1304926"/>
                <a:gd name="connsiteX209" fmla="*/ 765175 w 1303338"/>
                <a:gd name="connsiteY209" fmla="*/ 258764 h 1304926"/>
                <a:gd name="connsiteX210" fmla="*/ 1219200 w 1303338"/>
                <a:gd name="connsiteY210" fmla="*/ 228601 h 1304926"/>
                <a:gd name="connsiteX211" fmla="*/ 1303338 w 1303338"/>
                <a:gd name="connsiteY211" fmla="*/ 311945 h 1304926"/>
                <a:gd name="connsiteX212" fmla="*/ 1219200 w 1303338"/>
                <a:gd name="connsiteY212" fmla="*/ 395289 h 1304926"/>
                <a:gd name="connsiteX213" fmla="*/ 1135062 w 1303338"/>
                <a:gd name="connsiteY213" fmla="*/ 311945 h 1304926"/>
                <a:gd name="connsiteX214" fmla="*/ 1219200 w 1303338"/>
                <a:gd name="connsiteY214" fmla="*/ 228601 h 1304926"/>
                <a:gd name="connsiteX215" fmla="*/ 992188 w 1303338"/>
                <a:gd name="connsiteY215" fmla="*/ 228601 h 1304926"/>
                <a:gd name="connsiteX216" fmla="*/ 1008063 w 1303338"/>
                <a:gd name="connsiteY216" fmla="*/ 244206 h 1304926"/>
                <a:gd name="connsiteX217" fmla="*/ 1008063 w 1303338"/>
                <a:gd name="connsiteY217" fmla="*/ 379684 h 1304926"/>
                <a:gd name="connsiteX218" fmla="*/ 992188 w 1303338"/>
                <a:gd name="connsiteY218" fmla="*/ 395289 h 1304926"/>
                <a:gd name="connsiteX219" fmla="*/ 976313 w 1303338"/>
                <a:gd name="connsiteY219" fmla="*/ 379684 h 1304926"/>
                <a:gd name="connsiteX220" fmla="*/ 976313 w 1303338"/>
                <a:gd name="connsiteY220" fmla="*/ 244206 h 1304926"/>
                <a:gd name="connsiteX221" fmla="*/ 992188 w 1303338"/>
                <a:gd name="connsiteY221" fmla="*/ 228601 h 1304926"/>
                <a:gd name="connsiteX222" fmla="*/ 765175 w 1303338"/>
                <a:gd name="connsiteY222" fmla="*/ 228601 h 1304926"/>
                <a:gd name="connsiteX223" fmla="*/ 849313 w 1303338"/>
                <a:gd name="connsiteY223" fmla="*/ 311945 h 1304926"/>
                <a:gd name="connsiteX224" fmla="*/ 765175 w 1303338"/>
                <a:gd name="connsiteY224" fmla="*/ 395289 h 1304926"/>
                <a:gd name="connsiteX225" fmla="*/ 681037 w 1303338"/>
                <a:gd name="connsiteY225" fmla="*/ 311945 h 1304926"/>
                <a:gd name="connsiteX226" fmla="*/ 765175 w 1303338"/>
                <a:gd name="connsiteY226" fmla="*/ 228601 h 1304926"/>
                <a:gd name="connsiteX227" fmla="*/ 84138 w 1303338"/>
                <a:gd name="connsiteY227" fmla="*/ 228601 h 1304926"/>
                <a:gd name="connsiteX228" fmla="*/ 100013 w 1303338"/>
                <a:gd name="connsiteY228" fmla="*/ 244206 h 1304926"/>
                <a:gd name="connsiteX229" fmla="*/ 100013 w 1303338"/>
                <a:gd name="connsiteY229" fmla="*/ 379684 h 1304926"/>
                <a:gd name="connsiteX230" fmla="*/ 84138 w 1303338"/>
                <a:gd name="connsiteY230" fmla="*/ 395289 h 1304926"/>
                <a:gd name="connsiteX231" fmla="*/ 68263 w 1303338"/>
                <a:gd name="connsiteY231" fmla="*/ 379684 h 1304926"/>
                <a:gd name="connsiteX232" fmla="*/ 68263 w 1303338"/>
                <a:gd name="connsiteY232" fmla="*/ 244206 h 1304926"/>
                <a:gd name="connsiteX233" fmla="*/ 84138 w 1303338"/>
                <a:gd name="connsiteY233" fmla="*/ 228601 h 1304926"/>
                <a:gd name="connsiteX234" fmla="*/ 382793 w 1303338"/>
                <a:gd name="connsiteY234" fmla="*/ 207964 h 1304926"/>
                <a:gd name="connsiteX235" fmla="*/ 407053 w 1303338"/>
                <a:gd name="connsiteY235" fmla="*/ 230087 h 1304926"/>
                <a:gd name="connsiteX236" fmla="*/ 470556 w 1303338"/>
                <a:gd name="connsiteY236" fmla="*/ 237224 h 1304926"/>
                <a:gd name="connsiteX237" fmla="*/ 499097 w 1303338"/>
                <a:gd name="connsiteY237" fmla="*/ 220810 h 1304926"/>
                <a:gd name="connsiteX238" fmla="*/ 566167 w 1303338"/>
                <a:gd name="connsiteY238" fmla="*/ 270051 h 1304926"/>
                <a:gd name="connsiteX239" fmla="*/ 559745 w 1303338"/>
                <a:gd name="connsiteY239" fmla="*/ 302166 h 1304926"/>
                <a:gd name="connsiteX240" fmla="*/ 576870 w 1303338"/>
                <a:gd name="connsiteY240" fmla="*/ 333566 h 1304926"/>
                <a:gd name="connsiteX241" fmla="*/ 586859 w 1303338"/>
                <a:gd name="connsiteY241" fmla="*/ 364967 h 1304926"/>
                <a:gd name="connsiteX242" fmla="*/ 614686 w 1303338"/>
                <a:gd name="connsiteY242" fmla="*/ 382094 h 1304926"/>
                <a:gd name="connsiteX243" fmla="*/ 606124 w 1303338"/>
                <a:gd name="connsiteY243" fmla="*/ 464164 h 1304926"/>
                <a:gd name="connsiteX244" fmla="*/ 575443 w 1303338"/>
                <a:gd name="connsiteY244" fmla="*/ 473441 h 1304926"/>
                <a:gd name="connsiteX245" fmla="*/ 533345 w 1303338"/>
                <a:gd name="connsiteY245" fmla="*/ 531247 h 1304926"/>
                <a:gd name="connsiteX246" fmla="*/ 533345 w 1303338"/>
                <a:gd name="connsiteY246" fmla="*/ 564074 h 1304926"/>
                <a:gd name="connsiteX247" fmla="*/ 497670 w 1303338"/>
                <a:gd name="connsiteY247" fmla="*/ 584770 h 1304926"/>
                <a:gd name="connsiteX248" fmla="*/ 459853 w 1303338"/>
                <a:gd name="connsiteY248" fmla="*/ 596902 h 1304926"/>
                <a:gd name="connsiteX249" fmla="*/ 434880 w 1303338"/>
                <a:gd name="connsiteY249" fmla="*/ 574065 h 1304926"/>
                <a:gd name="connsiteX250" fmla="*/ 364242 w 1303338"/>
                <a:gd name="connsiteY250" fmla="*/ 565502 h 1304926"/>
                <a:gd name="connsiteX251" fmla="*/ 336415 w 1303338"/>
                <a:gd name="connsiteY251" fmla="*/ 581916 h 1304926"/>
                <a:gd name="connsiteX252" fmla="*/ 271485 w 1303338"/>
                <a:gd name="connsiteY252" fmla="*/ 531247 h 1304926"/>
                <a:gd name="connsiteX253" fmla="*/ 279334 w 1303338"/>
                <a:gd name="connsiteY253" fmla="*/ 499846 h 1304926"/>
                <a:gd name="connsiteX254" fmla="*/ 263636 w 1303338"/>
                <a:gd name="connsiteY254" fmla="*/ 470586 h 1304926"/>
                <a:gd name="connsiteX255" fmla="*/ 252220 w 1303338"/>
                <a:gd name="connsiteY255" fmla="*/ 436331 h 1304926"/>
                <a:gd name="connsiteX256" fmla="*/ 224393 w 1303338"/>
                <a:gd name="connsiteY256" fmla="*/ 419918 h 1304926"/>
                <a:gd name="connsiteX257" fmla="*/ 235809 w 1303338"/>
                <a:gd name="connsiteY257" fmla="*/ 335707 h 1304926"/>
                <a:gd name="connsiteX258" fmla="*/ 266490 w 1303338"/>
                <a:gd name="connsiteY258" fmla="*/ 325716 h 1304926"/>
                <a:gd name="connsiteX259" fmla="*/ 305734 w 1303338"/>
                <a:gd name="connsiteY259" fmla="*/ 275047 h 1304926"/>
                <a:gd name="connsiteX260" fmla="*/ 305734 w 1303338"/>
                <a:gd name="connsiteY260" fmla="*/ 240792 h 1304926"/>
                <a:gd name="connsiteX261" fmla="*/ 342123 w 1303338"/>
                <a:gd name="connsiteY261" fmla="*/ 220096 h 1304926"/>
                <a:gd name="connsiteX262" fmla="*/ 382793 w 1303338"/>
                <a:gd name="connsiteY262" fmla="*/ 207964 h 1304926"/>
                <a:gd name="connsiteX263" fmla="*/ 1219200 w 1303338"/>
                <a:gd name="connsiteY263" fmla="*/ 31750 h 1304926"/>
                <a:gd name="connsiteX264" fmla="*/ 1166812 w 1303338"/>
                <a:gd name="connsiteY264" fmla="*/ 84138 h 1304926"/>
                <a:gd name="connsiteX265" fmla="*/ 1219200 w 1303338"/>
                <a:gd name="connsiteY265" fmla="*/ 136526 h 1304926"/>
                <a:gd name="connsiteX266" fmla="*/ 1271588 w 1303338"/>
                <a:gd name="connsiteY266" fmla="*/ 84138 h 1304926"/>
                <a:gd name="connsiteX267" fmla="*/ 1219200 w 1303338"/>
                <a:gd name="connsiteY267" fmla="*/ 31750 h 1304926"/>
                <a:gd name="connsiteX268" fmla="*/ 538163 w 1303338"/>
                <a:gd name="connsiteY268" fmla="*/ 31750 h 1304926"/>
                <a:gd name="connsiteX269" fmla="*/ 485775 w 1303338"/>
                <a:gd name="connsiteY269" fmla="*/ 84138 h 1304926"/>
                <a:gd name="connsiteX270" fmla="*/ 538163 w 1303338"/>
                <a:gd name="connsiteY270" fmla="*/ 136526 h 1304926"/>
                <a:gd name="connsiteX271" fmla="*/ 590551 w 1303338"/>
                <a:gd name="connsiteY271" fmla="*/ 84138 h 1304926"/>
                <a:gd name="connsiteX272" fmla="*/ 538163 w 1303338"/>
                <a:gd name="connsiteY272" fmla="*/ 31750 h 1304926"/>
                <a:gd name="connsiteX273" fmla="*/ 84138 w 1303338"/>
                <a:gd name="connsiteY273" fmla="*/ 31750 h 1304926"/>
                <a:gd name="connsiteX274" fmla="*/ 31750 w 1303338"/>
                <a:gd name="connsiteY274" fmla="*/ 84138 h 1304926"/>
                <a:gd name="connsiteX275" fmla="*/ 84138 w 1303338"/>
                <a:gd name="connsiteY275" fmla="*/ 136526 h 1304926"/>
                <a:gd name="connsiteX276" fmla="*/ 136526 w 1303338"/>
                <a:gd name="connsiteY276" fmla="*/ 84138 h 1304926"/>
                <a:gd name="connsiteX277" fmla="*/ 84138 w 1303338"/>
                <a:gd name="connsiteY277" fmla="*/ 31750 h 1304926"/>
                <a:gd name="connsiteX278" fmla="*/ 992188 w 1303338"/>
                <a:gd name="connsiteY278" fmla="*/ 1 h 1304926"/>
                <a:gd name="connsiteX279" fmla="*/ 1008063 w 1303338"/>
                <a:gd name="connsiteY279" fmla="*/ 15754 h 1304926"/>
                <a:gd name="connsiteX280" fmla="*/ 1008063 w 1303338"/>
                <a:gd name="connsiteY280" fmla="*/ 152522 h 1304926"/>
                <a:gd name="connsiteX281" fmla="*/ 992188 w 1303338"/>
                <a:gd name="connsiteY281" fmla="*/ 168276 h 1304926"/>
                <a:gd name="connsiteX282" fmla="*/ 976313 w 1303338"/>
                <a:gd name="connsiteY282" fmla="*/ 152522 h 1304926"/>
                <a:gd name="connsiteX283" fmla="*/ 976313 w 1303338"/>
                <a:gd name="connsiteY283" fmla="*/ 15754 h 1304926"/>
                <a:gd name="connsiteX284" fmla="*/ 992188 w 1303338"/>
                <a:gd name="connsiteY284" fmla="*/ 1 h 1304926"/>
                <a:gd name="connsiteX285" fmla="*/ 765176 w 1303338"/>
                <a:gd name="connsiteY285" fmla="*/ 1 h 1304926"/>
                <a:gd name="connsiteX286" fmla="*/ 781051 w 1303338"/>
                <a:gd name="connsiteY286" fmla="*/ 15754 h 1304926"/>
                <a:gd name="connsiteX287" fmla="*/ 781051 w 1303338"/>
                <a:gd name="connsiteY287" fmla="*/ 152522 h 1304926"/>
                <a:gd name="connsiteX288" fmla="*/ 765176 w 1303338"/>
                <a:gd name="connsiteY288" fmla="*/ 168276 h 1304926"/>
                <a:gd name="connsiteX289" fmla="*/ 749301 w 1303338"/>
                <a:gd name="connsiteY289" fmla="*/ 152522 h 1304926"/>
                <a:gd name="connsiteX290" fmla="*/ 749301 w 1303338"/>
                <a:gd name="connsiteY290" fmla="*/ 15754 h 1304926"/>
                <a:gd name="connsiteX291" fmla="*/ 765176 w 1303338"/>
                <a:gd name="connsiteY291" fmla="*/ 1 h 1304926"/>
                <a:gd name="connsiteX292" fmla="*/ 311151 w 1303338"/>
                <a:gd name="connsiteY292" fmla="*/ 1 h 1304926"/>
                <a:gd name="connsiteX293" fmla="*/ 327026 w 1303338"/>
                <a:gd name="connsiteY293" fmla="*/ 15754 h 1304926"/>
                <a:gd name="connsiteX294" fmla="*/ 327026 w 1303338"/>
                <a:gd name="connsiteY294" fmla="*/ 152522 h 1304926"/>
                <a:gd name="connsiteX295" fmla="*/ 311151 w 1303338"/>
                <a:gd name="connsiteY295" fmla="*/ 168276 h 1304926"/>
                <a:gd name="connsiteX296" fmla="*/ 295276 w 1303338"/>
                <a:gd name="connsiteY296" fmla="*/ 152522 h 1304926"/>
                <a:gd name="connsiteX297" fmla="*/ 295276 w 1303338"/>
                <a:gd name="connsiteY297" fmla="*/ 15754 h 1304926"/>
                <a:gd name="connsiteX298" fmla="*/ 311151 w 1303338"/>
                <a:gd name="connsiteY298" fmla="*/ 1 h 1304926"/>
                <a:gd name="connsiteX299" fmla="*/ 1219200 w 1303338"/>
                <a:gd name="connsiteY299" fmla="*/ 0 h 1304926"/>
                <a:gd name="connsiteX300" fmla="*/ 1303338 w 1303338"/>
                <a:gd name="connsiteY300" fmla="*/ 84138 h 1304926"/>
                <a:gd name="connsiteX301" fmla="*/ 1219200 w 1303338"/>
                <a:gd name="connsiteY301" fmla="*/ 168276 h 1304926"/>
                <a:gd name="connsiteX302" fmla="*/ 1135062 w 1303338"/>
                <a:gd name="connsiteY302" fmla="*/ 84138 h 1304926"/>
                <a:gd name="connsiteX303" fmla="*/ 1219200 w 1303338"/>
                <a:gd name="connsiteY303" fmla="*/ 0 h 1304926"/>
                <a:gd name="connsiteX304" fmla="*/ 538163 w 1303338"/>
                <a:gd name="connsiteY304" fmla="*/ 0 h 1304926"/>
                <a:gd name="connsiteX305" fmla="*/ 622301 w 1303338"/>
                <a:gd name="connsiteY305" fmla="*/ 84138 h 1304926"/>
                <a:gd name="connsiteX306" fmla="*/ 538163 w 1303338"/>
                <a:gd name="connsiteY306" fmla="*/ 168276 h 1304926"/>
                <a:gd name="connsiteX307" fmla="*/ 454025 w 1303338"/>
                <a:gd name="connsiteY307" fmla="*/ 84138 h 1304926"/>
                <a:gd name="connsiteX308" fmla="*/ 538163 w 1303338"/>
                <a:gd name="connsiteY308" fmla="*/ 0 h 1304926"/>
                <a:gd name="connsiteX309" fmla="*/ 84138 w 1303338"/>
                <a:gd name="connsiteY309" fmla="*/ 0 h 1304926"/>
                <a:gd name="connsiteX310" fmla="*/ 168276 w 1303338"/>
                <a:gd name="connsiteY310" fmla="*/ 84138 h 1304926"/>
                <a:gd name="connsiteX311" fmla="*/ 84138 w 1303338"/>
                <a:gd name="connsiteY311" fmla="*/ 168276 h 1304926"/>
                <a:gd name="connsiteX312" fmla="*/ 0 w 1303338"/>
                <a:gd name="connsiteY312" fmla="*/ 84138 h 1304926"/>
                <a:gd name="connsiteX313" fmla="*/ 84138 w 1303338"/>
                <a:gd name="connsiteY313" fmla="*/ 0 h 130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Lst>
              <a:rect l="l" t="t" r="r" b="b"/>
              <a:pathLst>
                <a:path w="1303338" h="1304926">
                  <a:moveTo>
                    <a:pt x="1219200" y="1168400"/>
                  </a:moveTo>
                  <a:cubicBezTo>
                    <a:pt x="1190267" y="1168400"/>
                    <a:pt x="1166812" y="1191855"/>
                    <a:pt x="1166812" y="1220788"/>
                  </a:cubicBezTo>
                  <a:cubicBezTo>
                    <a:pt x="1166812" y="1249721"/>
                    <a:pt x="1190267" y="1273176"/>
                    <a:pt x="1219200" y="1273176"/>
                  </a:cubicBezTo>
                  <a:cubicBezTo>
                    <a:pt x="1248133" y="1273176"/>
                    <a:pt x="1271588" y="1249721"/>
                    <a:pt x="1271588" y="1220788"/>
                  </a:cubicBezTo>
                  <a:cubicBezTo>
                    <a:pt x="1271588" y="1191855"/>
                    <a:pt x="1248133" y="1168400"/>
                    <a:pt x="1219200" y="1168400"/>
                  </a:cubicBezTo>
                  <a:close/>
                  <a:moveTo>
                    <a:pt x="538163" y="1168400"/>
                  </a:moveTo>
                  <a:cubicBezTo>
                    <a:pt x="509230" y="1168400"/>
                    <a:pt x="485775" y="1191855"/>
                    <a:pt x="485775" y="1220788"/>
                  </a:cubicBezTo>
                  <a:cubicBezTo>
                    <a:pt x="485775" y="1249721"/>
                    <a:pt x="509230" y="1273176"/>
                    <a:pt x="538163" y="1273176"/>
                  </a:cubicBezTo>
                  <a:cubicBezTo>
                    <a:pt x="567096" y="1273176"/>
                    <a:pt x="590551" y="1249721"/>
                    <a:pt x="590551" y="1220788"/>
                  </a:cubicBezTo>
                  <a:cubicBezTo>
                    <a:pt x="590551" y="1191855"/>
                    <a:pt x="567096" y="1168400"/>
                    <a:pt x="538163" y="1168400"/>
                  </a:cubicBezTo>
                  <a:close/>
                  <a:moveTo>
                    <a:pt x="84138" y="1168400"/>
                  </a:moveTo>
                  <a:cubicBezTo>
                    <a:pt x="55205" y="1168400"/>
                    <a:pt x="31750" y="1191855"/>
                    <a:pt x="31750" y="1220788"/>
                  </a:cubicBezTo>
                  <a:cubicBezTo>
                    <a:pt x="31750" y="1249721"/>
                    <a:pt x="55205" y="1273176"/>
                    <a:pt x="84138" y="1273176"/>
                  </a:cubicBezTo>
                  <a:cubicBezTo>
                    <a:pt x="113071" y="1273176"/>
                    <a:pt x="136526" y="1249721"/>
                    <a:pt x="136526" y="1220788"/>
                  </a:cubicBezTo>
                  <a:cubicBezTo>
                    <a:pt x="136526" y="1191855"/>
                    <a:pt x="113071" y="1168400"/>
                    <a:pt x="84138" y="1168400"/>
                  </a:cubicBezTo>
                  <a:close/>
                  <a:moveTo>
                    <a:pt x="311151" y="1136651"/>
                  </a:moveTo>
                  <a:cubicBezTo>
                    <a:pt x="319810" y="1136651"/>
                    <a:pt x="327026" y="1143812"/>
                    <a:pt x="327026" y="1152405"/>
                  </a:cubicBezTo>
                  <a:cubicBezTo>
                    <a:pt x="327026" y="1152405"/>
                    <a:pt x="327026" y="1152405"/>
                    <a:pt x="327026" y="1289173"/>
                  </a:cubicBezTo>
                  <a:cubicBezTo>
                    <a:pt x="327026" y="1297765"/>
                    <a:pt x="319810" y="1304926"/>
                    <a:pt x="311151" y="1304926"/>
                  </a:cubicBezTo>
                  <a:cubicBezTo>
                    <a:pt x="302492" y="1304926"/>
                    <a:pt x="295276" y="1297765"/>
                    <a:pt x="295276" y="1289173"/>
                  </a:cubicBezTo>
                  <a:cubicBezTo>
                    <a:pt x="295276" y="1289173"/>
                    <a:pt x="295276" y="1289173"/>
                    <a:pt x="295276" y="1152405"/>
                  </a:cubicBezTo>
                  <a:cubicBezTo>
                    <a:pt x="295276" y="1143812"/>
                    <a:pt x="302492" y="1136651"/>
                    <a:pt x="311151" y="1136651"/>
                  </a:cubicBezTo>
                  <a:close/>
                  <a:moveTo>
                    <a:pt x="1219200" y="1136650"/>
                  </a:moveTo>
                  <a:cubicBezTo>
                    <a:pt x="1265668" y="1136650"/>
                    <a:pt x="1303338" y="1174320"/>
                    <a:pt x="1303338" y="1220788"/>
                  </a:cubicBezTo>
                  <a:cubicBezTo>
                    <a:pt x="1303338" y="1267256"/>
                    <a:pt x="1265668" y="1304926"/>
                    <a:pt x="1219200" y="1304926"/>
                  </a:cubicBezTo>
                  <a:cubicBezTo>
                    <a:pt x="1172732" y="1304926"/>
                    <a:pt x="1135062" y="1267256"/>
                    <a:pt x="1135062" y="1220788"/>
                  </a:cubicBezTo>
                  <a:cubicBezTo>
                    <a:pt x="1135062" y="1174320"/>
                    <a:pt x="1172732" y="1136650"/>
                    <a:pt x="1219200" y="1136650"/>
                  </a:cubicBezTo>
                  <a:close/>
                  <a:moveTo>
                    <a:pt x="538163" y="1136650"/>
                  </a:moveTo>
                  <a:cubicBezTo>
                    <a:pt x="584631" y="1136650"/>
                    <a:pt x="622301" y="1174320"/>
                    <a:pt x="622301" y="1220788"/>
                  </a:cubicBezTo>
                  <a:cubicBezTo>
                    <a:pt x="622301" y="1267256"/>
                    <a:pt x="584631" y="1304926"/>
                    <a:pt x="538163" y="1304926"/>
                  </a:cubicBezTo>
                  <a:cubicBezTo>
                    <a:pt x="491695" y="1304926"/>
                    <a:pt x="454025" y="1267256"/>
                    <a:pt x="454025" y="1220788"/>
                  </a:cubicBezTo>
                  <a:cubicBezTo>
                    <a:pt x="454025" y="1174320"/>
                    <a:pt x="491695" y="1136650"/>
                    <a:pt x="538163" y="1136650"/>
                  </a:cubicBezTo>
                  <a:close/>
                  <a:moveTo>
                    <a:pt x="84138" y="1136650"/>
                  </a:moveTo>
                  <a:cubicBezTo>
                    <a:pt x="130606" y="1136650"/>
                    <a:pt x="168276" y="1174320"/>
                    <a:pt x="168276" y="1220788"/>
                  </a:cubicBezTo>
                  <a:cubicBezTo>
                    <a:pt x="168276" y="1267256"/>
                    <a:pt x="130606" y="1304926"/>
                    <a:pt x="84138" y="1304926"/>
                  </a:cubicBezTo>
                  <a:cubicBezTo>
                    <a:pt x="37670" y="1304926"/>
                    <a:pt x="0" y="1267256"/>
                    <a:pt x="0" y="1220788"/>
                  </a:cubicBezTo>
                  <a:cubicBezTo>
                    <a:pt x="0" y="1174320"/>
                    <a:pt x="37670" y="1136650"/>
                    <a:pt x="84138" y="1136650"/>
                  </a:cubicBezTo>
                  <a:close/>
                  <a:moveTo>
                    <a:pt x="878589" y="1018468"/>
                  </a:moveTo>
                  <a:cubicBezTo>
                    <a:pt x="867353" y="1018557"/>
                    <a:pt x="855948" y="1020867"/>
                    <a:pt x="844992" y="1025664"/>
                  </a:cubicBezTo>
                  <a:cubicBezTo>
                    <a:pt x="801167" y="1044141"/>
                    <a:pt x="781051" y="1095307"/>
                    <a:pt x="800449" y="1139368"/>
                  </a:cubicBezTo>
                  <a:cubicBezTo>
                    <a:pt x="819128" y="1182717"/>
                    <a:pt x="870137" y="1203326"/>
                    <a:pt x="913961" y="1184139"/>
                  </a:cubicBezTo>
                  <a:cubicBezTo>
                    <a:pt x="957785" y="1165662"/>
                    <a:pt x="977901" y="1114495"/>
                    <a:pt x="958504" y="1070435"/>
                  </a:cubicBezTo>
                  <a:cubicBezTo>
                    <a:pt x="944494" y="1037922"/>
                    <a:pt x="912299" y="1018202"/>
                    <a:pt x="878589" y="1018468"/>
                  </a:cubicBezTo>
                  <a:close/>
                  <a:moveTo>
                    <a:pt x="1219200" y="941388"/>
                  </a:moveTo>
                  <a:cubicBezTo>
                    <a:pt x="1190267" y="941388"/>
                    <a:pt x="1166812" y="964843"/>
                    <a:pt x="1166812" y="993776"/>
                  </a:cubicBezTo>
                  <a:cubicBezTo>
                    <a:pt x="1166812" y="1022709"/>
                    <a:pt x="1190267" y="1046164"/>
                    <a:pt x="1219200" y="1046164"/>
                  </a:cubicBezTo>
                  <a:cubicBezTo>
                    <a:pt x="1248133" y="1046164"/>
                    <a:pt x="1271588" y="1022709"/>
                    <a:pt x="1271588" y="993776"/>
                  </a:cubicBezTo>
                  <a:cubicBezTo>
                    <a:pt x="1271588" y="964843"/>
                    <a:pt x="1248133" y="941388"/>
                    <a:pt x="1219200" y="941388"/>
                  </a:cubicBezTo>
                  <a:close/>
                  <a:moveTo>
                    <a:pt x="538163" y="941388"/>
                  </a:moveTo>
                  <a:cubicBezTo>
                    <a:pt x="509230" y="941388"/>
                    <a:pt x="485775" y="964843"/>
                    <a:pt x="485775" y="993776"/>
                  </a:cubicBezTo>
                  <a:cubicBezTo>
                    <a:pt x="485775" y="1022709"/>
                    <a:pt x="509230" y="1046164"/>
                    <a:pt x="538163" y="1046164"/>
                  </a:cubicBezTo>
                  <a:cubicBezTo>
                    <a:pt x="567096" y="1046164"/>
                    <a:pt x="590551" y="1022709"/>
                    <a:pt x="590551" y="993776"/>
                  </a:cubicBezTo>
                  <a:cubicBezTo>
                    <a:pt x="590551" y="964843"/>
                    <a:pt x="567096" y="941388"/>
                    <a:pt x="538163" y="941388"/>
                  </a:cubicBezTo>
                  <a:close/>
                  <a:moveTo>
                    <a:pt x="84138" y="941388"/>
                  </a:moveTo>
                  <a:cubicBezTo>
                    <a:pt x="55205" y="941388"/>
                    <a:pt x="31750" y="964843"/>
                    <a:pt x="31750" y="993776"/>
                  </a:cubicBezTo>
                  <a:cubicBezTo>
                    <a:pt x="31750" y="1022709"/>
                    <a:pt x="55205" y="1046164"/>
                    <a:pt x="84138" y="1046164"/>
                  </a:cubicBezTo>
                  <a:cubicBezTo>
                    <a:pt x="113071" y="1046164"/>
                    <a:pt x="136526" y="1022709"/>
                    <a:pt x="136526" y="993776"/>
                  </a:cubicBezTo>
                  <a:cubicBezTo>
                    <a:pt x="136526" y="964843"/>
                    <a:pt x="113071" y="941388"/>
                    <a:pt x="84138" y="941388"/>
                  </a:cubicBezTo>
                  <a:close/>
                  <a:moveTo>
                    <a:pt x="842649" y="909639"/>
                  </a:moveTo>
                  <a:cubicBezTo>
                    <a:pt x="842649" y="909639"/>
                    <a:pt x="842649" y="909639"/>
                    <a:pt x="866962" y="931852"/>
                  </a:cubicBezTo>
                  <a:cubicBezTo>
                    <a:pt x="888414" y="930419"/>
                    <a:pt x="909867" y="932569"/>
                    <a:pt x="930605" y="939735"/>
                  </a:cubicBezTo>
                  <a:cubicBezTo>
                    <a:pt x="930605" y="939735"/>
                    <a:pt x="930605" y="939735"/>
                    <a:pt x="959208" y="923254"/>
                  </a:cubicBezTo>
                  <a:cubicBezTo>
                    <a:pt x="984236" y="934002"/>
                    <a:pt x="1007834" y="951200"/>
                    <a:pt x="1026427" y="972696"/>
                  </a:cubicBezTo>
                  <a:cubicBezTo>
                    <a:pt x="1026427" y="972696"/>
                    <a:pt x="1026427" y="972696"/>
                    <a:pt x="1019991" y="1004225"/>
                  </a:cubicBezTo>
                  <a:cubicBezTo>
                    <a:pt x="1026427" y="1014257"/>
                    <a:pt x="1032863" y="1025005"/>
                    <a:pt x="1037153" y="1035754"/>
                  </a:cubicBezTo>
                  <a:cubicBezTo>
                    <a:pt x="1041444" y="1046502"/>
                    <a:pt x="1045019" y="1057250"/>
                    <a:pt x="1047164" y="1067282"/>
                  </a:cubicBezTo>
                  <a:cubicBezTo>
                    <a:pt x="1047164" y="1067282"/>
                    <a:pt x="1047164" y="1067282"/>
                    <a:pt x="1075053" y="1084480"/>
                  </a:cubicBezTo>
                  <a:cubicBezTo>
                    <a:pt x="1077913" y="1112426"/>
                    <a:pt x="1075053" y="1141088"/>
                    <a:pt x="1066472" y="1166884"/>
                  </a:cubicBezTo>
                  <a:cubicBezTo>
                    <a:pt x="1066472" y="1166884"/>
                    <a:pt x="1066472" y="1166884"/>
                    <a:pt x="1035723" y="1176199"/>
                  </a:cubicBezTo>
                  <a:cubicBezTo>
                    <a:pt x="1025712" y="1198413"/>
                    <a:pt x="1011410" y="1218476"/>
                    <a:pt x="993533" y="1234957"/>
                  </a:cubicBezTo>
                  <a:cubicBezTo>
                    <a:pt x="993533" y="1234957"/>
                    <a:pt x="993533" y="1234957"/>
                    <a:pt x="993533" y="1267919"/>
                  </a:cubicBezTo>
                  <a:cubicBezTo>
                    <a:pt x="982091" y="1275085"/>
                    <a:pt x="969935" y="1282250"/>
                    <a:pt x="957778" y="1287983"/>
                  </a:cubicBezTo>
                  <a:cubicBezTo>
                    <a:pt x="944906" y="1292999"/>
                    <a:pt x="932035" y="1297298"/>
                    <a:pt x="919878" y="1300164"/>
                  </a:cubicBezTo>
                  <a:cubicBezTo>
                    <a:pt x="919878" y="1300164"/>
                    <a:pt x="919878" y="1300164"/>
                    <a:pt x="894850" y="1277951"/>
                  </a:cubicBezTo>
                  <a:cubicBezTo>
                    <a:pt x="870537" y="1279384"/>
                    <a:pt x="846939" y="1276518"/>
                    <a:pt x="824056" y="1268636"/>
                  </a:cubicBezTo>
                  <a:cubicBezTo>
                    <a:pt x="824056" y="1268636"/>
                    <a:pt x="824056" y="1268636"/>
                    <a:pt x="796168" y="1285116"/>
                  </a:cubicBezTo>
                  <a:cubicBezTo>
                    <a:pt x="771140" y="1272935"/>
                    <a:pt x="748972" y="1256454"/>
                    <a:pt x="730379" y="1234957"/>
                  </a:cubicBezTo>
                  <a:cubicBezTo>
                    <a:pt x="730379" y="1234957"/>
                    <a:pt x="730379" y="1234957"/>
                    <a:pt x="738245" y="1202712"/>
                  </a:cubicBezTo>
                  <a:cubicBezTo>
                    <a:pt x="731810" y="1194113"/>
                    <a:pt x="726804" y="1184081"/>
                    <a:pt x="722513" y="1173333"/>
                  </a:cubicBezTo>
                  <a:cubicBezTo>
                    <a:pt x="716793" y="1162585"/>
                    <a:pt x="713217" y="1150403"/>
                    <a:pt x="711072" y="1139655"/>
                  </a:cubicBezTo>
                  <a:cubicBezTo>
                    <a:pt x="711072" y="1139655"/>
                    <a:pt x="711072" y="1139655"/>
                    <a:pt x="683184" y="1123174"/>
                  </a:cubicBezTo>
                  <a:cubicBezTo>
                    <a:pt x="681038" y="1093078"/>
                    <a:pt x="684614" y="1065133"/>
                    <a:pt x="694625" y="1038620"/>
                  </a:cubicBezTo>
                  <a:cubicBezTo>
                    <a:pt x="694625" y="1038620"/>
                    <a:pt x="694625" y="1038620"/>
                    <a:pt x="725374" y="1028588"/>
                  </a:cubicBezTo>
                  <a:cubicBezTo>
                    <a:pt x="734670" y="1009241"/>
                    <a:pt x="748257" y="992043"/>
                    <a:pt x="764704" y="976996"/>
                  </a:cubicBezTo>
                  <a:cubicBezTo>
                    <a:pt x="764704" y="976996"/>
                    <a:pt x="764704" y="976996"/>
                    <a:pt x="764704" y="943317"/>
                  </a:cubicBezTo>
                  <a:cubicBezTo>
                    <a:pt x="775430" y="934719"/>
                    <a:pt x="789017" y="928270"/>
                    <a:pt x="801888" y="921821"/>
                  </a:cubicBezTo>
                  <a:cubicBezTo>
                    <a:pt x="815475" y="916088"/>
                    <a:pt x="829062" y="912505"/>
                    <a:pt x="842649" y="909639"/>
                  </a:cubicBezTo>
                  <a:close/>
                  <a:moveTo>
                    <a:pt x="311151" y="909639"/>
                  </a:moveTo>
                  <a:cubicBezTo>
                    <a:pt x="319810" y="909639"/>
                    <a:pt x="327026" y="916800"/>
                    <a:pt x="327026" y="925393"/>
                  </a:cubicBezTo>
                  <a:cubicBezTo>
                    <a:pt x="327026" y="925393"/>
                    <a:pt x="327026" y="925393"/>
                    <a:pt x="327026" y="1062161"/>
                  </a:cubicBezTo>
                  <a:cubicBezTo>
                    <a:pt x="327026" y="1071470"/>
                    <a:pt x="319810" y="1077914"/>
                    <a:pt x="311151" y="1077914"/>
                  </a:cubicBezTo>
                  <a:cubicBezTo>
                    <a:pt x="302492" y="1077914"/>
                    <a:pt x="295276" y="1071470"/>
                    <a:pt x="295276" y="1062161"/>
                  </a:cubicBezTo>
                  <a:cubicBezTo>
                    <a:pt x="295276" y="1062161"/>
                    <a:pt x="295276" y="1062161"/>
                    <a:pt x="295276" y="925393"/>
                  </a:cubicBezTo>
                  <a:cubicBezTo>
                    <a:pt x="295276" y="916800"/>
                    <a:pt x="302492" y="909639"/>
                    <a:pt x="311151" y="909639"/>
                  </a:cubicBezTo>
                  <a:close/>
                  <a:moveTo>
                    <a:pt x="1219200" y="909638"/>
                  </a:moveTo>
                  <a:cubicBezTo>
                    <a:pt x="1265668" y="909638"/>
                    <a:pt x="1303338" y="947308"/>
                    <a:pt x="1303338" y="993776"/>
                  </a:cubicBezTo>
                  <a:cubicBezTo>
                    <a:pt x="1303338" y="1040244"/>
                    <a:pt x="1265668" y="1077914"/>
                    <a:pt x="1219200" y="1077914"/>
                  </a:cubicBezTo>
                  <a:cubicBezTo>
                    <a:pt x="1172732" y="1077914"/>
                    <a:pt x="1135062" y="1040244"/>
                    <a:pt x="1135062" y="993776"/>
                  </a:cubicBezTo>
                  <a:cubicBezTo>
                    <a:pt x="1135062" y="947308"/>
                    <a:pt x="1172732" y="909638"/>
                    <a:pt x="1219200" y="909638"/>
                  </a:cubicBezTo>
                  <a:close/>
                  <a:moveTo>
                    <a:pt x="538163" y="909638"/>
                  </a:moveTo>
                  <a:cubicBezTo>
                    <a:pt x="584631" y="909638"/>
                    <a:pt x="622301" y="947308"/>
                    <a:pt x="622301" y="993776"/>
                  </a:cubicBezTo>
                  <a:cubicBezTo>
                    <a:pt x="622301" y="1040244"/>
                    <a:pt x="584631" y="1077914"/>
                    <a:pt x="538163" y="1077914"/>
                  </a:cubicBezTo>
                  <a:cubicBezTo>
                    <a:pt x="491695" y="1077914"/>
                    <a:pt x="454025" y="1040244"/>
                    <a:pt x="454025" y="993776"/>
                  </a:cubicBezTo>
                  <a:cubicBezTo>
                    <a:pt x="454025" y="947308"/>
                    <a:pt x="491695" y="909638"/>
                    <a:pt x="538163" y="909638"/>
                  </a:cubicBezTo>
                  <a:close/>
                  <a:moveTo>
                    <a:pt x="84138" y="909638"/>
                  </a:moveTo>
                  <a:cubicBezTo>
                    <a:pt x="130606" y="909638"/>
                    <a:pt x="168276" y="947308"/>
                    <a:pt x="168276" y="993776"/>
                  </a:cubicBezTo>
                  <a:cubicBezTo>
                    <a:pt x="168276" y="1040244"/>
                    <a:pt x="130606" y="1077914"/>
                    <a:pt x="84138" y="1077914"/>
                  </a:cubicBezTo>
                  <a:cubicBezTo>
                    <a:pt x="37670" y="1077914"/>
                    <a:pt x="0" y="1040244"/>
                    <a:pt x="0" y="993776"/>
                  </a:cubicBezTo>
                  <a:cubicBezTo>
                    <a:pt x="0" y="947308"/>
                    <a:pt x="37670" y="909638"/>
                    <a:pt x="84138" y="909638"/>
                  </a:cubicBezTo>
                  <a:close/>
                  <a:moveTo>
                    <a:pt x="992188" y="714375"/>
                  </a:moveTo>
                  <a:cubicBezTo>
                    <a:pt x="963255" y="714375"/>
                    <a:pt x="939800" y="737830"/>
                    <a:pt x="939800" y="766763"/>
                  </a:cubicBezTo>
                  <a:cubicBezTo>
                    <a:pt x="939800" y="795696"/>
                    <a:pt x="963255" y="819151"/>
                    <a:pt x="992188" y="819151"/>
                  </a:cubicBezTo>
                  <a:cubicBezTo>
                    <a:pt x="1021121" y="819151"/>
                    <a:pt x="1044576" y="795696"/>
                    <a:pt x="1044576" y="766763"/>
                  </a:cubicBezTo>
                  <a:cubicBezTo>
                    <a:pt x="1044576" y="737830"/>
                    <a:pt x="1021121" y="714375"/>
                    <a:pt x="992188" y="714375"/>
                  </a:cubicBezTo>
                  <a:close/>
                  <a:moveTo>
                    <a:pt x="311150" y="714375"/>
                  </a:moveTo>
                  <a:cubicBezTo>
                    <a:pt x="282217" y="714375"/>
                    <a:pt x="258762" y="737830"/>
                    <a:pt x="258762" y="766763"/>
                  </a:cubicBezTo>
                  <a:cubicBezTo>
                    <a:pt x="258762" y="795696"/>
                    <a:pt x="282217" y="819151"/>
                    <a:pt x="311150" y="819151"/>
                  </a:cubicBezTo>
                  <a:cubicBezTo>
                    <a:pt x="340083" y="819151"/>
                    <a:pt x="363538" y="795696"/>
                    <a:pt x="363538" y="766763"/>
                  </a:cubicBezTo>
                  <a:cubicBezTo>
                    <a:pt x="363538" y="737830"/>
                    <a:pt x="340083" y="714375"/>
                    <a:pt x="311150" y="714375"/>
                  </a:cubicBezTo>
                  <a:close/>
                  <a:moveTo>
                    <a:pt x="1219201" y="682626"/>
                  </a:moveTo>
                  <a:cubicBezTo>
                    <a:pt x="1227860" y="682626"/>
                    <a:pt x="1235076" y="689070"/>
                    <a:pt x="1235076" y="698379"/>
                  </a:cubicBezTo>
                  <a:cubicBezTo>
                    <a:pt x="1235076" y="698379"/>
                    <a:pt x="1235076" y="698379"/>
                    <a:pt x="1235076" y="835147"/>
                  </a:cubicBezTo>
                  <a:cubicBezTo>
                    <a:pt x="1235076" y="843740"/>
                    <a:pt x="1227860" y="850901"/>
                    <a:pt x="1219201" y="850901"/>
                  </a:cubicBezTo>
                  <a:cubicBezTo>
                    <a:pt x="1210542" y="850901"/>
                    <a:pt x="1203326" y="843740"/>
                    <a:pt x="1203326" y="835147"/>
                  </a:cubicBezTo>
                  <a:cubicBezTo>
                    <a:pt x="1203326" y="835147"/>
                    <a:pt x="1203326" y="835147"/>
                    <a:pt x="1203326" y="698379"/>
                  </a:cubicBezTo>
                  <a:cubicBezTo>
                    <a:pt x="1203326" y="689070"/>
                    <a:pt x="1210542" y="682626"/>
                    <a:pt x="1219201" y="682626"/>
                  </a:cubicBezTo>
                  <a:close/>
                  <a:moveTo>
                    <a:pt x="765176" y="682626"/>
                  </a:moveTo>
                  <a:cubicBezTo>
                    <a:pt x="773835" y="682626"/>
                    <a:pt x="781051" y="689070"/>
                    <a:pt x="781051" y="698379"/>
                  </a:cubicBezTo>
                  <a:cubicBezTo>
                    <a:pt x="781051" y="698379"/>
                    <a:pt x="781051" y="698379"/>
                    <a:pt x="781051" y="835147"/>
                  </a:cubicBezTo>
                  <a:cubicBezTo>
                    <a:pt x="781051" y="843740"/>
                    <a:pt x="773835" y="850901"/>
                    <a:pt x="765176" y="850901"/>
                  </a:cubicBezTo>
                  <a:cubicBezTo>
                    <a:pt x="756517" y="850901"/>
                    <a:pt x="749301" y="843740"/>
                    <a:pt x="749301" y="835147"/>
                  </a:cubicBezTo>
                  <a:cubicBezTo>
                    <a:pt x="749301" y="835147"/>
                    <a:pt x="749301" y="835147"/>
                    <a:pt x="749301" y="698379"/>
                  </a:cubicBezTo>
                  <a:cubicBezTo>
                    <a:pt x="749301" y="689070"/>
                    <a:pt x="756517" y="682626"/>
                    <a:pt x="765176" y="682626"/>
                  </a:cubicBezTo>
                  <a:close/>
                  <a:moveTo>
                    <a:pt x="538163" y="682626"/>
                  </a:moveTo>
                  <a:cubicBezTo>
                    <a:pt x="546822" y="682626"/>
                    <a:pt x="554038" y="689070"/>
                    <a:pt x="554038" y="698379"/>
                  </a:cubicBezTo>
                  <a:cubicBezTo>
                    <a:pt x="554038" y="698379"/>
                    <a:pt x="554038" y="698379"/>
                    <a:pt x="554038" y="835147"/>
                  </a:cubicBezTo>
                  <a:cubicBezTo>
                    <a:pt x="554038" y="843740"/>
                    <a:pt x="546822" y="850901"/>
                    <a:pt x="538163" y="850901"/>
                  </a:cubicBezTo>
                  <a:cubicBezTo>
                    <a:pt x="529504" y="850901"/>
                    <a:pt x="522288" y="843740"/>
                    <a:pt x="522288" y="835147"/>
                  </a:cubicBezTo>
                  <a:cubicBezTo>
                    <a:pt x="522288" y="835147"/>
                    <a:pt x="522288" y="835147"/>
                    <a:pt x="522288" y="698379"/>
                  </a:cubicBezTo>
                  <a:cubicBezTo>
                    <a:pt x="522288" y="689070"/>
                    <a:pt x="529504" y="682626"/>
                    <a:pt x="538163" y="682626"/>
                  </a:cubicBezTo>
                  <a:close/>
                  <a:moveTo>
                    <a:pt x="84138" y="682626"/>
                  </a:moveTo>
                  <a:cubicBezTo>
                    <a:pt x="92797" y="682626"/>
                    <a:pt x="100013" y="689070"/>
                    <a:pt x="100013" y="698379"/>
                  </a:cubicBezTo>
                  <a:cubicBezTo>
                    <a:pt x="100013" y="698379"/>
                    <a:pt x="100013" y="698379"/>
                    <a:pt x="100013" y="835147"/>
                  </a:cubicBezTo>
                  <a:cubicBezTo>
                    <a:pt x="100013" y="843740"/>
                    <a:pt x="92797" y="850901"/>
                    <a:pt x="84138" y="850901"/>
                  </a:cubicBezTo>
                  <a:cubicBezTo>
                    <a:pt x="75479" y="850901"/>
                    <a:pt x="68263" y="843740"/>
                    <a:pt x="68263" y="835147"/>
                  </a:cubicBezTo>
                  <a:cubicBezTo>
                    <a:pt x="68263" y="835147"/>
                    <a:pt x="68263" y="835147"/>
                    <a:pt x="68263" y="698379"/>
                  </a:cubicBezTo>
                  <a:cubicBezTo>
                    <a:pt x="68263" y="689070"/>
                    <a:pt x="75479" y="682626"/>
                    <a:pt x="84138" y="682626"/>
                  </a:cubicBezTo>
                  <a:close/>
                  <a:moveTo>
                    <a:pt x="992188" y="682625"/>
                  </a:moveTo>
                  <a:cubicBezTo>
                    <a:pt x="1038656" y="682625"/>
                    <a:pt x="1076326" y="720295"/>
                    <a:pt x="1076326" y="766763"/>
                  </a:cubicBezTo>
                  <a:cubicBezTo>
                    <a:pt x="1076326" y="813231"/>
                    <a:pt x="1038656" y="850901"/>
                    <a:pt x="992188" y="850901"/>
                  </a:cubicBezTo>
                  <a:cubicBezTo>
                    <a:pt x="945720" y="850901"/>
                    <a:pt x="908050" y="813231"/>
                    <a:pt x="908050" y="766763"/>
                  </a:cubicBezTo>
                  <a:cubicBezTo>
                    <a:pt x="908050" y="720295"/>
                    <a:pt x="945720" y="682625"/>
                    <a:pt x="992188" y="682625"/>
                  </a:cubicBezTo>
                  <a:close/>
                  <a:moveTo>
                    <a:pt x="311150" y="682625"/>
                  </a:moveTo>
                  <a:cubicBezTo>
                    <a:pt x="357618" y="682625"/>
                    <a:pt x="395288" y="720295"/>
                    <a:pt x="395288" y="766763"/>
                  </a:cubicBezTo>
                  <a:cubicBezTo>
                    <a:pt x="395288" y="813231"/>
                    <a:pt x="357618" y="850901"/>
                    <a:pt x="311150" y="850901"/>
                  </a:cubicBezTo>
                  <a:cubicBezTo>
                    <a:pt x="264682" y="850901"/>
                    <a:pt x="227012" y="813231"/>
                    <a:pt x="227012" y="766763"/>
                  </a:cubicBezTo>
                  <a:cubicBezTo>
                    <a:pt x="227012" y="720295"/>
                    <a:pt x="264682" y="682625"/>
                    <a:pt x="311150" y="682625"/>
                  </a:cubicBezTo>
                  <a:close/>
                  <a:moveTo>
                    <a:pt x="992188" y="485776"/>
                  </a:moveTo>
                  <a:cubicBezTo>
                    <a:pt x="963255" y="485776"/>
                    <a:pt x="939800" y="509231"/>
                    <a:pt x="939800" y="538164"/>
                  </a:cubicBezTo>
                  <a:cubicBezTo>
                    <a:pt x="939800" y="567097"/>
                    <a:pt x="963255" y="590552"/>
                    <a:pt x="992188" y="590552"/>
                  </a:cubicBezTo>
                  <a:cubicBezTo>
                    <a:pt x="1021121" y="590552"/>
                    <a:pt x="1044576" y="567097"/>
                    <a:pt x="1044576" y="538164"/>
                  </a:cubicBezTo>
                  <a:cubicBezTo>
                    <a:pt x="1044576" y="509231"/>
                    <a:pt x="1021121" y="485776"/>
                    <a:pt x="992188" y="485776"/>
                  </a:cubicBezTo>
                  <a:close/>
                  <a:moveTo>
                    <a:pt x="765175" y="485776"/>
                  </a:moveTo>
                  <a:cubicBezTo>
                    <a:pt x="736242" y="485776"/>
                    <a:pt x="712787" y="509231"/>
                    <a:pt x="712787" y="538164"/>
                  </a:cubicBezTo>
                  <a:cubicBezTo>
                    <a:pt x="712787" y="567097"/>
                    <a:pt x="736242" y="590552"/>
                    <a:pt x="765175" y="590552"/>
                  </a:cubicBezTo>
                  <a:cubicBezTo>
                    <a:pt x="794108" y="590552"/>
                    <a:pt x="817563" y="567097"/>
                    <a:pt x="817563" y="538164"/>
                  </a:cubicBezTo>
                  <a:cubicBezTo>
                    <a:pt x="817563" y="509231"/>
                    <a:pt x="794108" y="485776"/>
                    <a:pt x="765175" y="485776"/>
                  </a:cubicBezTo>
                  <a:close/>
                  <a:moveTo>
                    <a:pt x="84138" y="485776"/>
                  </a:moveTo>
                  <a:cubicBezTo>
                    <a:pt x="55205" y="485776"/>
                    <a:pt x="31750" y="509231"/>
                    <a:pt x="31750" y="538164"/>
                  </a:cubicBezTo>
                  <a:cubicBezTo>
                    <a:pt x="31750" y="567097"/>
                    <a:pt x="55205" y="590552"/>
                    <a:pt x="84138" y="590552"/>
                  </a:cubicBezTo>
                  <a:cubicBezTo>
                    <a:pt x="113071" y="590552"/>
                    <a:pt x="136526" y="567097"/>
                    <a:pt x="136526" y="538164"/>
                  </a:cubicBezTo>
                  <a:cubicBezTo>
                    <a:pt x="136526" y="509231"/>
                    <a:pt x="113071" y="485776"/>
                    <a:pt x="84138" y="485776"/>
                  </a:cubicBezTo>
                  <a:close/>
                  <a:moveTo>
                    <a:pt x="1219201" y="455614"/>
                  </a:moveTo>
                  <a:cubicBezTo>
                    <a:pt x="1227860" y="455614"/>
                    <a:pt x="1235076" y="462707"/>
                    <a:pt x="1235076" y="471219"/>
                  </a:cubicBezTo>
                  <a:cubicBezTo>
                    <a:pt x="1235076" y="471219"/>
                    <a:pt x="1235076" y="471219"/>
                    <a:pt x="1235076" y="606697"/>
                  </a:cubicBezTo>
                  <a:cubicBezTo>
                    <a:pt x="1235076" y="615918"/>
                    <a:pt x="1227860" y="622302"/>
                    <a:pt x="1219201" y="622302"/>
                  </a:cubicBezTo>
                  <a:cubicBezTo>
                    <a:pt x="1210542" y="622302"/>
                    <a:pt x="1203326" y="615918"/>
                    <a:pt x="1203326" y="606697"/>
                  </a:cubicBezTo>
                  <a:cubicBezTo>
                    <a:pt x="1203326" y="606697"/>
                    <a:pt x="1203326" y="606697"/>
                    <a:pt x="1203326" y="471219"/>
                  </a:cubicBezTo>
                  <a:cubicBezTo>
                    <a:pt x="1203326" y="462707"/>
                    <a:pt x="1210542" y="455614"/>
                    <a:pt x="1219201" y="455614"/>
                  </a:cubicBezTo>
                  <a:close/>
                  <a:moveTo>
                    <a:pt x="992188" y="455614"/>
                  </a:moveTo>
                  <a:cubicBezTo>
                    <a:pt x="1038656" y="455614"/>
                    <a:pt x="1076326" y="492928"/>
                    <a:pt x="1076326" y="538958"/>
                  </a:cubicBezTo>
                  <a:cubicBezTo>
                    <a:pt x="1076326" y="584988"/>
                    <a:pt x="1038656" y="622302"/>
                    <a:pt x="992188" y="622302"/>
                  </a:cubicBezTo>
                  <a:cubicBezTo>
                    <a:pt x="945720" y="622302"/>
                    <a:pt x="908050" y="584988"/>
                    <a:pt x="908050" y="538958"/>
                  </a:cubicBezTo>
                  <a:cubicBezTo>
                    <a:pt x="908050" y="492928"/>
                    <a:pt x="945720" y="455614"/>
                    <a:pt x="992188" y="455614"/>
                  </a:cubicBezTo>
                  <a:close/>
                  <a:moveTo>
                    <a:pt x="765175" y="455614"/>
                  </a:moveTo>
                  <a:cubicBezTo>
                    <a:pt x="811643" y="455614"/>
                    <a:pt x="849313" y="492928"/>
                    <a:pt x="849313" y="538958"/>
                  </a:cubicBezTo>
                  <a:cubicBezTo>
                    <a:pt x="849313" y="584988"/>
                    <a:pt x="811643" y="622302"/>
                    <a:pt x="765175" y="622302"/>
                  </a:cubicBezTo>
                  <a:cubicBezTo>
                    <a:pt x="718707" y="622302"/>
                    <a:pt x="681037" y="584988"/>
                    <a:pt x="681037" y="538958"/>
                  </a:cubicBezTo>
                  <a:cubicBezTo>
                    <a:pt x="681037" y="492928"/>
                    <a:pt x="718707" y="455614"/>
                    <a:pt x="765175" y="455614"/>
                  </a:cubicBezTo>
                  <a:close/>
                  <a:moveTo>
                    <a:pt x="84138" y="455614"/>
                  </a:moveTo>
                  <a:cubicBezTo>
                    <a:pt x="130606" y="455614"/>
                    <a:pt x="168276" y="492928"/>
                    <a:pt x="168276" y="538958"/>
                  </a:cubicBezTo>
                  <a:cubicBezTo>
                    <a:pt x="168276" y="584988"/>
                    <a:pt x="130606" y="622302"/>
                    <a:pt x="84138" y="622302"/>
                  </a:cubicBezTo>
                  <a:cubicBezTo>
                    <a:pt x="37670" y="622302"/>
                    <a:pt x="0" y="584988"/>
                    <a:pt x="0" y="538958"/>
                  </a:cubicBezTo>
                  <a:cubicBezTo>
                    <a:pt x="0" y="492928"/>
                    <a:pt x="37670" y="455614"/>
                    <a:pt x="84138" y="455614"/>
                  </a:cubicBezTo>
                  <a:close/>
                  <a:moveTo>
                    <a:pt x="419016" y="316793"/>
                  </a:moveTo>
                  <a:cubicBezTo>
                    <a:pt x="407870" y="316882"/>
                    <a:pt x="396557" y="319192"/>
                    <a:pt x="385689" y="323989"/>
                  </a:cubicBezTo>
                  <a:cubicBezTo>
                    <a:pt x="342218" y="342466"/>
                    <a:pt x="322264" y="392922"/>
                    <a:pt x="341505" y="436982"/>
                  </a:cubicBezTo>
                  <a:cubicBezTo>
                    <a:pt x="360034" y="481042"/>
                    <a:pt x="410631" y="501651"/>
                    <a:pt x="454102" y="482464"/>
                  </a:cubicBezTo>
                  <a:cubicBezTo>
                    <a:pt x="497573" y="463987"/>
                    <a:pt x="517527" y="412109"/>
                    <a:pt x="498286" y="368760"/>
                  </a:cubicBezTo>
                  <a:cubicBezTo>
                    <a:pt x="484389" y="336247"/>
                    <a:pt x="452454" y="316527"/>
                    <a:pt x="419016" y="316793"/>
                  </a:cubicBezTo>
                  <a:close/>
                  <a:moveTo>
                    <a:pt x="1219200" y="258764"/>
                  </a:moveTo>
                  <a:cubicBezTo>
                    <a:pt x="1190267" y="258764"/>
                    <a:pt x="1166812" y="282219"/>
                    <a:pt x="1166812" y="311152"/>
                  </a:cubicBezTo>
                  <a:cubicBezTo>
                    <a:pt x="1166812" y="340085"/>
                    <a:pt x="1190267" y="363540"/>
                    <a:pt x="1219200" y="363540"/>
                  </a:cubicBezTo>
                  <a:cubicBezTo>
                    <a:pt x="1248133" y="363540"/>
                    <a:pt x="1271588" y="340085"/>
                    <a:pt x="1271588" y="311152"/>
                  </a:cubicBezTo>
                  <a:cubicBezTo>
                    <a:pt x="1271588" y="282219"/>
                    <a:pt x="1248133" y="258764"/>
                    <a:pt x="1219200" y="258764"/>
                  </a:cubicBezTo>
                  <a:close/>
                  <a:moveTo>
                    <a:pt x="765175" y="258764"/>
                  </a:moveTo>
                  <a:cubicBezTo>
                    <a:pt x="736242" y="258764"/>
                    <a:pt x="712787" y="282219"/>
                    <a:pt x="712787" y="311152"/>
                  </a:cubicBezTo>
                  <a:cubicBezTo>
                    <a:pt x="712787" y="340085"/>
                    <a:pt x="736242" y="363540"/>
                    <a:pt x="765175" y="363540"/>
                  </a:cubicBezTo>
                  <a:cubicBezTo>
                    <a:pt x="794108" y="363540"/>
                    <a:pt x="817563" y="340085"/>
                    <a:pt x="817563" y="311152"/>
                  </a:cubicBezTo>
                  <a:cubicBezTo>
                    <a:pt x="817563" y="282219"/>
                    <a:pt x="794108" y="258764"/>
                    <a:pt x="765175" y="258764"/>
                  </a:cubicBezTo>
                  <a:close/>
                  <a:moveTo>
                    <a:pt x="1219200" y="228601"/>
                  </a:moveTo>
                  <a:cubicBezTo>
                    <a:pt x="1265668" y="228601"/>
                    <a:pt x="1303338" y="265915"/>
                    <a:pt x="1303338" y="311945"/>
                  </a:cubicBezTo>
                  <a:cubicBezTo>
                    <a:pt x="1303338" y="357975"/>
                    <a:pt x="1265668" y="395289"/>
                    <a:pt x="1219200" y="395289"/>
                  </a:cubicBezTo>
                  <a:cubicBezTo>
                    <a:pt x="1172732" y="395289"/>
                    <a:pt x="1135062" y="357975"/>
                    <a:pt x="1135062" y="311945"/>
                  </a:cubicBezTo>
                  <a:cubicBezTo>
                    <a:pt x="1135062" y="265915"/>
                    <a:pt x="1172732" y="228601"/>
                    <a:pt x="1219200" y="228601"/>
                  </a:cubicBezTo>
                  <a:close/>
                  <a:moveTo>
                    <a:pt x="992188" y="228601"/>
                  </a:moveTo>
                  <a:cubicBezTo>
                    <a:pt x="1000847" y="228601"/>
                    <a:pt x="1008063" y="234985"/>
                    <a:pt x="1008063" y="244206"/>
                  </a:cubicBezTo>
                  <a:cubicBezTo>
                    <a:pt x="1008063" y="244206"/>
                    <a:pt x="1008063" y="244206"/>
                    <a:pt x="1008063" y="379684"/>
                  </a:cubicBezTo>
                  <a:cubicBezTo>
                    <a:pt x="1008063" y="388196"/>
                    <a:pt x="1000847" y="395289"/>
                    <a:pt x="992188" y="395289"/>
                  </a:cubicBezTo>
                  <a:cubicBezTo>
                    <a:pt x="983529" y="395289"/>
                    <a:pt x="976313" y="388196"/>
                    <a:pt x="976313" y="379684"/>
                  </a:cubicBezTo>
                  <a:cubicBezTo>
                    <a:pt x="976313" y="379684"/>
                    <a:pt x="976313" y="379684"/>
                    <a:pt x="976313" y="244206"/>
                  </a:cubicBezTo>
                  <a:cubicBezTo>
                    <a:pt x="976313" y="234985"/>
                    <a:pt x="983529" y="228601"/>
                    <a:pt x="992188" y="228601"/>
                  </a:cubicBezTo>
                  <a:close/>
                  <a:moveTo>
                    <a:pt x="765175" y="228601"/>
                  </a:moveTo>
                  <a:cubicBezTo>
                    <a:pt x="811643" y="228601"/>
                    <a:pt x="849313" y="265915"/>
                    <a:pt x="849313" y="311945"/>
                  </a:cubicBezTo>
                  <a:cubicBezTo>
                    <a:pt x="849313" y="357975"/>
                    <a:pt x="811643" y="395289"/>
                    <a:pt x="765175" y="395289"/>
                  </a:cubicBezTo>
                  <a:cubicBezTo>
                    <a:pt x="718707" y="395289"/>
                    <a:pt x="681037" y="357975"/>
                    <a:pt x="681037" y="311945"/>
                  </a:cubicBezTo>
                  <a:cubicBezTo>
                    <a:pt x="681037" y="265915"/>
                    <a:pt x="718707" y="228601"/>
                    <a:pt x="765175" y="228601"/>
                  </a:cubicBezTo>
                  <a:close/>
                  <a:moveTo>
                    <a:pt x="84138" y="228601"/>
                  </a:moveTo>
                  <a:cubicBezTo>
                    <a:pt x="92797" y="228601"/>
                    <a:pt x="100013" y="234985"/>
                    <a:pt x="100013" y="244206"/>
                  </a:cubicBezTo>
                  <a:cubicBezTo>
                    <a:pt x="100013" y="244206"/>
                    <a:pt x="100013" y="244206"/>
                    <a:pt x="100013" y="379684"/>
                  </a:cubicBezTo>
                  <a:cubicBezTo>
                    <a:pt x="100013" y="388196"/>
                    <a:pt x="92797" y="395289"/>
                    <a:pt x="84138" y="395289"/>
                  </a:cubicBezTo>
                  <a:cubicBezTo>
                    <a:pt x="75479" y="395289"/>
                    <a:pt x="68263" y="388196"/>
                    <a:pt x="68263" y="379684"/>
                  </a:cubicBezTo>
                  <a:cubicBezTo>
                    <a:pt x="68263" y="379684"/>
                    <a:pt x="68263" y="379684"/>
                    <a:pt x="68263" y="244206"/>
                  </a:cubicBezTo>
                  <a:cubicBezTo>
                    <a:pt x="68263" y="234985"/>
                    <a:pt x="75479" y="228601"/>
                    <a:pt x="84138" y="228601"/>
                  </a:cubicBezTo>
                  <a:close/>
                  <a:moveTo>
                    <a:pt x="382793" y="207964"/>
                  </a:moveTo>
                  <a:cubicBezTo>
                    <a:pt x="382793" y="207964"/>
                    <a:pt x="382793" y="207964"/>
                    <a:pt x="407053" y="230087"/>
                  </a:cubicBezTo>
                  <a:cubicBezTo>
                    <a:pt x="428458" y="228660"/>
                    <a:pt x="449864" y="230801"/>
                    <a:pt x="470556" y="237224"/>
                  </a:cubicBezTo>
                  <a:cubicBezTo>
                    <a:pt x="470556" y="237224"/>
                    <a:pt x="470556" y="237224"/>
                    <a:pt x="499097" y="220810"/>
                  </a:cubicBezTo>
                  <a:cubicBezTo>
                    <a:pt x="524070" y="232228"/>
                    <a:pt x="547616" y="249356"/>
                    <a:pt x="566167" y="270051"/>
                  </a:cubicBezTo>
                  <a:cubicBezTo>
                    <a:pt x="566167" y="270051"/>
                    <a:pt x="566167" y="270051"/>
                    <a:pt x="559745" y="302166"/>
                  </a:cubicBezTo>
                  <a:cubicBezTo>
                    <a:pt x="566167" y="312157"/>
                    <a:pt x="572589" y="322861"/>
                    <a:pt x="576870" y="333566"/>
                  </a:cubicBezTo>
                  <a:cubicBezTo>
                    <a:pt x="581151" y="344271"/>
                    <a:pt x="584718" y="354262"/>
                    <a:pt x="586859" y="364967"/>
                  </a:cubicBezTo>
                  <a:cubicBezTo>
                    <a:pt x="586859" y="364967"/>
                    <a:pt x="586859" y="364967"/>
                    <a:pt x="614686" y="382094"/>
                  </a:cubicBezTo>
                  <a:cubicBezTo>
                    <a:pt x="617540" y="409926"/>
                    <a:pt x="614686" y="437759"/>
                    <a:pt x="606124" y="464164"/>
                  </a:cubicBezTo>
                  <a:cubicBezTo>
                    <a:pt x="606124" y="464164"/>
                    <a:pt x="606124" y="464164"/>
                    <a:pt x="575443" y="473441"/>
                  </a:cubicBezTo>
                  <a:cubicBezTo>
                    <a:pt x="565454" y="494851"/>
                    <a:pt x="551183" y="514833"/>
                    <a:pt x="533345" y="531247"/>
                  </a:cubicBezTo>
                  <a:cubicBezTo>
                    <a:pt x="533345" y="531247"/>
                    <a:pt x="533345" y="531247"/>
                    <a:pt x="533345" y="564074"/>
                  </a:cubicBezTo>
                  <a:cubicBezTo>
                    <a:pt x="521929" y="571924"/>
                    <a:pt x="509799" y="579061"/>
                    <a:pt x="497670" y="584770"/>
                  </a:cubicBezTo>
                  <a:cubicBezTo>
                    <a:pt x="484826" y="589766"/>
                    <a:pt x="471983" y="593334"/>
                    <a:pt x="459853" y="596902"/>
                  </a:cubicBezTo>
                  <a:cubicBezTo>
                    <a:pt x="459853" y="596902"/>
                    <a:pt x="459853" y="596902"/>
                    <a:pt x="434880" y="574065"/>
                  </a:cubicBezTo>
                  <a:cubicBezTo>
                    <a:pt x="410621" y="576206"/>
                    <a:pt x="387074" y="573352"/>
                    <a:pt x="364242" y="565502"/>
                  </a:cubicBezTo>
                  <a:cubicBezTo>
                    <a:pt x="364242" y="565502"/>
                    <a:pt x="364242" y="565502"/>
                    <a:pt x="336415" y="581916"/>
                  </a:cubicBezTo>
                  <a:cubicBezTo>
                    <a:pt x="312155" y="569784"/>
                    <a:pt x="290036" y="553370"/>
                    <a:pt x="271485" y="531247"/>
                  </a:cubicBezTo>
                  <a:cubicBezTo>
                    <a:pt x="271485" y="531247"/>
                    <a:pt x="271485" y="531247"/>
                    <a:pt x="279334" y="499846"/>
                  </a:cubicBezTo>
                  <a:cubicBezTo>
                    <a:pt x="272912" y="490569"/>
                    <a:pt x="267917" y="480578"/>
                    <a:pt x="263636" y="470586"/>
                  </a:cubicBezTo>
                  <a:cubicBezTo>
                    <a:pt x="257928" y="459168"/>
                    <a:pt x="254360" y="447750"/>
                    <a:pt x="252220" y="436331"/>
                  </a:cubicBezTo>
                  <a:cubicBezTo>
                    <a:pt x="252220" y="436331"/>
                    <a:pt x="252220" y="436331"/>
                    <a:pt x="224393" y="419918"/>
                  </a:cubicBezTo>
                  <a:cubicBezTo>
                    <a:pt x="222252" y="390658"/>
                    <a:pt x="225820" y="362112"/>
                    <a:pt x="235809" y="335707"/>
                  </a:cubicBezTo>
                  <a:cubicBezTo>
                    <a:pt x="235809" y="335707"/>
                    <a:pt x="235809" y="335707"/>
                    <a:pt x="266490" y="325716"/>
                  </a:cubicBezTo>
                  <a:cubicBezTo>
                    <a:pt x="275766" y="306448"/>
                    <a:pt x="289323" y="290034"/>
                    <a:pt x="305734" y="275047"/>
                  </a:cubicBezTo>
                  <a:cubicBezTo>
                    <a:pt x="305734" y="275047"/>
                    <a:pt x="305734" y="275047"/>
                    <a:pt x="305734" y="240792"/>
                  </a:cubicBezTo>
                  <a:cubicBezTo>
                    <a:pt x="316436" y="232942"/>
                    <a:pt x="329280" y="225805"/>
                    <a:pt x="342123" y="220096"/>
                  </a:cubicBezTo>
                  <a:cubicBezTo>
                    <a:pt x="355680" y="214387"/>
                    <a:pt x="369237" y="210819"/>
                    <a:pt x="382793" y="207964"/>
                  </a:cubicBezTo>
                  <a:close/>
                  <a:moveTo>
                    <a:pt x="1219200" y="31750"/>
                  </a:moveTo>
                  <a:cubicBezTo>
                    <a:pt x="1190267" y="31750"/>
                    <a:pt x="1166812" y="55205"/>
                    <a:pt x="1166812" y="84138"/>
                  </a:cubicBezTo>
                  <a:cubicBezTo>
                    <a:pt x="1166812" y="113071"/>
                    <a:pt x="1190267" y="136526"/>
                    <a:pt x="1219200" y="136526"/>
                  </a:cubicBezTo>
                  <a:cubicBezTo>
                    <a:pt x="1248133" y="136526"/>
                    <a:pt x="1271588" y="113071"/>
                    <a:pt x="1271588" y="84138"/>
                  </a:cubicBezTo>
                  <a:cubicBezTo>
                    <a:pt x="1271588" y="55205"/>
                    <a:pt x="1248133" y="31750"/>
                    <a:pt x="1219200" y="31750"/>
                  </a:cubicBezTo>
                  <a:close/>
                  <a:moveTo>
                    <a:pt x="538163" y="31750"/>
                  </a:moveTo>
                  <a:cubicBezTo>
                    <a:pt x="509230" y="31750"/>
                    <a:pt x="485775" y="55205"/>
                    <a:pt x="485775" y="84138"/>
                  </a:cubicBezTo>
                  <a:cubicBezTo>
                    <a:pt x="485775" y="113071"/>
                    <a:pt x="509230" y="136526"/>
                    <a:pt x="538163" y="136526"/>
                  </a:cubicBezTo>
                  <a:cubicBezTo>
                    <a:pt x="567096" y="136526"/>
                    <a:pt x="590551" y="113071"/>
                    <a:pt x="590551" y="84138"/>
                  </a:cubicBezTo>
                  <a:cubicBezTo>
                    <a:pt x="590551" y="55205"/>
                    <a:pt x="567096" y="31750"/>
                    <a:pt x="538163" y="31750"/>
                  </a:cubicBezTo>
                  <a:close/>
                  <a:moveTo>
                    <a:pt x="84138" y="31750"/>
                  </a:moveTo>
                  <a:cubicBezTo>
                    <a:pt x="55205" y="31750"/>
                    <a:pt x="31750" y="55205"/>
                    <a:pt x="31750" y="84138"/>
                  </a:cubicBezTo>
                  <a:cubicBezTo>
                    <a:pt x="31750" y="113071"/>
                    <a:pt x="55205" y="136526"/>
                    <a:pt x="84138" y="136526"/>
                  </a:cubicBezTo>
                  <a:cubicBezTo>
                    <a:pt x="113071" y="136526"/>
                    <a:pt x="136526" y="113071"/>
                    <a:pt x="136526" y="84138"/>
                  </a:cubicBezTo>
                  <a:cubicBezTo>
                    <a:pt x="136526" y="55205"/>
                    <a:pt x="113071" y="31750"/>
                    <a:pt x="84138" y="31750"/>
                  </a:cubicBezTo>
                  <a:close/>
                  <a:moveTo>
                    <a:pt x="992188" y="1"/>
                  </a:moveTo>
                  <a:cubicBezTo>
                    <a:pt x="1000847" y="1"/>
                    <a:pt x="1008063" y="7162"/>
                    <a:pt x="1008063" y="15754"/>
                  </a:cubicBezTo>
                  <a:cubicBezTo>
                    <a:pt x="1008063" y="15754"/>
                    <a:pt x="1008063" y="15754"/>
                    <a:pt x="1008063" y="152522"/>
                  </a:cubicBezTo>
                  <a:cubicBezTo>
                    <a:pt x="1008063" y="161115"/>
                    <a:pt x="1000847" y="168276"/>
                    <a:pt x="992188" y="168276"/>
                  </a:cubicBezTo>
                  <a:cubicBezTo>
                    <a:pt x="983529" y="168276"/>
                    <a:pt x="976313" y="161115"/>
                    <a:pt x="976313" y="152522"/>
                  </a:cubicBezTo>
                  <a:cubicBezTo>
                    <a:pt x="976313" y="152522"/>
                    <a:pt x="976313" y="152522"/>
                    <a:pt x="976313" y="15754"/>
                  </a:cubicBezTo>
                  <a:cubicBezTo>
                    <a:pt x="976313" y="7162"/>
                    <a:pt x="983529" y="1"/>
                    <a:pt x="992188" y="1"/>
                  </a:cubicBezTo>
                  <a:close/>
                  <a:moveTo>
                    <a:pt x="765176" y="1"/>
                  </a:moveTo>
                  <a:cubicBezTo>
                    <a:pt x="773835" y="1"/>
                    <a:pt x="781051" y="7162"/>
                    <a:pt x="781051" y="15754"/>
                  </a:cubicBezTo>
                  <a:cubicBezTo>
                    <a:pt x="781051" y="15754"/>
                    <a:pt x="781051" y="15754"/>
                    <a:pt x="781051" y="152522"/>
                  </a:cubicBezTo>
                  <a:cubicBezTo>
                    <a:pt x="781051" y="161115"/>
                    <a:pt x="773835" y="168276"/>
                    <a:pt x="765176" y="168276"/>
                  </a:cubicBezTo>
                  <a:cubicBezTo>
                    <a:pt x="756517" y="168276"/>
                    <a:pt x="749301" y="161115"/>
                    <a:pt x="749301" y="152522"/>
                  </a:cubicBezTo>
                  <a:cubicBezTo>
                    <a:pt x="749301" y="152522"/>
                    <a:pt x="749301" y="152522"/>
                    <a:pt x="749301" y="15754"/>
                  </a:cubicBezTo>
                  <a:cubicBezTo>
                    <a:pt x="749301" y="7162"/>
                    <a:pt x="756517" y="1"/>
                    <a:pt x="765176" y="1"/>
                  </a:cubicBezTo>
                  <a:close/>
                  <a:moveTo>
                    <a:pt x="311151" y="1"/>
                  </a:moveTo>
                  <a:cubicBezTo>
                    <a:pt x="319810" y="1"/>
                    <a:pt x="327026" y="7162"/>
                    <a:pt x="327026" y="15754"/>
                  </a:cubicBezTo>
                  <a:cubicBezTo>
                    <a:pt x="327026" y="15754"/>
                    <a:pt x="327026" y="15754"/>
                    <a:pt x="327026" y="152522"/>
                  </a:cubicBezTo>
                  <a:cubicBezTo>
                    <a:pt x="327026" y="161115"/>
                    <a:pt x="319810" y="168276"/>
                    <a:pt x="311151" y="168276"/>
                  </a:cubicBezTo>
                  <a:cubicBezTo>
                    <a:pt x="302492" y="168276"/>
                    <a:pt x="295276" y="161115"/>
                    <a:pt x="295276" y="152522"/>
                  </a:cubicBezTo>
                  <a:cubicBezTo>
                    <a:pt x="295276" y="152522"/>
                    <a:pt x="295276" y="152522"/>
                    <a:pt x="295276" y="15754"/>
                  </a:cubicBezTo>
                  <a:cubicBezTo>
                    <a:pt x="295276" y="7162"/>
                    <a:pt x="302492" y="1"/>
                    <a:pt x="311151" y="1"/>
                  </a:cubicBezTo>
                  <a:close/>
                  <a:moveTo>
                    <a:pt x="1219200" y="0"/>
                  </a:moveTo>
                  <a:cubicBezTo>
                    <a:pt x="1265668" y="0"/>
                    <a:pt x="1303338" y="37670"/>
                    <a:pt x="1303338" y="84138"/>
                  </a:cubicBezTo>
                  <a:cubicBezTo>
                    <a:pt x="1303338" y="130606"/>
                    <a:pt x="1265668" y="168276"/>
                    <a:pt x="1219200" y="168276"/>
                  </a:cubicBezTo>
                  <a:cubicBezTo>
                    <a:pt x="1172732" y="168276"/>
                    <a:pt x="1135062" y="130606"/>
                    <a:pt x="1135062" y="84138"/>
                  </a:cubicBezTo>
                  <a:cubicBezTo>
                    <a:pt x="1135062" y="37670"/>
                    <a:pt x="1172732" y="0"/>
                    <a:pt x="1219200" y="0"/>
                  </a:cubicBezTo>
                  <a:close/>
                  <a:moveTo>
                    <a:pt x="538163" y="0"/>
                  </a:moveTo>
                  <a:cubicBezTo>
                    <a:pt x="584631" y="0"/>
                    <a:pt x="622301" y="37670"/>
                    <a:pt x="622301" y="84138"/>
                  </a:cubicBezTo>
                  <a:cubicBezTo>
                    <a:pt x="622301" y="130606"/>
                    <a:pt x="584631" y="168276"/>
                    <a:pt x="538163" y="168276"/>
                  </a:cubicBezTo>
                  <a:cubicBezTo>
                    <a:pt x="491695" y="168276"/>
                    <a:pt x="454025" y="130606"/>
                    <a:pt x="454025" y="84138"/>
                  </a:cubicBezTo>
                  <a:cubicBezTo>
                    <a:pt x="454025" y="37670"/>
                    <a:pt x="491695" y="0"/>
                    <a:pt x="538163" y="0"/>
                  </a:cubicBezTo>
                  <a:close/>
                  <a:moveTo>
                    <a:pt x="84138" y="0"/>
                  </a:moveTo>
                  <a:cubicBezTo>
                    <a:pt x="130606" y="0"/>
                    <a:pt x="168276" y="37670"/>
                    <a:pt x="168276" y="84138"/>
                  </a:cubicBezTo>
                  <a:cubicBezTo>
                    <a:pt x="168276" y="130606"/>
                    <a:pt x="130606" y="168276"/>
                    <a:pt x="84138" y="168276"/>
                  </a:cubicBezTo>
                  <a:cubicBezTo>
                    <a:pt x="37670" y="168276"/>
                    <a:pt x="0" y="130606"/>
                    <a:pt x="0" y="84138"/>
                  </a:cubicBezTo>
                  <a:cubicBezTo>
                    <a:pt x="0" y="37670"/>
                    <a:pt x="37670" y="0"/>
                    <a:pt x="84138"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21026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1ECAD6C3-78C0-4B30-A6D0-BF6465175ECE}"/>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3"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1ECAD6C3-78C0-4B30-A6D0-BF6465175ECE}"/>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207607E2-9A1E-4AEF-889D-EFC0E8657D95}"/>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C9DB6917-926A-439C-8EFD-BA6B06DF7079}"/>
              </a:ext>
            </a:extLst>
          </p:cNvPr>
          <p:cNvSpPr/>
          <p:nvPr/>
        </p:nvSpPr>
        <p:spPr>
          <a:xfrm>
            <a:off x="6445624" y="3935506"/>
            <a:ext cx="5504329" cy="2653553"/>
          </a:xfrm>
          <a:prstGeom prst="rect">
            <a:avLst/>
          </a:prstGeom>
          <a:solidFill>
            <a:srgbClr val="295E7E">
              <a:alpha val="80000"/>
            </a:srgbClr>
          </a:solidFill>
          <a:ln w="9525" cap="rnd"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200" dirty="0">
                <a:solidFill>
                  <a:srgbClr val="FFFFFF"/>
                </a:solidFill>
              </a:rPr>
              <a:t>Advisory note on chart data</a:t>
            </a:r>
          </a:p>
          <a:p>
            <a:pPr algn="ctr"/>
            <a:endParaRPr lang="en-US" sz="2200" dirty="0">
              <a:solidFill>
                <a:srgbClr val="FFFFFF"/>
              </a:solidFill>
            </a:endParaRPr>
          </a:p>
          <a:p>
            <a:pPr algn="ctr"/>
            <a:r>
              <a:rPr lang="en-US" sz="2200" dirty="0">
                <a:solidFill>
                  <a:srgbClr val="FFFFFF"/>
                </a:solidFill>
              </a:rPr>
              <a:t>The data we receive from the People Survey team is rounded. Occasionally this means chart segments do not add up to 100%, but are only ever +/-1% off</a:t>
            </a:r>
          </a:p>
        </p:txBody>
      </p:sp>
    </p:spTree>
    <p:extLst>
      <p:ext uri="{BB962C8B-B14F-4D97-AF65-F5344CB8AC3E}">
        <p14:creationId xmlns:p14="http://schemas.microsoft.com/office/powerpoint/2010/main" val="5320298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8BDE8A6-B76D-4D7F-9CE9-B2DA10F4BD1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7" name="think-cell Slide" r:id="rId6" imgW="473" imgH="473" progId="TCLayout.ActiveDocument.1">
                  <p:embed/>
                </p:oleObj>
              </mc:Choice>
              <mc:Fallback>
                <p:oleObj name="think-cell Slide" r:id="rId6" imgW="473" imgH="473" progId="TCLayout.ActiveDocument.1">
                  <p:embed/>
                  <p:pic>
                    <p:nvPicPr>
                      <p:cNvPr id="6" name="Object 5" hidden="1">
                        <a:extLst>
                          <a:ext uri="{FF2B5EF4-FFF2-40B4-BE49-F238E27FC236}">
                            <a16:creationId xmlns:a16="http://schemas.microsoft.com/office/drawing/2014/main" id="{A8BDE8A6-B76D-4D7F-9CE9-B2DA10F4BD1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AB70C11-1F0F-442E-B424-B4E4373F5069}"/>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GB" sz="1400" i="1"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956B438-80B1-45ED-8140-FD310B88B2B2}"/>
              </a:ext>
            </a:extLst>
          </p:cNvPr>
          <p:cNvSpPr>
            <a:spLocks noGrp="1"/>
          </p:cNvSpPr>
          <p:nvPr>
            <p:ph type="title"/>
          </p:nvPr>
        </p:nvSpPr>
        <p:spPr>
          <a:xfrm>
            <a:off x="630000" y="622800"/>
            <a:ext cx="8101584" cy="526298"/>
          </a:xfrm>
        </p:spPr>
        <p:txBody>
          <a:bodyPr vert="horz"/>
          <a:lstStyle/>
          <a:p>
            <a:r>
              <a:rPr lang="en-US" dirty="0"/>
              <a:t>Quantitative Questions - Summary </a:t>
            </a:r>
            <a:br>
              <a:rPr lang="en-US" dirty="0"/>
            </a:br>
            <a:r>
              <a:rPr lang="en-GB" sz="1400" i="1" dirty="0">
                <a:solidFill>
                  <a:schemeClr val="accent5"/>
                </a:solidFill>
              </a:rPr>
              <a:t>Response Numbers, % Positive &amp; Trend Change</a:t>
            </a:r>
            <a:endParaRPr lang="en-US" sz="1400" dirty="0"/>
          </a:p>
        </p:txBody>
      </p:sp>
      <p:graphicFrame>
        <p:nvGraphicFramePr>
          <p:cNvPr id="9" name="table_type_name">
            <a:extLst>
              <a:ext uri="{FF2B5EF4-FFF2-40B4-BE49-F238E27FC236}">
                <a16:creationId xmlns:a16="http://schemas.microsoft.com/office/drawing/2014/main" id="{83EB059C-97C7-4351-AF02-4805B4B54839}"/>
              </a:ext>
            </a:extLst>
          </p:cNvPr>
          <p:cNvGraphicFramePr>
            <a:graphicFrameLocks noGrp="1"/>
          </p:cNvGraphicFramePr>
          <p:nvPr>
            <p:extLst>
              <p:ext uri="{D42A27DB-BD31-4B8C-83A1-F6EECF244321}">
                <p14:modId xmlns:p14="http://schemas.microsoft.com/office/powerpoint/2010/main" val="4188222751"/>
              </p:ext>
            </p:extLst>
          </p:nvPr>
        </p:nvGraphicFramePr>
        <p:xfrm>
          <a:off x="629999" y="1640877"/>
          <a:ext cx="8012556" cy="4160869"/>
        </p:xfrm>
        <a:graphic>
          <a:graphicData uri="http://schemas.openxmlformats.org/drawingml/2006/table">
            <a:tbl>
              <a:tblPr/>
              <a:tblGrid>
                <a:gridCol w="2723088">
                  <a:extLst>
                    <a:ext uri="{9D8B030D-6E8A-4147-A177-3AD203B41FA5}">
                      <a16:colId xmlns:a16="http://schemas.microsoft.com/office/drawing/2014/main" val="20000"/>
                    </a:ext>
                  </a:extLst>
                </a:gridCol>
                <a:gridCol w="881578">
                  <a:extLst>
                    <a:ext uri="{9D8B030D-6E8A-4147-A177-3AD203B41FA5}">
                      <a16:colId xmlns:a16="http://schemas.microsoft.com/office/drawing/2014/main" val="20001"/>
                    </a:ext>
                  </a:extLst>
                </a:gridCol>
                <a:gridCol w="881578">
                  <a:extLst>
                    <a:ext uri="{9D8B030D-6E8A-4147-A177-3AD203B41FA5}">
                      <a16:colId xmlns:a16="http://schemas.microsoft.com/office/drawing/2014/main" val="155487831"/>
                    </a:ext>
                  </a:extLst>
                </a:gridCol>
                <a:gridCol w="881578">
                  <a:extLst>
                    <a:ext uri="{9D8B030D-6E8A-4147-A177-3AD203B41FA5}">
                      <a16:colId xmlns:a16="http://schemas.microsoft.com/office/drawing/2014/main" val="3499691625"/>
                    </a:ext>
                  </a:extLst>
                </a:gridCol>
                <a:gridCol w="881578">
                  <a:extLst>
                    <a:ext uri="{9D8B030D-6E8A-4147-A177-3AD203B41FA5}">
                      <a16:colId xmlns:a16="http://schemas.microsoft.com/office/drawing/2014/main" val="20002"/>
                    </a:ext>
                  </a:extLst>
                </a:gridCol>
                <a:gridCol w="881578">
                  <a:extLst>
                    <a:ext uri="{9D8B030D-6E8A-4147-A177-3AD203B41FA5}">
                      <a16:colId xmlns:a16="http://schemas.microsoft.com/office/drawing/2014/main" val="20003"/>
                    </a:ext>
                  </a:extLst>
                </a:gridCol>
                <a:gridCol w="881578">
                  <a:extLst>
                    <a:ext uri="{9D8B030D-6E8A-4147-A177-3AD203B41FA5}">
                      <a16:colId xmlns:a16="http://schemas.microsoft.com/office/drawing/2014/main" val="1959676582"/>
                    </a:ext>
                  </a:extLst>
                </a:gridCol>
              </a:tblGrid>
              <a:tr h="869241">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Question</a:t>
                      </a:r>
                    </a:p>
                  </a:txBody>
                  <a:tcPr marL="0" marR="72000" marT="73152" marB="73152" anchor="ctr" anchorCtr="1" horzOverflow="overflow">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Total Responses </a:t>
                      </a:r>
                      <a:r>
                        <a:rPr kumimoji="0" lang="en-US" sz="1200" b="1" i="0" u="none" strike="noStrike" cap="none" normalizeH="0" baseline="0" dirty="0">
                          <a:ln>
                            <a:noFill/>
                          </a:ln>
                          <a:solidFill>
                            <a:srgbClr val="575757"/>
                          </a:solidFill>
                          <a:effectLst/>
                          <a:latin typeface="+mn-lt"/>
                          <a:cs typeface="Arial" charset="0"/>
                          <a:sym typeface="Trebuchet MS" panose="020B0603020202020204" pitchFamily="34" charset="0"/>
                        </a:rPr>
                        <a:t>(All BCG)</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 Positive</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2020 &gt; 2021 % Trend Change</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Total Responses</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1" i="0" u="none" strike="noStrike" cap="none" normalizeH="0" baseline="0" dirty="0">
                          <a:ln>
                            <a:noFill/>
                          </a:ln>
                          <a:solidFill>
                            <a:srgbClr val="575757"/>
                          </a:solidFill>
                          <a:effectLst/>
                          <a:latin typeface="+mn-lt"/>
                          <a:cs typeface="Arial" charset="0"/>
                          <a:sym typeface="Trebuchet MS" panose="020B0603020202020204" pitchFamily="34" charset="0"/>
                        </a:rPr>
                        <a:t>(No ABM's)</a:t>
                      </a:r>
                      <a:endParaRPr kumimoji="0" lang="en-US" sz="1000" b="1" i="0" u="none" strike="noStrike" cap="none" normalizeH="0" baseline="0" dirty="0">
                        <a:ln>
                          <a:noFill/>
                        </a:ln>
                        <a:solidFill>
                          <a:srgbClr val="575757"/>
                        </a:solidFill>
                        <a:effectLst/>
                        <a:latin typeface="+mn-lt"/>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 Positive</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2020 &gt; 2021 % Trend Change</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08406">
                <a:tc>
                  <a:txBody>
                    <a:bodyPr/>
                    <a:lstStyle/>
                    <a:p>
                      <a:pPr algn="l" fontAlgn="ctr"/>
                      <a:r>
                        <a:rPr lang="en-US" sz="1200" b="0" i="0" u="none" strike="noStrike" dirty="0">
                          <a:solidFill>
                            <a:srgbClr val="30C1D7"/>
                          </a:solidFill>
                          <a:effectLst/>
                          <a:latin typeface="+mj-lt"/>
                        </a:rPr>
                        <a:t>When things go wrong, I can get access to the right IT support</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15407</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89 </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lang="en-US" sz="1400" dirty="0">
                          <a:solidFill>
                            <a:srgbClr val="575757"/>
                          </a:solidFill>
                          <a:latin typeface="Wingdings 3" panose="05040102010807070707" pitchFamily="18" charset="2"/>
                        </a:rPr>
                        <a:t>w </a:t>
                      </a:r>
                      <a:r>
                        <a:rPr lang="en-US" sz="1400" dirty="0">
                          <a:solidFill>
                            <a:srgbClr val="575757"/>
                          </a:solidFill>
                          <a:latin typeface="+mj-lt"/>
                        </a:rPr>
                        <a:t>0</a:t>
                      </a:r>
                      <a:endParaRPr kumimoji="0" lang="en-US" sz="1400" b="0" i="0" u="none" strike="noStrike" cap="none" normalizeH="0" baseline="0" dirty="0">
                        <a:ln>
                          <a:noFill/>
                        </a:ln>
                        <a:solidFill>
                          <a:srgbClr val="575757"/>
                        </a:solidFill>
                        <a:effectLst/>
                        <a:latin typeface="+mj-lt"/>
                        <a:cs typeface="Arial" charset="0"/>
                        <a:sym typeface="Trebuchet MS" panose="020B0603020202020204" pitchFamily="34" charset="0"/>
                      </a:endParaRP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13066</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89</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575757"/>
                          </a:solidFill>
                          <a:latin typeface="Wingdings 3" panose="05040102010807070707" pitchFamily="18" charset="2"/>
                        </a:rPr>
                        <a:t>w </a:t>
                      </a:r>
                      <a:r>
                        <a:rPr lang="en-US" sz="1400" kern="1200" dirty="0">
                          <a:solidFill>
                            <a:srgbClr val="575757"/>
                          </a:solidFill>
                          <a:latin typeface="+mn-lt"/>
                          <a:ea typeface="+mn-ea"/>
                          <a:cs typeface="+mn-cs"/>
                        </a:rPr>
                        <a:t>0</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22014197"/>
                  </a:ext>
                </a:extLst>
              </a:tr>
              <a:tr h="508406">
                <a:tc>
                  <a:txBody>
                    <a:bodyPr/>
                    <a:lstStyle/>
                    <a:p>
                      <a:pPr algn="l" fontAlgn="ctr"/>
                      <a:r>
                        <a:rPr lang="en-US" sz="1200" b="0" i="0" u="none" strike="noStrike" dirty="0">
                          <a:solidFill>
                            <a:srgbClr val="30C1D7"/>
                          </a:solidFill>
                          <a:effectLst/>
                          <a:latin typeface="+mj-lt"/>
                        </a:rPr>
                        <a:t>I am provided with the right IT tools &amp; services to enable my day-to-day job</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15407</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81</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575757"/>
                          </a:solidFill>
                          <a:latin typeface="Wingdings 3" panose="05040102010807070707" pitchFamily="18" charset="2"/>
                        </a:rPr>
                        <a:t>w </a:t>
                      </a:r>
                      <a:r>
                        <a:rPr lang="en-US" sz="1400" kern="1200" dirty="0">
                          <a:solidFill>
                            <a:srgbClr val="575757"/>
                          </a:solidFill>
                          <a:latin typeface="+mn-lt"/>
                          <a:ea typeface="+mn-ea"/>
                          <a:cs typeface="+mn-cs"/>
                        </a:rPr>
                        <a:t>0</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13066</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81</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29BA74"/>
                          </a:solidFill>
                          <a:latin typeface="Wingdings 3" panose="05040102010807070707" pitchFamily="18" charset="2"/>
                        </a:rPr>
                        <a:t>p</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1</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8272">
                <a:tc>
                  <a:txBody>
                    <a:bodyPr/>
                    <a:lstStyle/>
                    <a:p>
                      <a:pPr algn="l" fontAlgn="ctr"/>
                      <a:r>
                        <a:rPr lang="en-US" sz="1200" b="0" i="0" u="none" strike="noStrike" dirty="0">
                          <a:solidFill>
                            <a:srgbClr val="575757"/>
                          </a:solidFill>
                          <a:effectLst/>
                          <a:latin typeface="+mj-lt"/>
                        </a:rPr>
                        <a:t>People I work with at BCG follow our Information Security policies &amp; guidelines at all times</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15407</a:t>
                      </a:r>
                    </a:p>
                  </a:txBody>
                  <a:tcPr marL="0" marR="73152" marT="73152" marB="73152" anchor="ctr" anchorCtr="1"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84</a:t>
                      </a:r>
                    </a:p>
                  </a:txBody>
                  <a:tcPr marL="0" marR="73152" marT="73152" marB="73152" anchor="ctr" anchorCtr="1"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575757"/>
                          </a:solidFill>
                          <a:latin typeface="Wingdings 3" panose="05040102010807070707" pitchFamily="18" charset="2"/>
                        </a:rPr>
                        <a:t>w </a:t>
                      </a:r>
                      <a:r>
                        <a:rPr lang="en-US" sz="1400" kern="1200" dirty="0">
                          <a:solidFill>
                            <a:srgbClr val="575757"/>
                          </a:solidFill>
                          <a:latin typeface="+mn-lt"/>
                          <a:ea typeface="+mn-ea"/>
                          <a:cs typeface="+mn-cs"/>
                        </a:rPr>
                        <a:t>0</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13066</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84</a:t>
                      </a:r>
                    </a:p>
                  </a:txBody>
                  <a:tcPr marL="0" marR="73152" marT="73152" marB="73152" anchor="ctr" anchorCtr="1"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1</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4940432"/>
                  </a:ext>
                </a:extLst>
              </a:tr>
              <a:tr h="758272">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575757"/>
                          </a:solidFill>
                          <a:effectLst/>
                          <a:latin typeface="+mn-lt"/>
                          <a:ea typeface="+mn-ea"/>
                          <a:cs typeface="+mn-cs"/>
                        </a:rPr>
                        <a:t>I am satisfied with the effectiveness of Knowledge Navigator/ Smart Search/ KM in helping me with my work</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8177*</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61</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4</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8102</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61</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4</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0202372"/>
                  </a:ext>
                </a:extLst>
              </a:tr>
              <a:tr h="75827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200" b="0" i="0" u="none" strike="noStrike" kern="1200" dirty="0">
                          <a:solidFill>
                            <a:srgbClr val="575757"/>
                          </a:solidFill>
                          <a:effectLst/>
                          <a:latin typeface="+mn-lt"/>
                          <a:ea typeface="+mn-ea"/>
                          <a:cs typeface="+mn-cs"/>
                        </a:rPr>
                        <a:t>Online learning resources (…) have helped me develop the skills I need to be successful at my work.</a:t>
                      </a:r>
                      <a:endParaRPr lang="en-US" sz="1200" b="0" i="0" u="none" strike="noStrike" kern="1200" dirty="0">
                        <a:solidFill>
                          <a:srgbClr val="575757"/>
                        </a:solidFill>
                        <a:effectLst/>
                        <a:latin typeface="+mn-lt"/>
                        <a:ea typeface="+mn-ea"/>
                        <a:cs typeface="+mn-cs"/>
                      </a:endParaRP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15407</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49</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9</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13066</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48</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10</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0670372"/>
                  </a:ext>
                </a:extLst>
              </a:tr>
            </a:tbl>
          </a:graphicData>
        </a:graphic>
      </p:graphicFrame>
      <p:sp>
        <p:nvSpPr>
          <p:cNvPr id="10" name="TextBox 9">
            <a:extLst>
              <a:ext uri="{FF2B5EF4-FFF2-40B4-BE49-F238E27FC236}">
                <a16:creationId xmlns:a16="http://schemas.microsoft.com/office/drawing/2014/main" id="{F8FC6308-EE28-416D-A147-E9933CEB1F96}"/>
              </a:ext>
            </a:extLst>
          </p:cNvPr>
          <p:cNvSpPr txBox="1"/>
          <p:nvPr/>
        </p:nvSpPr>
        <p:spPr>
          <a:xfrm>
            <a:off x="9202778" y="1"/>
            <a:ext cx="2822073" cy="68580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nSpc>
                <a:spcPct val="90000"/>
              </a:lnSpc>
            </a:pPr>
            <a:r>
              <a:rPr lang="en-US" sz="1700" dirty="0">
                <a:solidFill>
                  <a:srgbClr val="FFFFFF"/>
                </a:solidFill>
              </a:rPr>
              <a:t>The survey is sent to all of BCG, including ABM's</a:t>
            </a:r>
          </a:p>
          <a:p>
            <a:pPr>
              <a:lnSpc>
                <a:spcPct val="90000"/>
              </a:lnSpc>
            </a:pPr>
            <a:endParaRPr lang="en-US" sz="1700" dirty="0">
              <a:solidFill>
                <a:srgbClr val="FFFFFF"/>
              </a:solidFill>
            </a:endParaRPr>
          </a:p>
          <a:p>
            <a:pPr>
              <a:lnSpc>
                <a:spcPct val="90000"/>
              </a:lnSpc>
            </a:pPr>
            <a:r>
              <a:rPr lang="en-US" sz="1700" dirty="0">
                <a:solidFill>
                  <a:srgbClr val="FFFFFF"/>
                </a:solidFill>
              </a:rPr>
              <a:t>Results are shared in various views, including scores for all of BCG &amp; scores without ABM's</a:t>
            </a:r>
          </a:p>
          <a:p>
            <a:pPr>
              <a:lnSpc>
                <a:spcPct val="90000"/>
              </a:lnSpc>
            </a:pPr>
            <a:br>
              <a:rPr lang="en-US" sz="1700" dirty="0">
                <a:solidFill>
                  <a:srgbClr val="FFFFFF"/>
                </a:solidFill>
              </a:rPr>
            </a:br>
            <a:r>
              <a:rPr lang="en-US" sz="1700" dirty="0">
                <a:solidFill>
                  <a:srgbClr val="FFFFFF"/>
                </a:solidFill>
              </a:rPr>
              <a:t>The 'truer' score for IT questions is that without ABM's, as some do not use [all] BCG IT services (incl. IT Support)</a:t>
            </a:r>
          </a:p>
          <a:p>
            <a:pPr>
              <a:lnSpc>
                <a:spcPct val="90000"/>
              </a:lnSpc>
            </a:pPr>
            <a:endParaRPr lang="en-US" sz="1700" dirty="0">
              <a:solidFill>
                <a:srgbClr val="FFFFFF"/>
              </a:solidFill>
            </a:endParaRPr>
          </a:p>
          <a:p>
            <a:pPr>
              <a:lnSpc>
                <a:spcPct val="90000"/>
              </a:lnSpc>
            </a:pPr>
            <a:r>
              <a:rPr lang="en-US" sz="1700" dirty="0">
                <a:solidFill>
                  <a:srgbClr val="FFFFFF"/>
                </a:solidFill>
              </a:rPr>
              <a:t>That said, the difference between the two scores is very negligible; being identical, or only +/-1% different</a:t>
            </a:r>
          </a:p>
        </p:txBody>
      </p:sp>
      <p:sp>
        <p:nvSpPr>
          <p:cNvPr id="4" name="Rectangle 3">
            <a:extLst>
              <a:ext uri="{FF2B5EF4-FFF2-40B4-BE49-F238E27FC236}">
                <a16:creationId xmlns:a16="http://schemas.microsoft.com/office/drawing/2014/main" id="{468C0FF9-AE90-4EF6-9E94-3BEB38A98610}"/>
              </a:ext>
            </a:extLst>
          </p:cNvPr>
          <p:cNvSpPr/>
          <p:nvPr/>
        </p:nvSpPr>
        <p:spPr>
          <a:xfrm>
            <a:off x="0" y="6606988"/>
            <a:ext cx="5782235" cy="25101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i="1" dirty="0">
                <a:solidFill>
                  <a:srgbClr val="575757"/>
                </a:solidFill>
              </a:rPr>
              <a:t>*BST are not asked this question which is why the numbers are lower</a:t>
            </a:r>
          </a:p>
        </p:txBody>
      </p:sp>
    </p:spTree>
    <p:extLst>
      <p:ext uri="{BB962C8B-B14F-4D97-AF65-F5344CB8AC3E}">
        <p14:creationId xmlns:p14="http://schemas.microsoft.com/office/powerpoint/2010/main" val="1345221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8BDE8A6-B76D-4D7F-9CE9-B2DA10F4BD11}"/>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1" name="think-cell Slide" r:id="rId6" imgW="473" imgH="473" progId="TCLayout.ActiveDocument.1">
                  <p:embed/>
                </p:oleObj>
              </mc:Choice>
              <mc:Fallback>
                <p:oleObj name="think-cell Slide" r:id="rId6" imgW="473" imgH="473" progId="TCLayout.ActiveDocument.1">
                  <p:embed/>
                  <p:pic>
                    <p:nvPicPr>
                      <p:cNvPr id="6" name="Object 5" hidden="1">
                        <a:extLst>
                          <a:ext uri="{FF2B5EF4-FFF2-40B4-BE49-F238E27FC236}">
                            <a16:creationId xmlns:a16="http://schemas.microsoft.com/office/drawing/2014/main" id="{A8BDE8A6-B76D-4D7F-9CE9-B2DA10F4BD11}"/>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BAB70C11-1F0F-442E-B424-B4E4373F5069}"/>
              </a:ext>
            </a:extLst>
          </p:cNvPr>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Aft>
                <a:spcPts val="1000"/>
              </a:spcAft>
            </a:pPr>
            <a:endParaRPr lang="en-GB" sz="1400" i="1"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a:extLst>
              <a:ext uri="{FF2B5EF4-FFF2-40B4-BE49-F238E27FC236}">
                <a16:creationId xmlns:a16="http://schemas.microsoft.com/office/drawing/2014/main" id="{7956B438-80B1-45ED-8140-FD310B88B2B2}"/>
              </a:ext>
            </a:extLst>
          </p:cNvPr>
          <p:cNvSpPr>
            <a:spLocks noGrp="1"/>
          </p:cNvSpPr>
          <p:nvPr>
            <p:ph type="title"/>
          </p:nvPr>
        </p:nvSpPr>
        <p:spPr>
          <a:xfrm>
            <a:off x="630000" y="622800"/>
            <a:ext cx="8101584" cy="526298"/>
          </a:xfrm>
        </p:spPr>
        <p:txBody>
          <a:bodyPr vert="horz"/>
          <a:lstStyle/>
          <a:p>
            <a:r>
              <a:rPr lang="en-US" dirty="0"/>
              <a:t>Quantitative Questions – Summary</a:t>
            </a:r>
            <a:br>
              <a:rPr lang="en-US" dirty="0"/>
            </a:br>
            <a:r>
              <a:rPr lang="en-GB" sz="1400" i="1" dirty="0">
                <a:solidFill>
                  <a:schemeClr val="accent5"/>
                </a:solidFill>
              </a:rPr>
              <a:t>All Cohorts – Multi-Year Trend (Where Available)</a:t>
            </a:r>
            <a:endParaRPr lang="en-US" sz="1400" dirty="0"/>
          </a:p>
        </p:txBody>
      </p:sp>
      <p:graphicFrame>
        <p:nvGraphicFramePr>
          <p:cNvPr id="9" name="table_type_name">
            <a:extLst>
              <a:ext uri="{FF2B5EF4-FFF2-40B4-BE49-F238E27FC236}">
                <a16:creationId xmlns:a16="http://schemas.microsoft.com/office/drawing/2014/main" id="{83EB059C-97C7-4351-AF02-4805B4B54839}"/>
              </a:ext>
            </a:extLst>
          </p:cNvPr>
          <p:cNvGraphicFramePr>
            <a:graphicFrameLocks noGrp="1"/>
          </p:cNvGraphicFramePr>
          <p:nvPr>
            <p:extLst>
              <p:ext uri="{D42A27DB-BD31-4B8C-83A1-F6EECF244321}">
                <p14:modId xmlns:p14="http://schemas.microsoft.com/office/powerpoint/2010/main" val="2728593929"/>
              </p:ext>
            </p:extLst>
          </p:nvPr>
        </p:nvGraphicFramePr>
        <p:xfrm>
          <a:off x="630000" y="1647222"/>
          <a:ext cx="8012555" cy="4154525"/>
        </p:xfrm>
        <a:graphic>
          <a:graphicData uri="http://schemas.openxmlformats.org/drawingml/2006/table">
            <a:tbl>
              <a:tblPr/>
              <a:tblGrid>
                <a:gridCol w="2713835">
                  <a:extLst>
                    <a:ext uri="{9D8B030D-6E8A-4147-A177-3AD203B41FA5}">
                      <a16:colId xmlns:a16="http://schemas.microsoft.com/office/drawing/2014/main" val="20000"/>
                    </a:ext>
                  </a:extLst>
                </a:gridCol>
                <a:gridCol w="1059744">
                  <a:extLst>
                    <a:ext uri="{9D8B030D-6E8A-4147-A177-3AD203B41FA5}">
                      <a16:colId xmlns:a16="http://schemas.microsoft.com/office/drawing/2014/main" val="20001"/>
                    </a:ext>
                  </a:extLst>
                </a:gridCol>
                <a:gridCol w="1059744">
                  <a:extLst>
                    <a:ext uri="{9D8B030D-6E8A-4147-A177-3AD203B41FA5}">
                      <a16:colId xmlns:a16="http://schemas.microsoft.com/office/drawing/2014/main" val="20002"/>
                    </a:ext>
                  </a:extLst>
                </a:gridCol>
                <a:gridCol w="1059744">
                  <a:extLst>
                    <a:ext uri="{9D8B030D-6E8A-4147-A177-3AD203B41FA5}">
                      <a16:colId xmlns:a16="http://schemas.microsoft.com/office/drawing/2014/main" val="20003"/>
                    </a:ext>
                  </a:extLst>
                </a:gridCol>
                <a:gridCol w="1059744">
                  <a:extLst>
                    <a:ext uri="{9D8B030D-6E8A-4147-A177-3AD203B41FA5}">
                      <a16:colId xmlns:a16="http://schemas.microsoft.com/office/drawing/2014/main" val="3588528838"/>
                    </a:ext>
                  </a:extLst>
                </a:gridCol>
                <a:gridCol w="1059744">
                  <a:extLst>
                    <a:ext uri="{9D8B030D-6E8A-4147-A177-3AD203B41FA5}">
                      <a16:colId xmlns:a16="http://schemas.microsoft.com/office/drawing/2014/main" val="728390955"/>
                    </a:ext>
                  </a:extLst>
                </a:gridCol>
              </a:tblGrid>
              <a:tr h="508191">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2000" marT="73152" marB="73152" anchor="b" horzOverflow="overflow">
                    <a:lnL cap="flat">
                      <a:noFill/>
                    </a:lnL>
                    <a:lnR>
                      <a:noFill/>
                    </a:lnR>
                    <a:lnT cap="flat">
                      <a:noFill/>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600" b="0" i="0" u="none" strike="noStrike" cap="none" normalizeH="0" baseline="0" dirty="0">
                          <a:ln>
                            <a:noFill/>
                          </a:ln>
                          <a:solidFill>
                            <a:srgbClr val="295E7E"/>
                          </a:solidFill>
                          <a:effectLst/>
                          <a:latin typeface="+mn-lt"/>
                          <a:cs typeface="Arial" charset="0"/>
                          <a:sym typeface="Trebuchet MS" panose="020B0603020202020204" pitchFamily="34" charset="0"/>
                        </a:rPr>
                        <a:t>2018</a:t>
                      </a:r>
                    </a:p>
                  </a:txBody>
                  <a:tcPr marL="0" marR="73152" marT="73152" marB="73152" anchor="b" horzOverflow="overflow">
                    <a:lnL>
                      <a:noFill/>
                    </a:lnL>
                    <a:lnR>
                      <a:noFill/>
                    </a:lnR>
                    <a:lnT cap="flat">
                      <a:noFill/>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600" b="0" i="0" u="none" strike="noStrike" cap="none" normalizeH="0" baseline="0" dirty="0">
                          <a:ln>
                            <a:noFill/>
                          </a:ln>
                          <a:solidFill>
                            <a:srgbClr val="295E7E"/>
                          </a:solidFill>
                          <a:effectLst/>
                          <a:latin typeface="+mn-lt"/>
                          <a:cs typeface="Arial" charset="0"/>
                          <a:sym typeface="Trebuchet MS" panose="020B0603020202020204" pitchFamily="34" charset="0"/>
                        </a:rPr>
                        <a:t>2019</a:t>
                      </a:r>
                    </a:p>
                  </a:txBody>
                  <a:tcPr marL="0" marR="73152" marT="73152" marB="73152" anchor="b" horzOverflow="overflow">
                    <a:lnL>
                      <a:noFill/>
                    </a:lnL>
                    <a:lnR>
                      <a:noFill/>
                    </a:lnR>
                    <a:lnT cap="flat">
                      <a:noFill/>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600" b="0" i="0" u="none" strike="noStrike" cap="none" normalizeH="0" baseline="0" dirty="0">
                          <a:ln>
                            <a:noFill/>
                          </a:ln>
                          <a:solidFill>
                            <a:srgbClr val="295E7E"/>
                          </a:solidFill>
                          <a:effectLst/>
                          <a:latin typeface="+mn-lt"/>
                          <a:cs typeface="Arial" charset="0"/>
                          <a:sym typeface="Trebuchet MS" panose="020B0603020202020204" pitchFamily="34" charset="0"/>
                        </a:rPr>
                        <a:t>2020</a:t>
                      </a:r>
                    </a:p>
                  </a:txBody>
                  <a:tcPr marL="0" marR="73152" marT="73152" marB="73152" anchor="b" horzOverflow="overflow">
                    <a:lnL>
                      <a:noFill/>
                    </a:lnL>
                    <a:lnR cap="flat">
                      <a:noFill/>
                    </a:lnR>
                    <a:lnT cap="flat">
                      <a:noFill/>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600" b="0" i="0" u="none" strike="noStrike" cap="none" normalizeH="0" baseline="0" dirty="0">
                          <a:ln>
                            <a:noFill/>
                          </a:ln>
                          <a:solidFill>
                            <a:srgbClr val="295E7E"/>
                          </a:solidFill>
                          <a:effectLst/>
                          <a:latin typeface="+mn-lt"/>
                          <a:cs typeface="Arial" charset="0"/>
                          <a:sym typeface="Trebuchet MS" panose="020B0603020202020204" pitchFamily="34" charset="0"/>
                        </a:rPr>
                        <a:t>2021</a:t>
                      </a:r>
                    </a:p>
                  </a:txBody>
                  <a:tcPr marL="0" marR="73152" marT="73152" marB="73152" anchor="b" horzOverflow="overflow">
                    <a:lnL>
                      <a:noFill/>
                    </a:lnL>
                    <a:lnR cap="flat">
                      <a:noFill/>
                    </a:lnR>
                    <a:lnT cap="flat">
                      <a:noFill/>
                    </a:lnT>
                    <a:lnB w="9525" cap="flat" cmpd="sng" algn="ctr">
                      <a:solidFill>
                        <a:srgbClr val="9A9A9A">
                          <a:lumMod val="100000"/>
                        </a:srgbClr>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600" b="0" i="0" u="none" strike="noStrike" cap="none" normalizeH="0" baseline="0" dirty="0">
                          <a:ln>
                            <a:noFill/>
                          </a:ln>
                          <a:solidFill>
                            <a:srgbClr val="295E7E"/>
                          </a:solidFill>
                          <a:effectLst/>
                          <a:latin typeface="+mn-lt"/>
                          <a:cs typeface="Arial" charset="0"/>
                          <a:sym typeface="Trebuchet MS" panose="020B0603020202020204" pitchFamily="34" charset="0"/>
                        </a:rPr>
                        <a:t>'20 – '21 % Trend</a:t>
                      </a:r>
                    </a:p>
                  </a:txBody>
                  <a:tcPr marL="0" marR="73152" marT="73152" marB="73152" anchor="ctr" horzOverflow="overflow">
                    <a:lnL>
                      <a:noFill/>
                    </a:lnL>
                    <a:lnR cap="flat">
                      <a:noFill/>
                    </a:lnR>
                    <a:lnT cap="flat">
                      <a:noFill/>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08191">
                <a:tc>
                  <a:txBody>
                    <a:body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en-US" sz="1600" b="0" i="0" u="none" strike="noStrike" cap="none" normalizeH="0" baseline="0" dirty="0">
                          <a:ln>
                            <a:noFill/>
                          </a:ln>
                          <a:solidFill>
                            <a:srgbClr val="295E7E"/>
                          </a:solidFill>
                          <a:effectLst/>
                          <a:latin typeface="+mn-lt"/>
                          <a:cs typeface="Arial" charset="0"/>
                          <a:sym typeface="Trebuchet MS" panose="020B0603020202020204" pitchFamily="34" charset="0"/>
                        </a:rPr>
                        <a:t>Question</a:t>
                      </a:r>
                    </a:p>
                  </a:txBody>
                  <a:tcPr marL="0" marR="72000" marT="73152" marB="73152" anchor="b" horzOverflow="overflow">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rgbClr val="295E7E"/>
                          </a:solidFill>
                          <a:effectLst/>
                          <a:latin typeface="+mn-lt"/>
                          <a:cs typeface="Arial" charset="0"/>
                          <a:sym typeface="Trebuchet MS" panose="020B0603020202020204" pitchFamily="34" charset="0"/>
                        </a:rPr>
                        <a:t>% Positive</a:t>
                      </a:r>
                    </a:p>
                  </a:txBody>
                  <a:tcPr marL="0" marR="73152" marT="73152" marB="73152" anchor="b"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400" b="0" i="0" u="none" strike="noStrike" cap="none" normalizeH="0" baseline="0" dirty="0">
                        <a:ln>
                          <a:noFill/>
                        </a:ln>
                        <a:solidFill>
                          <a:schemeClr val="tx2"/>
                        </a:solidFill>
                        <a:effectLst/>
                        <a:latin typeface="+mn-lt"/>
                        <a:cs typeface="Arial" charset="0"/>
                        <a:sym typeface="Trebuchet MS" panose="020B0603020202020204" pitchFamily="34" charset="0"/>
                      </a:endParaRPr>
                    </a:p>
                  </a:txBody>
                  <a:tcPr marL="0" marR="73152" marT="73152" marB="73152" anchor="b"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400" b="0" i="0" u="none" strike="noStrike" cap="none" normalizeH="0" baseline="0" dirty="0">
                        <a:ln>
                          <a:noFill/>
                        </a:ln>
                        <a:solidFill>
                          <a:schemeClr val="tx2"/>
                        </a:solidFill>
                        <a:effectLst/>
                        <a:latin typeface="+mn-lt"/>
                        <a:cs typeface="Arial" charset="0"/>
                        <a:sym typeface="Trebuchet MS" panose="020B0603020202020204" pitchFamily="34" charset="0"/>
                      </a:endParaRPr>
                    </a:p>
                  </a:txBody>
                  <a:tcPr marL="0" marR="73152" marT="73152" marB="73152" anchor="b"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400" b="0" i="0" u="none" strike="noStrike" cap="none" normalizeH="0" baseline="0" dirty="0">
                        <a:ln>
                          <a:noFill/>
                        </a:ln>
                        <a:solidFill>
                          <a:schemeClr val="tx2"/>
                        </a:solidFill>
                        <a:effectLst/>
                        <a:latin typeface="+mn-lt"/>
                        <a:cs typeface="Arial" charset="0"/>
                        <a:sym typeface="Trebuchet MS" panose="020B0603020202020204" pitchFamily="34" charset="0"/>
                      </a:endParaRPr>
                    </a:p>
                  </a:txBody>
                  <a:tcPr marL="0" marR="73152" marT="73152" marB="73152" anchor="b"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vMerge="1">
                  <a:txBody>
                    <a:bodyPr/>
                    <a:lstStyle/>
                    <a:p>
                      <a:pPr marL="0" marR="0" lvl="0" indent="0" algn="l" defTabSz="914400" rtl="0" eaLnBrk="1" fontAlgn="base" latinLnBrk="0" hangingPunct="1">
                        <a:lnSpc>
                          <a:spcPct val="100000"/>
                        </a:lnSpc>
                        <a:spcBef>
                          <a:spcPts val="0"/>
                        </a:spcBef>
                        <a:spcAft>
                          <a:spcPts val="0"/>
                        </a:spcAft>
                        <a:buClrTx/>
                        <a:buSzTx/>
                        <a:buFontTx/>
                        <a:buNone/>
                        <a:tabLst/>
                      </a:pPr>
                      <a:endParaRPr kumimoji="0" lang="en-US" sz="1600" b="0" i="0" u="none" strike="noStrike" cap="none" normalizeH="0" baseline="0" dirty="0">
                        <a:ln>
                          <a:noFill/>
                        </a:ln>
                        <a:solidFill>
                          <a:schemeClr val="tx2"/>
                        </a:solidFill>
                        <a:effectLst/>
                        <a:latin typeface="+mn-lt"/>
                        <a:cs typeface="Arial" charset="0"/>
                        <a:sym typeface="Trebuchet MS" panose="020B0603020202020204" pitchFamily="34" charset="0"/>
                      </a:endParaRPr>
                    </a:p>
                  </a:txBody>
                  <a:tcPr marL="0" marR="73152" marT="73152" marB="73152" anchor="b"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4699">
                <a:tc>
                  <a:txBody>
                    <a:bodyPr/>
                    <a:lstStyle/>
                    <a:p>
                      <a:pPr algn="l" fontAlgn="ctr"/>
                      <a:r>
                        <a:rPr lang="en-US" sz="1200" b="0" i="0" u="none" strike="noStrike" dirty="0">
                          <a:solidFill>
                            <a:srgbClr val="30C1D7"/>
                          </a:solidFill>
                          <a:effectLst/>
                          <a:latin typeface="+mj-lt"/>
                        </a:rPr>
                        <a:t>When things go wrong, I can get access to the right IT support</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a:t>
                      </a:r>
                    </a:p>
                  </a:txBody>
                  <a:tcPr marL="0" marR="73152" marT="73152" marB="73152"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a:t>
                      </a:r>
                    </a:p>
                  </a:txBody>
                  <a:tcPr marL="0" marR="73152" marT="73152" marB="73152"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89</a:t>
                      </a:r>
                    </a:p>
                  </a:txBody>
                  <a:tcPr marL="0" marR="73152" marT="73152" marB="73152"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89 </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lang="en-US" sz="1400" dirty="0">
                          <a:solidFill>
                            <a:srgbClr val="575757"/>
                          </a:solidFill>
                          <a:latin typeface="Wingdings 3" panose="05040102010807070707" pitchFamily="18" charset="2"/>
                        </a:rPr>
                        <a:t>w </a:t>
                      </a:r>
                      <a:r>
                        <a:rPr lang="en-US" sz="1400" dirty="0">
                          <a:solidFill>
                            <a:srgbClr val="575757"/>
                          </a:solidFill>
                          <a:latin typeface="+mj-lt"/>
                        </a:rPr>
                        <a:t>0</a:t>
                      </a:r>
                      <a:endParaRPr kumimoji="0" lang="en-US" sz="1400" b="0" i="0" u="none" strike="noStrike" cap="none" normalizeH="0" baseline="0" dirty="0">
                        <a:ln>
                          <a:noFill/>
                        </a:ln>
                        <a:solidFill>
                          <a:srgbClr val="575757"/>
                        </a:solidFill>
                        <a:effectLst/>
                        <a:latin typeface="+mj-lt"/>
                        <a:cs typeface="Arial" charset="0"/>
                        <a:sym typeface="Trebuchet MS" panose="020B0603020202020204" pitchFamily="34" charset="0"/>
                      </a:endParaRP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41479691"/>
                  </a:ext>
                </a:extLst>
              </a:tr>
              <a:tr h="484699">
                <a:tc>
                  <a:txBody>
                    <a:bodyPr/>
                    <a:lstStyle/>
                    <a:p>
                      <a:pPr algn="l" fontAlgn="ctr"/>
                      <a:r>
                        <a:rPr lang="en-US" sz="1200" b="0" i="0" u="none" strike="noStrike" dirty="0">
                          <a:solidFill>
                            <a:srgbClr val="30C1D7"/>
                          </a:solidFill>
                          <a:effectLst/>
                          <a:latin typeface="+mj-lt"/>
                        </a:rPr>
                        <a:t>I am provided with the right IT tools &amp; services to enable my day-to-day job</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a:t>
                      </a:r>
                    </a:p>
                  </a:txBody>
                  <a:tcPr marL="0" marR="73152" marT="73152" marB="73152" anchor="ctr" horzOverflow="overflow">
                    <a:lnL>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a:t>
                      </a:r>
                    </a:p>
                  </a:txBody>
                  <a:tcPr marL="0" marR="73152" marT="73152" marB="73152" anchor="ctr" horzOverflow="overflow">
                    <a:lnL>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81</a:t>
                      </a:r>
                    </a:p>
                  </a:txBody>
                  <a:tcPr marL="0" marR="73152" marT="73152" marB="73152" anchor="ctr" horzOverflow="overflow">
                    <a:lnL>
                      <a:noFill/>
                    </a:lnL>
                    <a:lnR cap="flat">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81</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575757"/>
                          </a:solidFill>
                          <a:latin typeface="Wingdings 3" panose="05040102010807070707" pitchFamily="18" charset="2"/>
                        </a:rPr>
                        <a:t>w </a:t>
                      </a:r>
                      <a:r>
                        <a:rPr lang="en-US" sz="1400" kern="1200" dirty="0">
                          <a:solidFill>
                            <a:srgbClr val="575757"/>
                          </a:solidFill>
                          <a:latin typeface="+mn-lt"/>
                          <a:ea typeface="+mn-ea"/>
                          <a:cs typeface="+mn-cs"/>
                        </a:rPr>
                        <a:t>0</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2915">
                <a:tc>
                  <a:txBody>
                    <a:bodyPr/>
                    <a:lstStyle/>
                    <a:p>
                      <a:pPr algn="l" fontAlgn="ctr"/>
                      <a:r>
                        <a:rPr lang="en-US" sz="1200" b="0" i="0" u="none" strike="noStrike" dirty="0">
                          <a:solidFill>
                            <a:srgbClr val="575757"/>
                          </a:solidFill>
                          <a:effectLst/>
                          <a:latin typeface="+mj-lt"/>
                        </a:rPr>
                        <a:t>People I work with at BCG follow our Information Security policies &amp; guidelines at all times</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a:t>
                      </a:r>
                    </a:p>
                  </a:txBody>
                  <a:tcPr marL="0" marR="73152" marT="73152" marB="73152"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a:t>
                      </a:r>
                    </a:p>
                  </a:txBody>
                  <a:tcPr marL="0" marR="73152" marT="73152" marB="73152" anchor="ctr"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84</a:t>
                      </a:r>
                    </a:p>
                  </a:txBody>
                  <a:tcPr marL="0" marR="73152" marT="73152" marB="73152" anchor="ctr"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84</a:t>
                      </a:r>
                    </a:p>
                  </a:txBody>
                  <a:tcPr marL="0" marR="73152" marT="73152" marB="73152" anchor="ctr" anchorCtr="1"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575757"/>
                          </a:solidFill>
                          <a:latin typeface="Wingdings 3" panose="05040102010807070707" pitchFamily="18" charset="2"/>
                        </a:rPr>
                        <a:t>w </a:t>
                      </a:r>
                      <a:r>
                        <a:rPr lang="en-US" sz="1400" kern="1200" dirty="0">
                          <a:solidFill>
                            <a:srgbClr val="575757"/>
                          </a:solidFill>
                          <a:latin typeface="+mn-lt"/>
                          <a:ea typeface="+mn-ea"/>
                          <a:cs typeface="+mn-cs"/>
                        </a:rPr>
                        <a:t>0</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4940432"/>
                  </a:ext>
                </a:extLst>
              </a:tr>
              <a:tr h="722915">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575757"/>
                          </a:solidFill>
                          <a:effectLst/>
                          <a:latin typeface="+mn-lt"/>
                          <a:ea typeface="+mn-ea"/>
                          <a:cs typeface="+mn-cs"/>
                        </a:rPr>
                        <a:t>I am satisfied with the effectiveness of Knowledge Navigator/ Smart Search/ KM in helping me with my work</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65</a:t>
                      </a:r>
                    </a:p>
                  </a:txBody>
                  <a:tcPr marL="0" marR="73152" marT="73152" marB="73152"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64</a:t>
                      </a:r>
                    </a:p>
                  </a:txBody>
                  <a:tcPr marL="0" marR="73152" marT="73152" marB="73152"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65</a:t>
                      </a:r>
                    </a:p>
                  </a:txBody>
                  <a:tcPr marL="0" marR="73152" marT="73152" marB="73152"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61</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4</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3851635"/>
                  </a:ext>
                </a:extLst>
              </a:tr>
              <a:tr h="722915">
                <a:tc>
                  <a:txBody>
                    <a:bodyPr/>
                    <a:lstStyle/>
                    <a:p>
                      <a:pPr algn="l" fontAlgn="ctr"/>
                      <a:r>
                        <a:rPr lang="en-US" sz="1200" b="0" i="0" u="none" strike="noStrike" dirty="0">
                          <a:solidFill>
                            <a:srgbClr val="575757"/>
                          </a:solidFill>
                          <a:effectLst/>
                          <a:latin typeface="+mj-lt"/>
                        </a:rPr>
                        <a:t>Online learning resources (…) have helped me develop the skills I need to be successful at my work</a:t>
                      </a:r>
                      <a:r>
                        <a:rPr lang="en-US" sz="1200" b="0" i="0" u="none" strike="noStrike" baseline="30000" dirty="0">
                          <a:solidFill>
                            <a:srgbClr val="575757"/>
                          </a:solidFill>
                          <a:effectLst/>
                          <a:latin typeface="+mj-lt"/>
                        </a:rPr>
                        <a:t>1 </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89</a:t>
                      </a:r>
                    </a:p>
                  </a:txBody>
                  <a:tcPr marL="0" marR="73152" marT="73152" marB="73152"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77</a:t>
                      </a:r>
                    </a:p>
                  </a:txBody>
                  <a:tcPr marL="0" marR="73152" marT="73152" marB="73152" anchor="ctr"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58</a:t>
                      </a:r>
                    </a:p>
                  </a:txBody>
                  <a:tcPr marL="0" marR="73152" marT="73152" marB="73152" anchor="ctr"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49</a:t>
                      </a: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9</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0670372"/>
                  </a:ext>
                </a:extLst>
              </a:tr>
            </a:tbl>
          </a:graphicData>
        </a:graphic>
      </p:graphicFrame>
      <p:sp>
        <p:nvSpPr>
          <p:cNvPr id="10" name="TextBox 9">
            <a:extLst>
              <a:ext uri="{FF2B5EF4-FFF2-40B4-BE49-F238E27FC236}">
                <a16:creationId xmlns:a16="http://schemas.microsoft.com/office/drawing/2014/main" id="{F8FC6308-EE28-416D-A147-E9933CEB1F96}"/>
              </a:ext>
            </a:extLst>
          </p:cNvPr>
          <p:cNvSpPr txBox="1"/>
          <p:nvPr/>
        </p:nvSpPr>
        <p:spPr>
          <a:xfrm>
            <a:off x="9179859" y="1"/>
            <a:ext cx="2761884" cy="68580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700" dirty="0">
                <a:solidFill>
                  <a:srgbClr val="FFFFFF"/>
                </a:solidFill>
              </a:rPr>
              <a:t>Trending for IT questions &amp; security have remained high &amp; stable since 2020</a:t>
            </a:r>
          </a:p>
          <a:p>
            <a:endParaRPr lang="en-US" sz="1700" dirty="0">
              <a:solidFill>
                <a:srgbClr val="FFFFFF"/>
              </a:solidFill>
            </a:endParaRPr>
          </a:p>
          <a:p>
            <a:r>
              <a:rPr lang="en-US" sz="1700" dirty="0">
                <a:solidFill>
                  <a:srgbClr val="FFFFFF"/>
                </a:solidFill>
              </a:rPr>
              <a:t>For Knowledge, 61% positivity is the lowest score seen since 2018</a:t>
            </a:r>
          </a:p>
          <a:p>
            <a:endParaRPr lang="en-US" sz="1700" dirty="0">
              <a:solidFill>
                <a:srgbClr val="FFFFFF"/>
              </a:solidFill>
            </a:endParaRPr>
          </a:p>
          <a:p>
            <a:r>
              <a:rPr lang="en-US" sz="1700" dirty="0">
                <a:solidFill>
                  <a:srgbClr val="FFFFFF"/>
                </a:solidFill>
              </a:rPr>
              <a:t>For online learning, 49% is also the lowest score seen since 2018, &amp; a significant drop from 2020 of -9%</a:t>
            </a:r>
          </a:p>
        </p:txBody>
      </p:sp>
    </p:spTree>
    <p:extLst>
      <p:ext uri="{BB962C8B-B14F-4D97-AF65-F5344CB8AC3E}">
        <p14:creationId xmlns:p14="http://schemas.microsoft.com/office/powerpoint/2010/main" val="1255619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25172140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6" name="think-cell Slide" r:id="rId6" imgW="395" imgH="394" progId="TCLayout.ActiveDocument.1">
                  <p:embed/>
                </p:oleObj>
              </mc:Choice>
              <mc:Fallback>
                <p:oleObj name="think-cell Slide" r:id="rId6" imgW="395" imgH="394" progId="TCLayout.ActiveDocument.1">
                  <p:embed/>
                  <p:pic>
                    <p:nvPicPr>
                      <p:cNvPr id="17" name="Object 1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000" dirty="0">
              <a:solidFill>
                <a:srgbClr val="FFFFFF"/>
              </a:solidFill>
              <a:sym typeface="+mn-lt"/>
            </a:endParaRPr>
          </a:p>
        </p:txBody>
      </p:sp>
      <p:sp>
        <p:nvSpPr>
          <p:cNvPr id="55" name="Title 2"/>
          <p:cNvSpPr>
            <a:spLocks noGrp="1"/>
          </p:cNvSpPr>
          <p:nvPr>
            <p:ph type="title"/>
          </p:nvPr>
        </p:nvSpPr>
        <p:spPr>
          <a:xfrm>
            <a:off x="630000" y="622800"/>
            <a:ext cx="10933350" cy="526298"/>
          </a:xfrm>
        </p:spPr>
        <p:txBody>
          <a:bodyPr vert="horz"/>
          <a:lstStyle/>
          <a:p>
            <a:r>
              <a:rPr lang="en-GB" dirty="0"/>
              <a:t>Quantitative Questions – Summary</a:t>
            </a:r>
            <a:br>
              <a:rPr lang="en-GB" dirty="0"/>
            </a:br>
            <a:r>
              <a:rPr lang="en-GB" sz="1400" i="1" dirty="0">
                <a:solidFill>
                  <a:schemeClr val="accent5"/>
                </a:solidFill>
              </a:rPr>
              <a:t>All Cohorts – Neutral &amp; Negative Drill Down</a:t>
            </a:r>
            <a:endParaRPr lang="en-GB" sz="1400" dirty="0"/>
          </a:p>
        </p:txBody>
      </p:sp>
      <p:sp>
        <p:nvSpPr>
          <p:cNvPr id="5" name="TextBox 4"/>
          <p:cNvSpPr txBox="1"/>
          <p:nvPr/>
        </p:nvSpPr>
        <p:spPr>
          <a:xfrm>
            <a:off x="0" y="5934634"/>
            <a:ext cx="12192000" cy="923365"/>
          </a:xfrm>
          <a:prstGeom prst="rect">
            <a:avLst/>
          </a:prstGeom>
          <a:solidFill>
            <a:srgbClr val="295E7E"/>
          </a:solidFill>
          <a:ln w="9525" cap="rnd"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700" dirty="0">
              <a:solidFill>
                <a:srgbClr val="575757"/>
              </a:solidFill>
            </a:endParaRPr>
          </a:p>
        </p:txBody>
      </p:sp>
      <p:graphicFrame>
        <p:nvGraphicFramePr>
          <p:cNvPr id="51" name="table_type_name">
            <a:extLst>
              <a:ext uri="{FF2B5EF4-FFF2-40B4-BE49-F238E27FC236}">
                <a16:creationId xmlns:a16="http://schemas.microsoft.com/office/drawing/2014/main" id="{BF93B9FA-9317-423C-935F-ECB7E567B28C}"/>
              </a:ext>
            </a:extLst>
          </p:cNvPr>
          <p:cNvGraphicFramePr>
            <a:graphicFrameLocks noGrp="1"/>
          </p:cNvGraphicFramePr>
          <p:nvPr>
            <p:extLst>
              <p:ext uri="{D42A27DB-BD31-4B8C-83A1-F6EECF244321}">
                <p14:modId xmlns:p14="http://schemas.microsoft.com/office/powerpoint/2010/main" val="1779813086"/>
              </p:ext>
            </p:extLst>
          </p:nvPr>
        </p:nvGraphicFramePr>
        <p:xfrm>
          <a:off x="630000" y="2009044"/>
          <a:ext cx="10155953" cy="3065643"/>
        </p:xfrm>
        <a:graphic>
          <a:graphicData uri="http://schemas.openxmlformats.org/drawingml/2006/table">
            <a:tbl>
              <a:tblPr/>
              <a:tblGrid>
                <a:gridCol w="4011575">
                  <a:extLst>
                    <a:ext uri="{9D8B030D-6E8A-4147-A177-3AD203B41FA5}">
                      <a16:colId xmlns:a16="http://schemas.microsoft.com/office/drawing/2014/main" val="20000"/>
                    </a:ext>
                  </a:extLst>
                </a:gridCol>
                <a:gridCol w="1153628">
                  <a:extLst>
                    <a:ext uri="{9D8B030D-6E8A-4147-A177-3AD203B41FA5}">
                      <a16:colId xmlns:a16="http://schemas.microsoft.com/office/drawing/2014/main" val="3477690940"/>
                    </a:ext>
                  </a:extLst>
                </a:gridCol>
                <a:gridCol w="1153628">
                  <a:extLst>
                    <a:ext uri="{9D8B030D-6E8A-4147-A177-3AD203B41FA5}">
                      <a16:colId xmlns:a16="http://schemas.microsoft.com/office/drawing/2014/main" val="3509845196"/>
                    </a:ext>
                  </a:extLst>
                </a:gridCol>
                <a:gridCol w="1153628">
                  <a:extLst>
                    <a:ext uri="{9D8B030D-6E8A-4147-A177-3AD203B41FA5}">
                      <a16:colId xmlns:a16="http://schemas.microsoft.com/office/drawing/2014/main" val="643158829"/>
                    </a:ext>
                  </a:extLst>
                </a:gridCol>
                <a:gridCol w="376238">
                  <a:extLst>
                    <a:ext uri="{9D8B030D-6E8A-4147-A177-3AD203B41FA5}">
                      <a16:colId xmlns:a16="http://schemas.microsoft.com/office/drawing/2014/main" val="1495022193"/>
                    </a:ext>
                  </a:extLst>
                </a:gridCol>
                <a:gridCol w="1153628">
                  <a:extLst>
                    <a:ext uri="{9D8B030D-6E8A-4147-A177-3AD203B41FA5}">
                      <a16:colId xmlns:a16="http://schemas.microsoft.com/office/drawing/2014/main" val="868293153"/>
                    </a:ext>
                  </a:extLst>
                </a:gridCol>
                <a:gridCol w="1153628">
                  <a:extLst>
                    <a:ext uri="{9D8B030D-6E8A-4147-A177-3AD203B41FA5}">
                      <a16:colId xmlns:a16="http://schemas.microsoft.com/office/drawing/2014/main" val="3775729452"/>
                    </a:ext>
                  </a:extLst>
                </a:gridCol>
              </a:tblGrid>
              <a:tr h="437949">
                <a:tc rowSpan="2">
                  <a:txBody>
                    <a:bodyPr/>
                    <a:lstStyle/>
                    <a:p>
                      <a:pPr algn="ctr" fontAlgn="ct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Question</a:t>
                      </a:r>
                      <a:endParaRPr lang="en-US" sz="1200" b="0" i="0" u="none" strike="noStrike" dirty="0">
                        <a:solidFill>
                          <a:srgbClr val="295E7E"/>
                        </a:solidFill>
                        <a:effectLst/>
                        <a:latin typeface="+mj-lt"/>
                      </a:endParaRP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kern="1200" dirty="0">
                          <a:solidFill>
                            <a:srgbClr val="295E7E"/>
                          </a:solidFill>
                          <a:effectLst/>
                          <a:latin typeface="+mn-lt"/>
                          <a:ea typeface="+mn-ea"/>
                          <a:cs typeface="+mn-cs"/>
                        </a:rPr>
                        <a:t>% Neutral</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fontAlgn="ctr"/>
                      <a:endParaRPr lang="en-US" sz="1200" b="0" i="0" u="none" strike="noStrike" dirty="0">
                        <a:solidFill>
                          <a:srgbClr val="295E7E"/>
                        </a:solidFill>
                        <a:effectLst/>
                        <a:latin typeface="+mj-lt"/>
                      </a:endParaRP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YoY </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 Trend</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algn="ctr" fontAlgn="ctr"/>
                      <a:r>
                        <a:rPr lang="en-US" sz="1200" b="0" i="0" u="none" strike="noStrike" kern="1200" dirty="0">
                          <a:solidFill>
                            <a:srgbClr val="295E7E"/>
                          </a:solidFill>
                          <a:effectLst/>
                          <a:latin typeface="+mn-lt"/>
                          <a:ea typeface="+mn-ea"/>
                          <a:cs typeface="+mn-cs"/>
                        </a:rPr>
                        <a:t>% Negative</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algn="ctr" fontAlgn="ctr"/>
                      <a:endParaRPr lang="en-US" sz="1200" b="0" i="0" u="none" strike="noStrike" dirty="0">
                        <a:solidFill>
                          <a:srgbClr val="295E7E"/>
                        </a:solidFill>
                        <a:effectLst/>
                        <a:latin typeface="+mj-lt"/>
                      </a:endParaRP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YoY </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 Trend</a:t>
                      </a:r>
                    </a:p>
                  </a:txBody>
                  <a:tcPr marL="0" marR="73152" marT="73152" marB="7315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96886127"/>
                  </a:ext>
                </a:extLst>
              </a:tr>
              <a:tr h="437949">
                <a:tc vMerge="1">
                  <a:txBody>
                    <a:bodyPr/>
                    <a:lstStyle/>
                    <a:p>
                      <a:pPr algn="ctr" fontAlgn="ctr"/>
                      <a:endParaRPr lang="en-US" sz="1200" b="0" i="0" u="none" strike="noStrike" dirty="0">
                        <a:solidFill>
                          <a:srgbClr val="30C1D7"/>
                        </a:solidFill>
                        <a:effectLst/>
                        <a:latin typeface="+mj-lt"/>
                      </a:endParaRP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kern="1200" dirty="0">
                          <a:solidFill>
                            <a:srgbClr val="295E7E"/>
                          </a:solidFill>
                          <a:effectLst/>
                          <a:latin typeface="+mn-lt"/>
                          <a:ea typeface="+mn-ea"/>
                          <a:cs typeface="+mn-cs"/>
                        </a:rPr>
                        <a:t>2020</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kern="1200" dirty="0">
                          <a:solidFill>
                            <a:srgbClr val="295E7E"/>
                          </a:solidFill>
                          <a:effectLst/>
                          <a:latin typeface="+mn-lt"/>
                          <a:ea typeface="+mn-ea"/>
                          <a:cs typeface="+mn-cs"/>
                        </a:rPr>
                        <a:t>2021</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kern="1200" dirty="0">
                          <a:solidFill>
                            <a:srgbClr val="295E7E"/>
                          </a:solidFill>
                          <a:effectLst/>
                          <a:latin typeface="+mn-lt"/>
                          <a:ea typeface="+mn-ea"/>
                          <a:cs typeface="+mn-cs"/>
                        </a:rPr>
                        <a:t>2020</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b="0" i="0" u="none" strike="noStrike" kern="1200" dirty="0">
                          <a:solidFill>
                            <a:srgbClr val="295E7E"/>
                          </a:solidFill>
                          <a:effectLst/>
                          <a:latin typeface="+mn-lt"/>
                          <a:ea typeface="+mn-ea"/>
                          <a:cs typeface="+mn-cs"/>
                        </a:rPr>
                        <a:t>2021</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17846239"/>
                  </a:ext>
                </a:extLst>
              </a:tr>
              <a:tr h="437949">
                <a:tc>
                  <a:txBody>
                    <a:bodyPr/>
                    <a:lstStyle/>
                    <a:p>
                      <a:pPr algn="l" fontAlgn="ctr"/>
                      <a:r>
                        <a:rPr lang="en-US" sz="1200" b="0" i="0" u="none" strike="noStrike" dirty="0">
                          <a:solidFill>
                            <a:srgbClr val="30C1D7"/>
                          </a:solidFill>
                          <a:effectLst/>
                          <a:latin typeface="+mj-lt"/>
                        </a:rPr>
                        <a:t>When things go wrong, I can get access to the right IT support</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7</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6</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dirty="0">
                          <a:solidFill>
                            <a:srgbClr val="29BA74"/>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dirty="0">
                          <a:solidFill>
                            <a:srgbClr val="575757"/>
                          </a:solidFill>
                        </a:rPr>
                        <a:t>1</a:t>
                      </a:r>
                      <a:endParaRPr lang="en-US" sz="1400" dirty="0">
                        <a:solidFill>
                          <a:srgbClr val="575757"/>
                        </a:solidFill>
                        <a:cs typeface="Arial" charset="0"/>
                        <a:sym typeface="Trebuchet MS" panose="020B0603020202020204" pitchFamily="34" charset="0"/>
                      </a:endParaRP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4</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4</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575757"/>
                          </a:solidFill>
                          <a:latin typeface="Wingdings 3" panose="05040102010807070707" pitchFamily="18" charset="2"/>
                        </a:rPr>
                        <a:t>w </a:t>
                      </a:r>
                      <a:r>
                        <a:rPr lang="en-US" sz="1400" dirty="0">
                          <a:solidFill>
                            <a:srgbClr val="575757"/>
                          </a:solidFill>
                        </a:rPr>
                        <a:t>0</a:t>
                      </a:r>
                      <a:endParaRPr lang="en-US" sz="1400" dirty="0">
                        <a:solidFill>
                          <a:srgbClr val="575757"/>
                        </a:solidFill>
                        <a:cs typeface="Arial" charset="0"/>
                        <a:sym typeface="Trebuchet MS" panose="020B0603020202020204" pitchFamily="34" charset="0"/>
                      </a:endParaRPr>
                    </a:p>
                  </a:txBody>
                  <a:tcPr marL="0" marR="73152" marT="73152" marB="7315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22014197"/>
                  </a:ext>
                </a:extLst>
              </a:tr>
              <a:tr h="437949">
                <a:tc>
                  <a:txBody>
                    <a:bodyPr/>
                    <a:lstStyle/>
                    <a:p>
                      <a:pPr algn="l" fontAlgn="ctr"/>
                      <a:r>
                        <a:rPr lang="en-US" sz="1200" b="0" i="0" u="none" strike="noStrike" dirty="0">
                          <a:solidFill>
                            <a:srgbClr val="30C1D7"/>
                          </a:solidFill>
                          <a:effectLst/>
                          <a:latin typeface="+mj-lt"/>
                        </a:rPr>
                        <a:t>I am provided with the right IT tools &amp; services to enable my day-to-day job</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9</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9</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575757"/>
                          </a:solidFill>
                          <a:latin typeface="Wingdings 3" panose="05040102010807070707" pitchFamily="18" charset="2"/>
                        </a:rPr>
                        <a:t>w </a:t>
                      </a:r>
                      <a:r>
                        <a:rPr lang="en-US" sz="1400" dirty="0">
                          <a:solidFill>
                            <a:srgbClr val="575757"/>
                          </a:solidFill>
                        </a:rPr>
                        <a:t>0</a:t>
                      </a:r>
                      <a:endParaRPr lang="en-US" sz="1400" dirty="0">
                        <a:solidFill>
                          <a:srgbClr val="575757"/>
                        </a:solidFill>
                        <a:cs typeface="Arial" charset="0"/>
                        <a:sym typeface="Trebuchet MS" panose="020B0603020202020204" pitchFamily="34" charset="0"/>
                      </a:endParaRP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10</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10</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575757"/>
                          </a:solidFill>
                          <a:latin typeface="Wingdings 3" panose="05040102010807070707" pitchFamily="18" charset="2"/>
                        </a:rPr>
                        <a:t>w </a:t>
                      </a:r>
                      <a:r>
                        <a:rPr lang="en-US" sz="1400" dirty="0">
                          <a:solidFill>
                            <a:srgbClr val="575757"/>
                          </a:solidFill>
                        </a:rPr>
                        <a:t>0</a:t>
                      </a:r>
                      <a:endParaRPr lang="en-US" sz="1400" dirty="0">
                        <a:solidFill>
                          <a:srgbClr val="575757"/>
                        </a:solidFill>
                        <a:cs typeface="Arial" charset="0"/>
                        <a:sym typeface="Trebuchet MS" panose="020B0603020202020204" pitchFamily="34" charset="0"/>
                      </a:endParaRPr>
                    </a:p>
                  </a:txBody>
                  <a:tcPr marL="0" marR="73152" marT="73152" marB="7315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7949">
                <a:tc>
                  <a:txBody>
                    <a:bodyPr/>
                    <a:lstStyle/>
                    <a:p>
                      <a:pPr algn="l" fontAlgn="ctr"/>
                      <a:r>
                        <a:rPr lang="en-US" sz="1200" b="0" i="0" u="none" strike="noStrike" dirty="0">
                          <a:solidFill>
                            <a:srgbClr val="575757"/>
                          </a:solidFill>
                          <a:effectLst/>
                          <a:latin typeface="+mj-lt"/>
                        </a:rPr>
                        <a:t>People I work with at BCG follow our Information Security policies &amp; guidelines at all times</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11</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12</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p</a:t>
                      </a:r>
                      <a:r>
                        <a:rPr lang="en-US" sz="1400" dirty="0">
                          <a:solidFill>
                            <a:srgbClr val="575757"/>
                          </a:solidFill>
                          <a:latin typeface="Wingdings 3" panose="05040102010807070707" pitchFamily="18" charset="2"/>
                        </a:rPr>
                        <a:t> </a:t>
                      </a:r>
                      <a:r>
                        <a:rPr lang="en-US" sz="1400" dirty="0">
                          <a:solidFill>
                            <a:srgbClr val="575757"/>
                          </a:solidFill>
                        </a:rPr>
                        <a:t>1</a:t>
                      </a:r>
                      <a:endParaRPr lang="en-US" sz="1400" dirty="0">
                        <a:solidFill>
                          <a:srgbClr val="575757"/>
                        </a:solidFill>
                        <a:cs typeface="Arial" charset="0"/>
                        <a:sym typeface="Trebuchet MS" panose="020B0603020202020204" pitchFamily="34" charset="0"/>
                      </a:endParaRP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5</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ctr" fontAlgn="ctr"/>
                      <a:r>
                        <a:rPr lang="en-US" sz="1400" b="0" i="0" u="none" strike="noStrike" dirty="0">
                          <a:solidFill>
                            <a:srgbClr val="575757"/>
                          </a:solidFill>
                          <a:effectLst/>
                          <a:latin typeface="+mj-lt"/>
                        </a:rPr>
                        <a:t>5</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575757"/>
                          </a:solidFill>
                          <a:latin typeface="Wingdings 3" panose="05040102010807070707" pitchFamily="18" charset="2"/>
                        </a:rPr>
                        <a:t>w </a:t>
                      </a:r>
                      <a:r>
                        <a:rPr lang="en-US" sz="1400" dirty="0">
                          <a:solidFill>
                            <a:srgbClr val="575757"/>
                          </a:solidFill>
                        </a:rPr>
                        <a:t>0</a:t>
                      </a:r>
                      <a:endParaRPr lang="en-US" sz="1400" dirty="0">
                        <a:solidFill>
                          <a:srgbClr val="575757"/>
                        </a:solidFill>
                        <a:cs typeface="Arial" charset="0"/>
                        <a:sym typeface="Trebuchet MS" panose="020B0603020202020204" pitchFamily="34" charset="0"/>
                      </a:endParaRPr>
                    </a:p>
                  </a:txBody>
                  <a:tcPr marL="0" marR="73152" marT="73152" marB="7315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4940432"/>
                  </a:ext>
                </a:extLst>
              </a:tr>
              <a:tr h="4379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575757"/>
                          </a:solidFill>
                          <a:effectLst/>
                          <a:latin typeface="+mn-lt"/>
                          <a:ea typeface="+mn-ea"/>
                          <a:cs typeface="+mn-cs"/>
                        </a:rPr>
                        <a:t>I am satisfied with the effectiveness of Knowledge Navigator/ Smart Search/ KM in helping me with my work</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18</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19</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p</a:t>
                      </a:r>
                      <a:r>
                        <a:rPr lang="en-US" sz="1400" dirty="0">
                          <a:solidFill>
                            <a:srgbClr val="575757"/>
                          </a:solidFill>
                          <a:latin typeface="Wingdings 3" panose="05040102010807070707" pitchFamily="18" charset="2"/>
                        </a:rPr>
                        <a:t> </a:t>
                      </a:r>
                      <a:r>
                        <a:rPr lang="en-US" sz="1400" b="0" i="0" u="none" strike="noStrike" kern="1200" dirty="0">
                          <a:solidFill>
                            <a:srgbClr val="575757"/>
                          </a:solidFill>
                          <a:effectLst/>
                          <a:latin typeface="+mn-lt"/>
                          <a:ea typeface="+mn-ea"/>
                          <a:cs typeface="+mn-cs"/>
                        </a:rPr>
                        <a:t>1</a:t>
                      </a:r>
                      <a:endParaRPr lang="en-US" sz="1400" dirty="0">
                        <a:solidFill>
                          <a:srgbClr val="575757"/>
                        </a:solidFill>
                      </a:endParaRP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17</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20</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p</a:t>
                      </a:r>
                      <a:r>
                        <a:rPr lang="en-US" sz="1400" dirty="0">
                          <a:solidFill>
                            <a:srgbClr val="575757"/>
                          </a:solidFill>
                          <a:latin typeface="Wingdings 3" panose="05040102010807070707" pitchFamily="18" charset="2"/>
                        </a:rPr>
                        <a:t> </a:t>
                      </a:r>
                      <a:r>
                        <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rPr>
                        <a:t>3</a:t>
                      </a:r>
                      <a:endParaRPr lang="en-US" sz="1400" dirty="0">
                        <a:solidFill>
                          <a:srgbClr val="575757"/>
                        </a:solidFill>
                        <a:cs typeface="Arial" charset="0"/>
                        <a:sym typeface="Trebuchet MS" panose="020B0603020202020204" pitchFamily="34" charset="0"/>
                      </a:endParaRPr>
                    </a:p>
                  </a:txBody>
                  <a:tcPr marL="0" marR="73152" marT="73152" marB="7315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0202372"/>
                  </a:ext>
                </a:extLst>
              </a:tr>
              <a:tr h="43794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200" b="0" i="0" u="none" strike="noStrike" kern="1200" dirty="0">
                          <a:solidFill>
                            <a:srgbClr val="575757"/>
                          </a:solidFill>
                          <a:effectLst/>
                          <a:latin typeface="+mn-lt"/>
                          <a:ea typeface="+mn-ea"/>
                          <a:cs typeface="+mn-cs"/>
                        </a:rPr>
                        <a:t>Online learning resources (…) have helped me develop the skills I need to be successful at my work.</a:t>
                      </a:r>
                      <a:endParaRPr lang="en-US" sz="1200" b="0" i="0" u="none" strike="noStrike" kern="1200" dirty="0">
                        <a:solidFill>
                          <a:srgbClr val="575757"/>
                        </a:solidFill>
                        <a:effectLst/>
                        <a:latin typeface="+mn-lt"/>
                        <a:ea typeface="+mn-ea"/>
                        <a:cs typeface="+mn-cs"/>
                      </a:endParaRP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27</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29</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p</a:t>
                      </a:r>
                      <a:r>
                        <a:rPr lang="en-US" sz="1400" dirty="0">
                          <a:solidFill>
                            <a:srgbClr val="575757"/>
                          </a:solidFill>
                          <a:latin typeface="Wingdings 3" panose="05040102010807070707" pitchFamily="18" charset="2"/>
                        </a:rPr>
                        <a:t> </a:t>
                      </a:r>
                      <a:r>
                        <a:rPr lang="en-US" sz="1400" dirty="0">
                          <a:solidFill>
                            <a:srgbClr val="575757"/>
                          </a:solidFill>
                        </a:rPr>
                        <a:t>2</a:t>
                      </a:r>
                      <a:endParaRPr lang="en-US" sz="1400" dirty="0">
                        <a:solidFill>
                          <a:srgbClr val="575757"/>
                        </a:solidFill>
                        <a:cs typeface="Arial" charset="0"/>
                        <a:sym typeface="Trebuchet MS" panose="020B0603020202020204" pitchFamily="34" charset="0"/>
                      </a:endParaRP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15</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23</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p</a:t>
                      </a:r>
                      <a:r>
                        <a:rPr lang="en-US" sz="1400" dirty="0">
                          <a:solidFill>
                            <a:srgbClr val="575757"/>
                          </a:solidFill>
                          <a:latin typeface="Wingdings 3" panose="05040102010807070707" pitchFamily="18" charset="2"/>
                        </a:rPr>
                        <a:t> </a:t>
                      </a:r>
                      <a:r>
                        <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rPr>
                        <a:t>8</a:t>
                      </a:r>
                      <a:endParaRPr lang="en-US" sz="1400" dirty="0">
                        <a:solidFill>
                          <a:srgbClr val="575757"/>
                        </a:solidFill>
                        <a:cs typeface="Arial" charset="0"/>
                        <a:sym typeface="Trebuchet MS" panose="020B0603020202020204" pitchFamily="34" charset="0"/>
                      </a:endParaRPr>
                    </a:p>
                  </a:txBody>
                  <a:tcPr marL="0" marR="73152" marT="73152" marB="7315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0670372"/>
                  </a:ext>
                </a:extLst>
              </a:tr>
            </a:tbl>
          </a:graphicData>
        </a:graphic>
      </p:graphicFrame>
      <p:sp>
        <p:nvSpPr>
          <p:cNvPr id="11" name="Rectangle 10">
            <a:extLst>
              <a:ext uri="{FF2B5EF4-FFF2-40B4-BE49-F238E27FC236}">
                <a16:creationId xmlns:a16="http://schemas.microsoft.com/office/drawing/2014/main" id="{A69DB205-469F-4F16-BD03-9AA072767658}"/>
              </a:ext>
            </a:extLst>
          </p:cNvPr>
          <p:cNvSpPr/>
          <p:nvPr/>
        </p:nvSpPr>
        <p:spPr>
          <a:xfrm>
            <a:off x="277906" y="5934634"/>
            <a:ext cx="11528612" cy="92336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700" dirty="0">
                <a:solidFill>
                  <a:srgbClr val="FFFFFF"/>
                </a:solidFill>
              </a:rPr>
              <a:t>This chart focuses on neutral &amp; negative response trending from 2020. For IT questions, flat trending is seen for the % users who are negative (which is good). For knowledge &amp; learning questions, an increase of % users who are neutral or negative is seen, notably an increase of +8% negative for learning.</a:t>
            </a:r>
          </a:p>
        </p:txBody>
      </p:sp>
      <p:sp>
        <p:nvSpPr>
          <p:cNvPr id="6" name="Rectangle 5">
            <a:extLst>
              <a:ext uri="{FF2B5EF4-FFF2-40B4-BE49-F238E27FC236}">
                <a16:creationId xmlns:a16="http://schemas.microsoft.com/office/drawing/2014/main" id="{8B5AC2DF-BD51-4732-9AFE-06E80E7337F4}"/>
              </a:ext>
            </a:extLst>
          </p:cNvPr>
          <p:cNvSpPr/>
          <p:nvPr/>
        </p:nvSpPr>
        <p:spPr>
          <a:xfrm>
            <a:off x="540548" y="5110721"/>
            <a:ext cx="10094322" cy="26262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000" i="1" dirty="0">
                <a:solidFill>
                  <a:srgbClr val="575757"/>
                </a:solidFill>
              </a:rPr>
              <a:t>Note: trend arrows are reversed for this chart as a reduction in % responses that are neutral or negative is good, conversely, an increase is bad. </a:t>
            </a:r>
          </a:p>
        </p:txBody>
      </p:sp>
    </p:spTree>
    <p:extLst>
      <p:ext uri="{BB962C8B-B14F-4D97-AF65-F5344CB8AC3E}">
        <p14:creationId xmlns:p14="http://schemas.microsoft.com/office/powerpoint/2010/main" val="288870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1" name="think-cell Slide" r:id="rId6" imgW="395" imgH="394" progId="TCLayout.ActiveDocument.1">
                  <p:embed/>
                </p:oleObj>
              </mc:Choice>
              <mc:Fallback>
                <p:oleObj name="think-cell Slide" r:id="rId6" imgW="395" imgH="394" progId="TCLayout.ActiveDocument.1">
                  <p:embed/>
                  <p:pic>
                    <p:nvPicPr>
                      <p:cNvPr id="17" name="Object 16" hidden="1"/>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000" dirty="0">
              <a:solidFill>
                <a:srgbClr val="FFFFFF"/>
              </a:solidFill>
              <a:sym typeface="+mn-lt"/>
            </a:endParaRPr>
          </a:p>
        </p:txBody>
      </p:sp>
      <p:sp>
        <p:nvSpPr>
          <p:cNvPr id="55" name="Title 2"/>
          <p:cNvSpPr>
            <a:spLocks noGrp="1"/>
          </p:cNvSpPr>
          <p:nvPr>
            <p:ph type="title"/>
          </p:nvPr>
        </p:nvSpPr>
        <p:spPr>
          <a:xfrm>
            <a:off x="630000" y="622800"/>
            <a:ext cx="10933350" cy="526298"/>
          </a:xfrm>
        </p:spPr>
        <p:txBody>
          <a:bodyPr vert="horz"/>
          <a:lstStyle/>
          <a:p>
            <a:r>
              <a:rPr lang="en-GB" dirty="0"/>
              <a:t>Quantitative Questions – Summary</a:t>
            </a:r>
            <a:br>
              <a:rPr lang="en-GB" dirty="0"/>
            </a:br>
            <a:r>
              <a:rPr lang="en-GB" sz="1400" i="1" dirty="0">
                <a:solidFill>
                  <a:schemeClr val="accent5"/>
                </a:solidFill>
              </a:rPr>
              <a:t>CT Year-over-Year (YoY) Positive Trending &amp; CT vs BST Difference</a:t>
            </a:r>
            <a:endParaRPr lang="en-GB" sz="1400" dirty="0"/>
          </a:p>
        </p:txBody>
      </p:sp>
      <p:sp>
        <p:nvSpPr>
          <p:cNvPr id="5" name="TextBox 4"/>
          <p:cNvSpPr txBox="1"/>
          <p:nvPr/>
        </p:nvSpPr>
        <p:spPr>
          <a:xfrm>
            <a:off x="0" y="5934634"/>
            <a:ext cx="12192000" cy="923365"/>
          </a:xfrm>
          <a:prstGeom prst="rect">
            <a:avLst/>
          </a:prstGeom>
          <a:solidFill>
            <a:srgbClr val="295E7E"/>
          </a:solidFill>
          <a:ln w="9525" cap="rnd"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1700" dirty="0">
              <a:solidFill>
                <a:srgbClr val="575757"/>
              </a:solidFill>
            </a:endParaRPr>
          </a:p>
        </p:txBody>
      </p:sp>
      <p:graphicFrame>
        <p:nvGraphicFramePr>
          <p:cNvPr id="51" name="table_type_name">
            <a:extLst>
              <a:ext uri="{FF2B5EF4-FFF2-40B4-BE49-F238E27FC236}">
                <a16:creationId xmlns:a16="http://schemas.microsoft.com/office/drawing/2014/main" id="{BF93B9FA-9317-423C-935F-ECB7E567B28C}"/>
              </a:ext>
            </a:extLst>
          </p:cNvPr>
          <p:cNvGraphicFramePr>
            <a:graphicFrameLocks noGrp="1"/>
          </p:cNvGraphicFramePr>
          <p:nvPr>
            <p:extLst>
              <p:ext uri="{D42A27DB-BD31-4B8C-83A1-F6EECF244321}">
                <p14:modId xmlns:p14="http://schemas.microsoft.com/office/powerpoint/2010/main" val="601662638"/>
              </p:ext>
            </p:extLst>
          </p:nvPr>
        </p:nvGraphicFramePr>
        <p:xfrm>
          <a:off x="629324" y="1815740"/>
          <a:ext cx="10933352" cy="3469070"/>
        </p:xfrm>
        <a:graphic>
          <a:graphicData uri="http://schemas.openxmlformats.org/drawingml/2006/table">
            <a:tbl>
              <a:tblPr/>
              <a:tblGrid>
                <a:gridCol w="3863163">
                  <a:extLst>
                    <a:ext uri="{9D8B030D-6E8A-4147-A177-3AD203B41FA5}">
                      <a16:colId xmlns:a16="http://schemas.microsoft.com/office/drawing/2014/main" val="20000"/>
                    </a:ext>
                  </a:extLst>
                </a:gridCol>
                <a:gridCol w="1010027">
                  <a:extLst>
                    <a:ext uri="{9D8B030D-6E8A-4147-A177-3AD203B41FA5}">
                      <a16:colId xmlns:a16="http://schemas.microsoft.com/office/drawing/2014/main" val="3220211524"/>
                    </a:ext>
                  </a:extLst>
                </a:gridCol>
                <a:gridCol w="1010027">
                  <a:extLst>
                    <a:ext uri="{9D8B030D-6E8A-4147-A177-3AD203B41FA5}">
                      <a16:colId xmlns:a16="http://schemas.microsoft.com/office/drawing/2014/main" val="20001"/>
                    </a:ext>
                  </a:extLst>
                </a:gridCol>
                <a:gridCol w="1010027">
                  <a:extLst>
                    <a:ext uri="{9D8B030D-6E8A-4147-A177-3AD203B41FA5}">
                      <a16:colId xmlns:a16="http://schemas.microsoft.com/office/drawing/2014/main" val="3775729452"/>
                    </a:ext>
                  </a:extLst>
                </a:gridCol>
                <a:gridCol w="1010027">
                  <a:extLst>
                    <a:ext uri="{9D8B030D-6E8A-4147-A177-3AD203B41FA5}">
                      <a16:colId xmlns:a16="http://schemas.microsoft.com/office/drawing/2014/main" val="20002"/>
                    </a:ext>
                  </a:extLst>
                </a:gridCol>
                <a:gridCol w="1010027">
                  <a:extLst>
                    <a:ext uri="{9D8B030D-6E8A-4147-A177-3AD203B41FA5}">
                      <a16:colId xmlns:a16="http://schemas.microsoft.com/office/drawing/2014/main" val="3008126447"/>
                    </a:ext>
                  </a:extLst>
                </a:gridCol>
                <a:gridCol w="1010027">
                  <a:extLst>
                    <a:ext uri="{9D8B030D-6E8A-4147-A177-3AD203B41FA5}">
                      <a16:colId xmlns:a16="http://schemas.microsoft.com/office/drawing/2014/main" val="4293811953"/>
                    </a:ext>
                  </a:extLst>
                </a:gridCol>
                <a:gridCol w="1010027">
                  <a:extLst>
                    <a:ext uri="{9D8B030D-6E8A-4147-A177-3AD203B41FA5}">
                      <a16:colId xmlns:a16="http://schemas.microsoft.com/office/drawing/2014/main" val="1427932724"/>
                    </a:ext>
                  </a:extLst>
                </a:gridCol>
              </a:tblGrid>
              <a:tr h="387428">
                <a:tc rowSpan="3">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Question</a:t>
                      </a:r>
                    </a:p>
                  </a:txBody>
                  <a:tcPr marL="0" marR="72000" marT="73152" marB="73152" anchor="ctr" anchorCtr="1" horzOverflow="overflow">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CT</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CT YoY </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 Trend</a:t>
                      </a: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BST</a:t>
                      </a: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hMerge="1">
                  <a:txBody>
                    <a:bodyPr/>
                    <a:lstStyle/>
                    <a:p>
                      <a:endParaRPr lang="en-US"/>
                    </a:p>
                  </a:txBody>
                  <a:tcPr/>
                </a:tc>
                <a:tc rowSpan="3">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CT YoY </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 Trend</a:t>
                      </a:r>
                    </a:p>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3">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2021 </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CT vs BST</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 Difference</a:t>
                      </a:r>
                    </a:p>
                  </a:txBody>
                  <a:tcPr marL="0" marR="73152" marT="73152" marB="73152" anchor="ctr" anchorCtr="1" horzOverflow="overflow">
                    <a:lnL w="12700" cap="flat" cmpd="sng" algn="ctr">
                      <a:solidFill>
                        <a:schemeClr val="tx1"/>
                      </a:solidFill>
                      <a:prstDash val="solid"/>
                      <a:round/>
                      <a:headEnd type="none" w="med" len="med"/>
                      <a:tailEnd type="none" w="med" len="med"/>
                    </a:lnL>
                    <a:lnR cap="flat">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85139373"/>
                  </a:ext>
                </a:extLst>
              </a:tr>
              <a:tr h="387428">
                <a:tc vMerge="1">
                  <a:txBody>
                    <a:bodyPr/>
                    <a:lstStyle/>
                    <a:p>
                      <a:endParaRPr lang="en-US"/>
                    </a:p>
                  </a:txBody>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2020</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2021</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2020</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2021</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vMerge="1">
                  <a:txBody>
                    <a:bodyPr/>
                    <a:lstStyle/>
                    <a:p>
                      <a:endParaRPr lang="en-US"/>
                    </a:p>
                  </a:txBody>
                  <a:tcPr/>
                </a:tc>
                <a:extLst>
                  <a:ext uri="{0D108BD9-81ED-4DB2-BD59-A6C34878D82A}">
                    <a16:rowId xmlns:a16="http://schemas.microsoft.com/office/drawing/2014/main" val="3231145062"/>
                  </a:ext>
                </a:extLst>
              </a:tr>
              <a:tr h="387428">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chemeClr val="tx2"/>
                        </a:solidFill>
                        <a:effectLst/>
                        <a:latin typeface="+mn-lt"/>
                        <a:cs typeface="Arial" charset="0"/>
                        <a:sym typeface="Trebuchet MS" panose="020B0603020202020204" pitchFamily="34" charset="0"/>
                      </a:endParaRPr>
                    </a:p>
                  </a:txBody>
                  <a:tcPr marL="0" marR="72000" marT="73152" marB="73152" anchor="ctr" anchorCtr="1" horzOverflow="overflow">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 Positive</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rPr>
                        <a:t>% Positive</a:t>
                      </a: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a:noFill/>
                    </a:lnL>
                    <a:lnR cap="flat">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rgbClr val="295E7E"/>
                        </a:solidFill>
                        <a:effectLst/>
                        <a:latin typeface="+mn-lt"/>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7949">
                <a:tc>
                  <a:txBody>
                    <a:bodyPr/>
                    <a:lstStyle/>
                    <a:p>
                      <a:pPr algn="l" fontAlgn="ctr"/>
                      <a:r>
                        <a:rPr lang="en-US" sz="1200" b="0" i="0" u="none" strike="noStrike" dirty="0">
                          <a:solidFill>
                            <a:srgbClr val="30C1D7"/>
                          </a:solidFill>
                          <a:effectLst/>
                          <a:latin typeface="+mj-lt"/>
                        </a:rPr>
                        <a:t>When things go wrong, I can get access to the right IT support</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88</a:t>
                      </a:r>
                    </a:p>
                  </a:txBody>
                  <a:tcPr marL="0" marR="73152" marT="73152" marB="73152" anchor="ctr" anchorCtr="1"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89</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29BA74"/>
                          </a:solidFill>
                          <a:latin typeface="Wingdings 3" panose="05040102010807070707" pitchFamily="18" charset="2"/>
                        </a:rPr>
                        <a:t>p</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1</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91</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88</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kumimoji="0" lang="en-US" sz="1400" b="0" i="0" u="none" strike="noStrike" kern="1200" cap="none" normalizeH="0" baseline="0" dirty="0">
                          <a:ln>
                            <a:noFill/>
                          </a:ln>
                          <a:solidFill>
                            <a:schemeClr val="tx1"/>
                          </a:solidFill>
                          <a:effectLst/>
                          <a:latin typeface="+mn-lt"/>
                          <a:ea typeface="+mn-ea"/>
                          <a:cs typeface="Arial" charset="0"/>
                          <a:sym typeface="Trebuchet MS" panose="020B0603020202020204" pitchFamily="34" charset="0"/>
                        </a:rPr>
                        <a:t>3</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normalizeH="0" baseline="0" dirty="0">
                          <a:ln>
                            <a:noFill/>
                          </a:ln>
                          <a:solidFill>
                            <a:srgbClr val="575757"/>
                          </a:solidFill>
                          <a:effectLst/>
                          <a:latin typeface="+mn-lt"/>
                          <a:ea typeface="+mn-ea"/>
                          <a:cs typeface="+mn-cs"/>
                          <a:sym typeface="Trebuchet MS" panose="020B0603020202020204" pitchFamily="34" charset="0"/>
                        </a:rPr>
                        <a:t>+ 1</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22014197"/>
                  </a:ext>
                </a:extLst>
              </a:tr>
              <a:tr h="437949">
                <a:tc>
                  <a:txBody>
                    <a:bodyPr/>
                    <a:lstStyle/>
                    <a:p>
                      <a:pPr algn="l" fontAlgn="ctr"/>
                      <a:r>
                        <a:rPr lang="en-US" sz="1200" b="0" i="0" u="none" strike="noStrike" dirty="0">
                          <a:solidFill>
                            <a:srgbClr val="30C1D7"/>
                          </a:solidFill>
                          <a:effectLst/>
                          <a:latin typeface="+mj-lt"/>
                        </a:rPr>
                        <a:t>I am provided with the right IT tools &amp; services to enable my day-to-day job</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74</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76</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29BA74"/>
                          </a:solidFill>
                          <a:latin typeface="Wingdings 3" panose="05040102010807070707" pitchFamily="18" charset="2"/>
                        </a:rPr>
                        <a:t>p</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2</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90</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89</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1</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rPr>
                        <a:t>- 13</a:t>
                      </a:r>
                    </a:p>
                  </a:txBody>
                  <a:tcPr marL="0" marR="73152" marT="73152" marB="73152" anchor="ctr" anchorCtr="1" horzOverflow="overflow">
                    <a:lnL w="12700" cap="flat" cmpd="sng" algn="ctr">
                      <a:solidFill>
                        <a:schemeClr val="tx1"/>
                      </a:solidFill>
                      <a:prstDash val="solid"/>
                      <a:round/>
                      <a:headEnd type="none" w="med" len="med"/>
                      <a:tailEnd type="none" w="med" len="med"/>
                    </a:lnL>
                    <a:lnR cap="flat">
                      <a:noFill/>
                    </a:lnR>
                    <a:lnT w="9525" cap="flat" cmpd="sng" algn="ctr">
                      <a:solidFill>
                        <a:srgbClr val="9A9A9A">
                          <a:lumMod val="100000"/>
                        </a:srgb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7949">
                <a:tc>
                  <a:txBody>
                    <a:bodyPr/>
                    <a:lstStyle/>
                    <a:p>
                      <a:pPr algn="l" fontAlgn="ctr"/>
                      <a:r>
                        <a:rPr lang="en-US" sz="1200" b="0" i="0" u="none" strike="noStrike" dirty="0">
                          <a:solidFill>
                            <a:srgbClr val="575757"/>
                          </a:solidFill>
                          <a:effectLst/>
                          <a:latin typeface="+mj-lt"/>
                        </a:rPr>
                        <a:t>People I work with at BCG follow our Information Security policies &amp; guidelines at all times</a:t>
                      </a:r>
                    </a:p>
                  </a:txBody>
                  <a:tcPr marL="6350" marR="6350" marT="6350" marB="0" anchor="ctr">
                    <a:lnL cap="flat">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83</a:t>
                      </a:r>
                    </a:p>
                  </a:txBody>
                  <a:tcPr marL="0" marR="73152" marT="73152" marB="73152" anchor="ctr" anchorCtr="1" horzOverflow="overflow">
                    <a:lnL>
                      <a:noFill/>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82</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1</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87</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86</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1</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rPr>
                        <a:t>- 4</a:t>
                      </a:r>
                    </a:p>
                  </a:txBody>
                  <a:tcPr marL="0" marR="73152" marT="73152" marB="73152" anchor="ctr" anchorCtr="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4940432"/>
                  </a:ext>
                </a:extLst>
              </a:tr>
              <a:tr h="437949">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200" b="0" i="0" u="none" strike="noStrike" kern="1200" dirty="0">
                          <a:solidFill>
                            <a:srgbClr val="575757"/>
                          </a:solidFill>
                          <a:effectLst/>
                          <a:latin typeface="+mn-lt"/>
                          <a:ea typeface="+mn-ea"/>
                          <a:cs typeface="+mn-cs"/>
                        </a:rPr>
                        <a:t>I am satisfied with the effectiveness of Knowledge Navigator/ Smart Search/ KM in helping me with my work</a:t>
                      </a: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65</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61</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lang="en-US" sz="1400" kern="1200" dirty="0">
                          <a:solidFill>
                            <a:srgbClr val="575757"/>
                          </a:solidFill>
                          <a:latin typeface="+mn-lt"/>
                          <a:ea typeface="+mn-ea"/>
                          <a:cs typeface="+mn-cs"/>
                        </a:rPr>
                        <a:t>4</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a:t>
                      </a: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rPr>
                        <a:t>-</a:t>
                      </a:r>
                    </a:p>
                  </a:txBody>
                  <a:tcPr marL="0" marR="73152" marT="73152" marB="73152" anchor="ctr" anchorCtr="1" horzOverflow="overflow">
                    <a:lnL w="12700" cap="flat" cmpd="sng" algn="ctr">
                      <a:solidFill>
                        <a:schemeClr val="tx1"/>
                      </a:solidFill>
                      <a:prstDash val="solid"/>
                      <a:round/>
                      <a:headEnd type="none" w="med" len="med"/>
                      <a:tailEnd type="none" w="med" len="med"/>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50202372"/>
                  </a:ext>
                </a:extLst>
              </a:tr>
              <a:tr h="43794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200" b="0" i="0" u="none" strike="noStrike" kern="1200" dirty="0">
                          <a:solidFill>
                            <a:srgbClr val="575757"/>
                          </a:solidFill>
                          <a:effectLst/>
                          <a:latin typeface="+mn-lt"/>
                          <a:ea typeface="+mn-ea"/>
                          <a:cs typeface="+mn-cs"/>
                        </a:rPr>
                        <a:t>Online learning resources (…) have helped me develop the skills I need to be successful at my work.</a:t>
                      </a:r>
                      <a:endParaRPr lang="en-US" sz="1200" b="0" i="0" u="none" strike="noStrike" kern="1200" dirty="0">
                        <a:solidFill>
                          <a:srgbClr val="575757"/>
                        </a:solidFill>
                        <a:effectLst/>
                        <a:latin typeface="+mn-lt"/>
                        <a:ea typeface="+mn-ea"/>
                        <a:cs typeface="+mn-cs"/>
                      </a:endParaRPr>
                    </a:p>
                  </a:txBody>
                  <a:tcPr marL="6350" marR="6350" marT="6350" marB="0" anchor="ctr">
                    <a:lnL cap="flat">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52</a:t>
                      </a:r>
                    </a:p>
                  </a:txBody>
                  <a:tcPr marL="0" marR="73152" marT="73152" marB="73152" anchor="ctr" anchorCtr="1"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41</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kumimoji="0" lang="en-US" sz="1400" b="0" i="0" u="none" strike="noStrike" kern="1200" cap="none" normalizeH="0" baseline="0" dirty="0">
                          <a:ln>
                            <a:noFill/>
                          </a:ln>
                          <a:solidFill>
                            <a:schemeClr val="tx1"/>
                          </a:solidFill>
                          <a:effectLst/>
                          <a:latin typeface="+mn-lt"/>
                          <a:ea typeface="+mn-ea"/>
                          <a:cs typeface="Arial" charset="0"/>
                          <a:sym typeface="Trebuchet MS" panose="020B0603020202020204" pitchFamily="34" charset="0"/>
                        </a:rPr>
                        <a:t>11</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68</a:t>
                      </a:r>
                    </a:p>
                  </a:txBody>
                  <a:tcPr marL="0" marR="73152" marT="73152" marB="73152" anchor="ctr" anchorCtr="1"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0" i="0" u="none" strike="noStrike" cap="none" normalizeH="0" baseline="0" dirty="0">
                          <a:ln>
                            <a:noFill/>
                          </a:ln>
                          <a:solidFill>
                            <a:schemeClr val="tx1"/>
                          </a:solidFill>
                          <a:effectLst/>
                          <a:latin typeface="+mn-lt"/>
                          <a:cs typeface="Arial" charset="0"/>
                          <a:sym typeface="Trebuchet MS" panose="020B0603020202020204" pitchFamily="34" charset="0"/>
                        </a:rPr>
                        <a:t>61</a:t>
                      </a:r>
                    </a:p>
                  </a:txBody>
                  <a:tcPr marL="0" marR="73152" marT="73152" marB="73152" anchor="ctr" anchorCtr="1"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lang="en-US" sz="1400" dirty="0">
                          <a:solidFill>
                            <a:srgbClr val="E71C57"/>
                          </a:solidFill>
                          <a:latin typeface="Wingdings 3" panose="05040102010807070707" pitchFamily="18" charset="2"/>
                        </a:rPr>
                        <a:t>q</a:t>
                      </a:r>
                      <a:r>
                        <a:rPr lang="en-US" sz="1400" dirty="0">
                          <a:solidFill>
                            <a:srgbClr val="575757"/>
                          </a:solidFill>
                          <a:latin typeface="Wingdings 3" panose="05040102010807070707" pitchFamily="18" charset="2"/>
                        </a:rPr>
                        <a:t> </a:t>
                      </a:r>
                      <a:r>
                        <a:rPr kumimoji="0" lang="en-US" sz="1400" b="0" i="0" u="none" strike="noStrike" kern="1200" cap="none" normalizeH="0" baseline="0" dirty="0">
                          <a:ln>
                            <a:noFill/>
                          </a:ln>
                          <a:solidFill>
                            <a:schemeClr val="tx1"/>
                          </a:solidFill>
                          <a:effectLst/>
                          <a:latin typeface="+mn-lt"/>
                          <a:ea typeface="+mn-ea"/>
                          <a:cs typeface="Arial" charset="0"/>
                          <a:sym typeface="Trebuchet MS" panose="020B0603020202020204" pitchFamily="34" charset="0"/>
                        </a:rPr>
                        <a:t>7</a:t>
                      </a:r>
                      <a:endPar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endParaRPr>
                    </a:p>
                  </a:txBody>
                  <a:tcPr marL="0" marR="73152" marT="73152" marB="7315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normalizeH="0" baseline="0" dirty="0">
                          <a:ln>
                            <a:noFill/>
                          </a:ln>
                          <a:solidFill>
                            <a:srgbClr val="575757"/>
                          </a:solidFill>
                          <a:effectLst/>
                          <a:latin typeface="+mn-lt"/>
                          <a:ea typeface="+mn-ea"/>
                          <a:cs typeface="Arial" charset="0"/>
                          <a:sym typeface="Trebuchet MS" panose="020B0603020202020204" pitchFamily="34" charset="0"/>
                        </a:rPr>
                        <a:t>- 20</a:t>
                      </a:r>
                    </a:p>
                  </a:txBody>
                  <a:tcPr marL="0" marR="73152" marT="73152" marB="73152" anchor="ctr" anchorCtr="1" horzOverflow="overflow">
                    <a:lnL w="12700" cap="flat" cmpd="sng" algn="ctr">
                      <a:solidFill>
                        <a:schemeClr val="tx1"/>
                      </a:solidFill>
                      <a:prstDash val="solid"/>
                      <a:round/>
                      <a:headEnd type="none" w="med" len="med"/>
                      <a:tailEnd type="none" w="med" len="med"/>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70670372"/>
                  </a:ext>
                </a:extLst>
              </a:tr>
            </a:tbl>
          </a:graphicData>
        </a:graphic>
      </p:graphicFrame>
      <p:sp>
        <p:nvSpPr>
          <p:cNvPr id="11" name="Rectangle 10">
            <a:extLst>
              <a:ext uri="{FF2B5EF4-FFF2-40B4-BE49-F238E27FC236}">
                <a16:creationId xmlns:a16="http://schemas.microsoft.com/office/drawing/2014/main" id="{A69DB205-469F-4F16-BD03-9AA072767658}"/>
              </a:ext>
            </a:extLst>
          </p:cNvPr>
          <p:cNvSpPr/>
          <p:nvPr/>
        </p:nvSpPr>
        <p:spPr>
          <a:xfrm>
            <a:off x="277906" y="5934634"/>
            <a:ext cx="11528612" cy="92336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700" dirty="0">
                <a:solidFill>
                  <a:srgbClr val="FFFFFF"/>
                </a:solidFill>
              </a:rPr>
              <a:t>Positively, CT trended up from 2020 for both IT questions. </a:t>
            </a:r>
          </a:p>
          <a:p>
            <a:pPr algn="ctr"/>
            <a:r>
              <a:rPr lang="en-US" sz="1700" dirty="0">
                <a:solidFill>
                  <a:srgbClr val="FFFFFF"/>
                </a:solidFill>
              </a:rPr>
              <a:t>When comparing CT with BST, CT score the IT questions lower than BST (although not by much for 'IT support'). The delta is -13% for 'right IT tools', with the largest difference for online learning – CT are -20% less positive than BST.</a:t>
            </a:r>
          </a:p>
        </p:txBody>
      </p:sp>
      <p:sp>
        <p:nvSpPr>
          <p:cNvPr id="61" name="Arrow: Curved Down 60">
            <a:extLst>
              <a:ext uri="{FF2B5EF4-FFF2-40B4-BE49-F238E27FC236}">
                <a16:creationId xmlns:a16="http://schemas.microsoft.com/office/drawing/2014/main" id="{24E95521-2CD6-4419-A175-639F2CEF398B}"/>
              </a:ext>
            </a:extLst>
          </p:cNvPr>
          <p:cNvSpPr/>
          <p:nvPr/>
        </p:nvSpPr>
        <p:spPr>
          <a:xfrm>
            <a:off x="5936195" y="1381539"/>
            <a:ext cx="3128292" cy="395693"/>
          </a:xfrm>
          <a:prstGeom prst="curvedDownArrow">
            <a:avLst/>
          </a:prstGeom>
          <a:solidFill>
            <a:srgbClr val="295E7E"/>
          </a:solidFill>
          <a:ln w="9525" cap="rnd"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4" name="Arrow: Curved Down 63">
            <a:extLst>
              <a:ext uri="{FF2B5EF4-FFF2-40B4-BE49-F238E27FC236}">
                <a16:creationId xmlns:a16="http://schemas.microsoft.com/office/drawing/2014/main" id="{EAD37A68-D4AD-48AE-9A07-C53DD79FFE2A}"/>
              </a:ext>
            </a:extLst>
          </p:cNvPr>
          <p:cNvSpPr/>
          <p:nvPr/>
        </p:nvSpPr>
        <p:spPr>
          <a:xfrm>
            <a:off x="9064487" y="1381538"/>
            <a:ext cx="2007704" cy="364198"/>
          </a:xfrm>
          <a:prstGeom prst="curvedDownArrow">
            <a:avLst/>
          </a:prstGeom>
          <a:solidFill>
            <a:srgbClr val="295E7E"/>
          </a:solidFill>
          <a:ln w="9525" cap="rnd"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Tree>
    <p:extLst>
      <p:ext uri="{BB962C8B-B14F-4D97-AF65-F5344CB8AC3E}">
        <p14:creationId xmlns:p14="http://schemas.microsoft.com/office/powerpoint/2010/main" val="1148385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3" name="think-cell Slide" r:id="rId5" imgW="473" imgH="473" progId="TCLayout.ActiveDocument.1">
                  <p:embed/>
                </p:oleObj>
              </mc:Choice>
              <mc:Fallback>
                <p:oleObj name="think-cell Slide" r:id="rId5" imgW="473" imgH="473"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GB"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vert="horz"/>
          <a:lstStyle/>
          <a:p>
            <a:r>
              <a:rPr lang="en-GB" dirty="0"/>
              <a:t>Quantitative Analysis – Drill Down</a:t>
            </a:r>
            <a:endParaRPr lang="en-GB" sz="3200" i="1" dirty="0"/>
          </a:p>
        </p:txBody>
      </p:sp>
      <p:grpSp>
        <p:nvGrpSpPr>
          <p:cNvPr id="8" name="Group 7"/>
          <p:cNvGrpSpPr>
            <a:grpSpLocks noChangeAspect="1"/>
          </p:cNvGrpSpPr>
          <p:nvPr/>
        </p:nvGrpSpPr>
        <p:grpSpPr>
          <a:xfrm>
            <a:off x="9712801" y="1651635"/>
            <a:ext cx="1646238" cy="1644650"/>
            <a:chOff x="5273675" y="2606675"/>
            <a:chExt cx="1646238" cy="1644650"/>
          </a:xfrm>
        </p:grpSpPr>
        <p:sp>
          <p:nvSpPr>
            <p:cNvPr id="9" name="AutoShape 3"/>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5446711" y="2774948"/>
              <a:ext cx="1303338" cy="1304926"/>
            </a:xfrm>
            <a:custGeom>
              <a:avLst/>
              <a:gdLst>
                <a:gd name="connsiteX0" fmla="*/ 1219200 w 1303338"/>
                <a:gd name="connsiteY0" fmla="*/ 1168400 h 1304926"/>
                <a:gd name="connsiteX1" fmla="*/ 1166812 w 1303338"/>
                <a:gd name="connsiteY1" fmla="*/ 1220788 h 1304926"/>
                <a:gd name="connsiteX2" fmla="*/ 1219200 w 1303338"/>
                <a:gd name="connsiteY2" fmla="*/ 1273176 h 1304926"/>
                <a:gd name="connsiteX3" fmla="*/ 1271588 w 1303338"/>
                <a:gd name="connsiteY3" fmla="*/ 1220788 h 1304926"/>
                <a:gd name="connsiteX4" fmla="*/ 1219200 w 1303338"/>
                <a:gd name="connsiteY4" fmla="*/ 1168400 h 1304926"/>
                <a:gd name="connsiteX5" fmla="*/ 538163 w 1303338"/>
                <a:gd name="connsiteY5" fmla="*/ 1168400 h 1304926"/>
                <a:gd name="connsiteX6" fmla="*/ 485775 w 1303338"/>
                <a:gd name="connsiteY6" fmla="*/ 1220788 h 1304926"/>
                <a:gd name="connsiteX7" fmla="*/ 538163 w 1303338"/>
                <a:gd name="connsiteY7" fmla="*/ 1273176 h 1304926"/>
                <a:gd name="connsiteX8" fmla="*/ 590551 w 1303338"/>
                <a:gd name="connsiteY8" fmla="*/ 1220788 h 1304926"/>
                <a:gd name="connsiteX9" fmla="*/ 538163 w 1303338"/>
                <a:gd name="connsiteY9" fmla="*/ 1168400 h 1304926"/>
                <a:gd name="connsiteX10" fmla="*/ 84138 w 1303338"/>
                <a:gd name="connsiteY10" fmla="*/ 1168400 h 1304926"/>
                <a:gd name="connsiteX11" fmla="*/ 31750 w 1303338"/>
                <a:gd name="connsiteY11" fmla="*/ 1220788 h 1304926"/>
                <a:gd name="connsiteX12" fmla="*/ 84138 w 1303338"/>
                <a:gd name="connsiteY12" fmla="*/ 1273176 h 1304926"/>
                <a:gd name="connsiteX13" fmla="*/ 136526 w 1303338"/>
                <a:gd name="connsiteY13" fmla="*/ 1220788 h 1304926"/>
                <a:gd name="connsiteX14" fmla="*/ 84138 w 1303338"/>
                <a:gd name="connsiteY14" fmla="*/ 1168400 h 1304926"/>
                <a:gd name="connsiteX15" fmla="*/ 311151 w 1303338"/>
                <a:gd name="connsiteY15" fmla="*/ 1136651 h 1304926"/>
                <a:gd name="connsiteX16" fmla="*/ 327026 w 1303338"/>
                <a:gd name="connsiteY16" fmla="*/ 1152405 h 1304926"/>
                <a:gd name="connsiteX17" fmla="*/ 327026 w 1303338"/>
                <a:gd name="connsiteY17" fmla="*/ 1289173 h 1304926"/>
                <a:gd name="connsiteX18" fmla="*/ 311151 w 1303338"/>
                <a:gd name="connsiteY18" fmla="*/ 1304926 h 1304926"/>
                <a:gd name="connsiteX19" fmla="*/ 295276 w 1303338"/>
                <a:gd name="connsiteY19" fmla="*/ 1289173 h 1304926"/>
                <a:gd name="connsiteX20" fmla="*/ 295276 w 1303338"/>
                <a:gd name="connsiteY20" fmla="*/ 1152405 h 1304926"/>
                <a:gd name="connsiteX21" fmla="*/ 311151 w 1303338"/>
                <a:gd name="connsiteY21" fmla="*/ 1136651 h 1304926"/>
                <a:gd name="connsiteX22" fmla="*/ 1219200 w 1303338"/>
                <a:gd name="connsiteY22" fmla="*/ 1136650 h 1304926"/>
                <a:gd name="connsiteX23" fmla="*/ 1303338 w 1303338"/>
                <a:gd name="connsiteY23" fmla="*/ 1220788 h 1304926"/>
                <a:gd name="connsiteX24" fmla="*/ 1219200 w 1303338"/>
                <a:gd name="connsiteY24" fmla="*/ 1304926 h 1304926"/>
                <a:gd name="connsiteX25" fmla="*/ 1135062 w 1303338"/>
                <a:gd name="connsiteY25" fmla="*/ 1220788 h 1304926"/>
                <a:gd name="connsiteX26" fmla="*/ 1219200 w 1303338"/>
                <a:gd name="connsiteY26" fmla="*/ 1136650 h 1304926"/>
                <a:gd name="connsiteX27" fmla="*/ 538163 w 1303338"/>
                <a:gd name="connsiteY27" fmla="*/ 1136650 h 1304926"/>
                <a:gd name="connsiteX28" fmla="*/ 622301 w 1303338"/>
                <a:gd name="connsiteY28" fmla="*/ 1220788 h 1304926"/>
                <a:gd name="connsiteX29" fmla="*/ 538163 w 1303338"/>
                <a:gd name="connsiteY29" fmla="*/ 1304926 h 1304926"/>
                <a:gd name="connsiteX30" fmla="*/ 454025 w 1303338"/>
                <a:gd name="connsiteY30" fmla="*/ 1220788 h 1304926"/>
                <a:gd name="connsiteX31" fmla="*/ 538163 w 1303338"/>
                <a:gd name="connsiteY31" fmla="*/ 1136650 h 1304926"/>
                <a:gd name="connsiteX32" fmla="*/ 84138 w 1303338"/>
                <a:gd name="connsiteY32" fmla="*/ 1136650 h 1304926"/>
                <a:gd name="connsiteX33" fmla="*/ 168276 w 1303338"/>
                <a:gd name="connsiteY33" fmla="*/ 1220788 h 1304926"/>
                <a:gd name="connsiteX34" fmla="*/ 84138 w 1303338"/>
                <a:gd name="connsiteY34" fmla="*/ 1304926 h 1304926"/>
                <a:gd name="connsiteX35" fmla="*/ 0 w 1303338"/>
                <a:gd name="connsiteY35" fmla="*/ 1220788 h 1304926"/>
                <a:gd name="connsiteX36" fmla="*/ 84138 w 1303338"/>
                <a:gd name="connsiteY36" fmla="*/ 1136650 h 1304926"/>
                <a:gd name="connsiteX37" fmla="*/ 878589 w 1303338"/>
                <a:gd name="connsiteY37" fmla="*/ 1018468 h 1304926"/>
                <a:gd name="connsiteX38" fmla="*/ 844992 w 1303338"/>
                <a:gd name="connsiteY38" fmla="*/ 1025664 h 1304926"/>
                <a:gd name="connsiteX39" fmla="*/ 800449 w 1303338"/>
                <a:gd name="connsiteY39" fmla="*/ 1139368 h 1304926"/>
                <a:gd name="connsiteX40" fmla="*/ 913961 w 1303338"/>
                <a:gd name="connsiteY40" fmla="*/ 1184139 h 1304926"/>
                <a:gd name="connsiteX41" fmla="*/ 958504 w 1303338"/>
                <a:gd name="connsiteY41" fmla="*/ 1070435 h 1304926"/>
                <a:gd name="connsiteX42" fmla="*/ 878589 w 1303338"/>
                <a:gd name="connsiteY42" fmla="*/ 1018468 h 1304926"/>
                <a:gd name="connsiteX43" fmla="*/ 1219200 w 1303338"/>
                <a:gd name="connsiteY43" fmla="*/ 941388 h 1304926"/>
                <a:gd name="connsiteX44" fmla="*/ 1166812 w 1303338"/>
                <a:gd name="connsiteY44" fmla="*/ 993776 h 1304926"/>
                <a:gd name="connsiteX45" fmla="*/ 1219200 w 1303338"/>
                <a:gd name="connsiteY45" fmla="*/ 1046164 h 1304926"/>
                <a:gd name="connsiteX46" fmla="*/ 1271588 w 1303338"/>
                <a:gd name="connsiteY46" fmla="*/ 993776 h 1304926"/>
                <a:gd name="connsiteX47" fmla="*/ 1219200 w 1303338"/>
                <a:gd name="connsiteY47" fmla="*/ 941388 h 1304926"/>
                <a:gd name="connsiteX48" fmla="*/ 538163 w 1303338"/>
                <a:gd name="connsiteY48" fmla="*/ 941388 h 1304926"/>
                <a:gd name="connsiteX49" fmla="*/ 485775 w 1303338"/>
                <a:gd name="connsiteY49" fmla="*/ 993776 h 1304926"/>
                <a:gd name="connsiteX50" fmla="*/ 538163 w 1303338"/>
                <a:gd name="connsiteY50" fmla="*/ 1046164 h 1304926"/>
                <a:gd name="connsiteX51" fmla="*/ 590551 w 1303338"/>
                <a:gd name="connsiteY51" fmla="*/ 993776 h 1304926"/>
                <a:gd name="connsiteX52" fmla="*/ 538163 w 1303338"/>
                <a:gd name="connsiteY52" fmla="*/ 941388 h 1304926"/>
                <a:gd name="connsiteX53" fmla="*/ 84138 w 1303338"/>
                <a:gd name="connsiteY53" fmla="*/ 941388 h 1304926"/>
                <a:gd name="connsiteX54" fmla="*/ 31750 w 1303338"/>
                <a:gd name="connsiteY54" fmla="*/ 993776 h 1304926"/>
                <a:gd name="connsiteX55" fmla="*/ 84138 w 1303338"/>
                <a:gd name="connsiteY55" fmla="*/ 1046164 h 1304926"/>
                <a:gd name="connsiteX56" fmla="*/ 136526 w 1303338"/>
                <a:gd name="connsiteY56" fmla="*/ 993776 h 1304926"/>
                <a:gd name="connsiteX57" fmla="*/ 84138 w 1303338"/>
                <a:gd name="connsiteY57" fmla="*/ 941388 h 1304926"/>
                <a:gd name="connsiteX58" fmla="*/ 842649 w 1303338"/>
                <a:gd name="connsiteY58" fmla="*/ 909639 h 1304926"/>
                <a:gd name="connsiteX59" fmla="*/ 866962 w 1303338"/>
                <a:gd name="connsiteY59" fmla="*/ 931852 h 1304926"/>
                <a:gd name="connsiteX60" fmla="*/ 930605 w 1303338"/>
                <a:gd name="connsiteY60" fmla="*/ 939735 h 1304926"/>
                <a:gd name="connsiteX61" fmla="*/ 959208 w 1303338"/>
                <a:gd name="connsiteY61" fmla="*/ 923254 h 1304926"/>
                <a:gd name="connsiteX62" fmla="*/ 1026427 w 1303338"/>
                <a:gd name="connsiteY62" fmla="*/ 972696 h 1304926"/>
                <a:gd name="connsiteX63" fmla="*/ 1019991 w 1303338"/>
                <a:gd name="connsiteY63" fmla="*/ 1004225 h 1304926"/>
                <a:gd name="connsiteX64" fmla="*/ 1037153 w 1303338"/>
                <a:gd name="connsiteY64" fmla="*/ 1035754 h 1304926"/>
                <a:gd name="connsiteX65" fmla="*/ 1047164 w 1303338"/>
                <a:gd name="connsiteY65" fmla="*/ 1067282 h 1304926"/>
                <a:gd name="connsiteX66" fmla="*/ 1075053 w 1303338"/>
                <a:gd name="connsiteY66" fmla="*/ 1084480 h 1304926"/>
                <a:gd name="connsiteX67" fmla="*/ 1066472 w 1303338"/>
                <a:gd name="connsiteY67" fmla="*/ 1166884 h 1304926"/>
                <a:gd name="connsiteX68" fmla="*/ 1035723 w 1303338"/>
                <a:gd name="connsiteY68" fmla="*/ 1176199 h 1304926"/>
                <a:gd name="connsiteX69" fmla="*/ 993533 w 1303338"/>
                <a:gd name="connsiteY69" fmla="*/ 1234957 h 1304926"/>
                <a:gd name="connsiteX70" fmla="*/ 993533 w 1303338"/>
                <a:gd name="connsiteY70" fmla="*/ 1267919 h 1304926"/>
                <a:gd name="connsiteX71" fmla="*/ 957778 w 1303338"/>
                <a:gd name="connsiteY71" fmla="*/ 1287983 h 1304926"/>
                <a:gd name="connsiteX72" fmla="*/ 919878 w 1303338"/>
                <a:gd name="connsiteY72" fmla="*/ 1300164 h 1304926"/>
                <a:gd name="connsiteX73" fmla="*/ 894850 w 1303338"/>
                <a:gd name="connsiteY73" fmla="*/ 1277951 h 1304926"/>
                <a:gd name="connsiteX74" fmla="*/ 824056 w 1303338"/>
                <a:gd name="connsiteY74" fmla="*/ 1268636 h 1304926"/>
                <a:gd name="connsiteX75" fmla="*/ 796168 w 1303338"/>
                <a:gd name="connsiteY75" fmla="*/ 1285116 h 1304926"/>
                <a:gd name="connsiteX76" fmla="*/ 730379 w 1303338"/>
                <a:gd name="connsiteY76" fmla="*/ 1234957 h 1304926"/>
                <a:gd name="connsiteX77" fmla="*/ 738245 w 1303338"/>
                <a:gd name="connsiteY77" fmla="*/ 1202712 h 1304926"/>
                <a:gd name="connsiteX78" fmla="*/ 722513 w 1303338"/>
                <a:gd name="connsiteY78" fmla="*/ 1173333 h 1304926"/>
                <a:gd name="connsiteX79" fmla="*/ 711072 w 1303338"/>
                <a:gd name="connsiteY79" fmla="*/ 1139655 h 1304926"/>
                <a:gd name="connsiteX80" fmla="*/ 683184 w 1303338"/>
                <a:gd name="connsiteY80" fmla="*/ 1123174 h 1304926"/>
                <a:gd name="connsiteX81" fmla="*/ 694625 w 1303338"/>
                <a:gd name="connsiteY81" fmla="*/ 1038620 h 1304926"/>
                <a:gd name="connsiteX82" fmla="*/ 725374 w 1303338"/>
                <a:gd name="connsiteY82" fmla="*/ 1028588 h 1304926"/>
                <a:gd name="connsiteX83" fmla="*/ 764704 w 1303338"/>
                <a:gd name="connsiteY83" fmla="*/ 976996 h 1304926"/>
                <a:gd name="connsiteX84" fmla="*/ 764704 w 1303338"/>
                <a:gd name="connsiteY84" fmla="*/ 943317 h 1304926"/>
                <a:gd name="connsiteX85" fmla="*/ 801888 w 1303338"/>
                <a:gd name="connsiteY85" fmla="*/ 921821 h 1304926"/>
                <a:gd name="connsiteX86" fmla="*/ 842649 w 1303338"/>
                <a:gd name="connsiteY86" fmla="*/ 909639 h 1304926"/>
                <a:gd name="connsiteX87" fmla="*/ 311151 w 1303338"/>
                <a:gd name="connsiteY87" fmla="*/ 909639 h 1304926"/>
                <a:gd name="connsiteX88" fmla="*/ 327026 w 1303338"/>
                <a:gd name="connsiteY88" fmla="*/ 925393 h 1304926"/>
                <a:gd name="connsiteX89" fmla="*/ 327026 w 1303338"/>
                <a:gd name="connsiteY89" fmla="*/ 1062161 h 1304926"/>
                <a:gd name="connsiteX90" fmla="*/ 311151 w 1303338"/>
                <a:gd name="connsiteY90" fmla="*/ 1077914 h 1304926"/>
                <a:gd name="connsiteX91" fmla="*/ 295276 w 1303338"/>
                <a:gd name="connsiteY91" fmla="*/ 1062161 h 1304926"/>
                <a:gd name="connsiteX92" fmla="*/ 295276 w 1303338"/>
                <a:gd name="connsiteY92" fmla="*/ 925393 h 1304926"/>
                <a:gd name="connsiteX93" fmla="*/ 311151 w 1303338"/>
                <a:gd name="connsiteY93" fmla="*/ 909639 h 1304926"/>
                <a:gd name="connsiteX94" fmla="*/ 1219200 w 1303338"/>
                <a:gd name="connsiteY94" fmla="*/ 909638 h 1304926"/>
                <a:gd name="connsiteX95" fmla="*/ 1303338 w 1303338"/>
                <a:gd name="connsiteY95" fmla="*/ 993776 h 1304926"/>
                <a:gd name="connsiteX96" fmla="*/ 1219200 w 1303338"/>
                <a:gd name="connsiteY96" fmla="*/ 1077914 h 1304926"/>
                <a:gd name="connsiteX97" fmla="*/ 1135062 w 1303338"/>
                <a:gd name="connsiteY97" fmla="*/ 993776 h 1304926"/>
                <a:gd name="connsiteX98" fmla="*/ 1219200 w 1303338"/>
                <a:gd name="connsiteY98" fmla="*/ 909638 h 1304926"/>
                <a:gd name="connsiteX99" fmla="*/ 538163 w 1303338"/>
                <a:gd name="connsiteY99" fmla="*/ 909638 h 1304926"/>
                <a:gd name="connsiteX100" fmla="*/ 622301 w 1303338"/>
                <a:gd name="connsiteY100" fmla="*/ 993776 h 1304926"/>
                <a:gd name="connsiteX101" fmla="*/ 538163 w 1303338"/>
                <a:gd name="connsiteY101" fmla="*/ 1077914 h 1304926"/>
                <a:gd name="connsiteX102" fmla="*/ 454025 w 1303338"/>
                <a:gd name="connsiteY102" fmla="*/ 993776 h 1304926"/>
                <a:gd name="connsiteX103" fmla="*/ 538163 w 1303338"/>
                <a:gd name="connsiteY103" fmla="*/ 909638 h 1304926"/>
                <a:gd name="connsiteX104" fmla="*/ 84138 w 1303338"/>
                <a:gd name="connsiteY104" fmla="*/ 909638 h 1304926"/>
                <a:gd name="connsiteX105" fmla="*/ 168276 w 1303338"/>
                <a:gd name="connsiteY105" fmla="*/ 993776 h 1304926"/>
                <a:gd name="connsiteX106" fmla="*/ 84138 w 1303338"/>
                <a:gd name="connsiteY106" fmla="*/ 1077914 h 1304926"/>
                <a:gd name="connsiteX107" fmla="*/ 0 w 1303338"/>
                <a:gd name="connsiteY107" fmla="*/ 993776 h 1304926"/>
                <a:gd name="connsiteX108" fmla="*/ 84138 w 1303338"/>
                <a:gd name="connsiteY108" fmla="*/ 909638 h 1304926"/>
                <a:gd name="connsiteX109" fmla="*/ 992188 w 1303338"/>
                <a:gd name="connsiteY109" fmla="*/ 714375 h 1304926"/>
                <a:gd name="connsiteX110" fmla="*/ 939800 w 1303338"/>
                <a:gd name="connsiteY110" fmla="*/ 766763 h 1304926"/>
                <a:gd name="connsiteX111" fmla="*/ 992188 w 1303338"/>
                <a:gd name="connsiteY111" fmla="*/ 819151 h 1304926"/>
                <a:gd name="connsiteX112" fmla="*/ 1044576 w 1303338"/>
                <a:gd name="connsiteY112" fmla="*/ 766763 h 1304926"/>
                <a:gd name="connsiteX113" fmla="*/ 992188 w 1303338"/>
                <a:gd name="connsiteY113" fmla="*/ 714375 h 1304926"/>
                <a:gd name="connsiteX114" fmla="*/ 311150 w 1303338"/>
                <a:gd name="connsiteY114" fmla="*/ 714375 h 1304926"/>
                <a:gd name="connsiteX115" fmla="*/ 258762 w 1303338"/>
                <a:gd name="connsiteY115" fmla="*/ 766763 h 1304926"/>
                <a:gd name="connsiteX116" fmla="*/ 311150 w 1303338"/>
                <a:gd name="connsiteY116" fmla="*/ 819151 h 1304926"/>
                <a:gd name="connsiteX117" fmla="*/ 363538 w 1303338"/>
                <a:gd name="connsiteY117" fmla="*/ 766763 h 1304926"/>
                <a:gd name="connsiteX118" fmla="*/ 311150 w 1303338"/>
                <a:gd name="connsiteY118" fmla="*/ 714375 h 1304926"/>
                <a:gd name="connsiteX119" fmla="*/ 1219201 w 1303338"/>
                <a:gd name="connsiteY119" fmla="*/ 682626 h 1304926"/>
                <a:gd name="connsiteX120" fmla="*/ 1235076 w 1303338"/>
                <a:gd name="connsiteY120" fmla="*/ 698379 h 1304926"/>
                <a:gd name="connsiteX121" fmla="*/ 1235076 w 1303338"/>
                <a:gd name="connsiteY121" fmla="*/ 835147 h 1304926"/>
                <a:gd name="connsiteX122" fmla="*/ 1219201 w 1303338"/>
                <a:gd name="connsiteY122" fmla="*/ 850901 h 1304926"/>
                <a:gd name="connsiteX123" fmla="*/ 1203326 w 1303338"/>
                <a:gd name="connsiteY123" fmla="*/ 835147 h 1304926"/>
                <a:gd name="connsiteX124" fmla="*/ 1203326 w 1303338"/>
                <a:gd name="connsiteY124" fmla="*/ 698379 h 1304926"/>
                <a:gd name="connsiteX125" fmla="*/ 1219201 w 1303338"/>
                <a:gd name="connsiteY125" fmla="*/ 682626 h 1304926"/>
                <a:gd name="connsiteX126" fmla="*/ 765176 w 1303338"/>
                <a:gd name="connsiteY126" fmla="*/ 682626 h 1304926"/>
                <a:gd name="connsiteX127" fmla="*/ 781051 w 1303338"/>
                <a:gd name="connsiteY127" fmla="*/ 698379 h 1304926"/>
                <a:gd name="connsiteX128" fmla="*/ 781051 w 1303338"/>
                <a:gd name="connsiteY128" fmla="*/ 835147 h 1304926"/>
                <a:gd name="connsiteX129" fmla="*/ 765176 w 1303338"/>
                <a:gd name="connsiteY129" fmla="*/ 850901 h 1304926"/>
                <a:gd name="connsiteX130" fmla="*/ 749301 w 1303338"/>
                <a:gd name="connsiteY130" fmla="*/ 835147 h 1304926"/>
                <a:gd name="connsiteX131" fmla="*/ 749301 w 1303338"/>
                <a:gd name="connsiteY131" fmla="*/ 698379 h 1304926"/>
                <a:gd name="connsiteX132" fmla="*/ 765176 w 1303338"/>
                <a:gd name="connsiteY132" fmla="*/ 682626 h 1304926"/>
                <a:gd name="connsiteX133" fmla="*/ 538163 w 1303338"/>
                <a:gd name="connsiteY133" fmla="*/ 682626 h 1304926"/>
                <a:gd name="connsiteX134" fmla="*/ 554038 w 1303338"/>
                <a:gd name="connsiteY134" fmla="*/ 698379 h 1304926"/>
                <a:gd name="connsiteX135" fmla="*/ 554038 w 1303338"/>
                <a:gd name="connsiteY135" fmla="*/ 835147 h 1304926"/>
                <a:gd name="connsiteX136" fmla="*/ 538163 w 1303338"/>
                <a:gd name="connsiteY136" fmla="*/ 850901 h 1304926"/>
                <a:gd name="connsiteX137" fmla="*/ 522288 w 1303338"/>
                <a:gd name="connsiteY137" fmla="*/ 835147 h 1304926"/>
                <a:gd name="connsiteX138" fmla="*/ 522288 w 1303338"/>
                <a:gd name="connsiteY138" fmla="*/ 698379 h 1304926"/>
                <a:gd name="connsiteX139" fmla="*/ 538163 w 1303338"/>
                <a:gd name="connsiteY139" fmla="*/ 682626 h 1304926"/>
                <a:gd name="connsiteX140" fmla="*/ 84138 w 1303338"/>
                <a:gd name="connsiteY140" fmla="*/ 682626 h 1304926"/>
                <a:gd name="connsiteX141" fmla="*/ 100013 w 1303338"/>
                <a:gd name="connsiteY141" fmla="*/ 698379 h 1304926"/>
                <a:gd name="connsiteX142" fmla="*/ 100013 w 1303338"/>
                <a:gd name="connsiteY142" fmla="*/ 835147 h 1304926"/>
                <a:gd name="connsiteX143" fmla="*/ 84138 w 1303338"/>
                <a:gd name="connsiteY143" fmla="*/ 850901 h 1304926"/>
                <a:gd name="connsiteX144" fmla="*/ 68263 w 1303338"/>
                <a:gd name="connsiteY144" fmla="*/ 835147 h 1304926"/>
                <a:gd name="connsiteX145" fmla="*/ 68263 w 1303338"/>
                <a:gd name="connsiteY145" fmla="*/ 698379 h 1304926"/>
                <a:gd name="connsiteX146" fmla="*/ 84138 w 1303338"/>
                <a:gd name="connsiteY146" fmla="*/ 682626 h 1304926"/>
                <a:gd name="connsiteX147" fmla="*/ 992188 w 1303338"/>
                <a:gd name="connsiteY147" fmla="*/ 682625 h 1304926"/>
                <a:gd name="connsiteX148" fmla="*/ 1076326 w 1303338"/>
                <a:gd name="connsiteY148" fmla="*/ 766763 h 1304926"/>
                <a:gd name="connsiteX149" fmla="*/ 992188 w 1303338"/>
                <a:gd name="connsiteY149" fmla="*/ 850901 h 1304926"/>
                <a:gd name="connsiteX150" fmla="*/ 908050 w 1303338"/>
                <a:gd name="connsiteY150" fmla="*/ 766763 h 1304926"/>
                <a:gd name="connsiteX151" fmla="*/ 992188 w 1303338"/>
                <a:gd name="connsiteY151" fmla="*/ 682625 h 1304926"/>
                <a:gd name="connsiteX152" fmla="*/ 311150 w 1303338"/>
                <a:gd name="connsiteY152" fmla="*/ 682625 h 1304926"/>
                <a:gd name="connsiteX153" fmla="*/ 395288 w 1303338"/>
                <a:gd name="connsiteY153" fmla="*/ 766763 h 1304926"/>
                <a:gd name="connsiteX154" fmla="*/ 311150 w 1303338"/>
                <a:gd name="connsiteY154" fmla="*/ 850901 h 1304926"/>
                <a:gd name="connsiteX155" fmla="*/ 227012 w 1303338"/>
                <a:gd name="connsiteY155" fmla="*/ 766763 h 1304926"/>
                <a:gd name="connsiteX156" fmla="*/ 311150 w 1303338"/>
                <a:gd name="connsiteY156" fmla="*/ 682625 h 1304926"/>
                <a:gd name="connsiteX157" fmla="*/ 992188 w 1303338"/>
                <a:gd name="connsiteY157" fmla="*/ 485776 h 1304926"/>
                <a:gd name="connsiteX158" fmla="*/ 939800 w 1303338"/>
                <a:gd name="connsiteY158" fmla="*/ 538164 h 1304926"/>
                <a:gd name="connsiteX159" fmla="*/ 992188 w 1303338"/>
                <a:gd name="connsiteY159" fmla="*/ 590552 h 1304926"/>
                <a:gd name="connsiteX160" fmla="*/ 1044576 w 1303338"/>
                <a:gd name="connsiteY160" fmla="*/ 538164 h 1304926"/>
                <a:gd name="connsiteX161" fmla="*/ 992188 w 1303338"/>
                <a:gd name="connsiteY161" fmla="*/ 485776 h 1304926"/>
                <a:gd name="connsiteX162" fmla="*/ 765175 w 1303338"/>
                <a:gd name="connsiteY162" fmla="*/ 485776 h 1304926"/>
                <a:gd name="connsiteX163" fmla="*/ 712787 w 1303338"/>
                <a:gd name="connsiteY163" fmla="*/ 538164 h 1304926"/>
                <a:gd name="connsiteX164" fmla="*/ 765175 w 1303338"/>
                <a:gd name="connsiteY164" fmla="*/ 590552 h 1304926"/>
                <a:gd name="connsiteX165" fmla="*/ 817563 w 1303338"/>
                <a:gd name="connsiteY165" fmla="*/ 538164 h 1304926"/>
                <a:gd name="connsiteX166" fmla="*/ 765175 w 1303338"/>
                <a:gd name="connsiteY166" fmla="*/ 485776 h 1304926"/>
                <a:gd name="connsiteX167" fmla="*/ 84138 w 1303338"/>
                <a:gd name="connsiteY167" fmla="*/ 485776 h 1304926"/>
                <a:gd name="connsiteX168" fmla="*/ 31750 w 1303338"/>
                <a:gd name="connsiteY168" fmla="*/ 538164 h 1304926"/>
                <a:gd name="connsiteX169" fmla="*/ 84138 w 1303338"/>
                <a:gd name="connsiteY169" fmla="*/ 590552 h 1304926"/>
                <a:gd name="connsiteX170" fmla="*/ 136526 w 1303338"/>
                <a:gd name="connsiteY170" fmla="*/ 538164 h 1304926"/>
                <a:gd name="connsiteX171" fmla="*/ 84138 w 1303338"/>
                <a:gd name="connsiteY171" fmla="*/ 485776 h 1304926"/>
                <a:gd name="connsiteX172" fmla="*/ 1219201 w 1303338"/>
                <a:gd name="connsiteY172" fmla="*/ 455614 h 1304926"/>
                <a:gd name="connsiteX173" fmla="*/ 1235076 w 1303338"/>
                <a:gd name="connsiteY173" fmla="*/ 471219 h 1304926"/>
                <a:gd name="connsiteX174" fmla="*/ 1235076 w 1303338"/>
                <a:gd name="connsiteY174" fmla="*/ 606697 h 1304926"/>
                <a:gd name="connsiteX175" fmla="*/ 1219201 w 1303338"/>
                <a:gd name="connsiteY175" fmla="*/ 622302 h 1304926"/>
                <a:gd name="connsiteX176" fmla="*/ 1203326 w 1303338"/>
                <a:gd name="connsiteY176" fmla="*/ 606697 h 1304926"/>
                <a:gd name="connsiteX177" fmla="*/ 1203326 w 1303338"/>
                <a:gd name="connsiteY177" fmla="*/ 471219 h 1304926"/>
                <a:gd name="connsiteX178" fmla="*/ 1219201 w 1303338"/>
                <a:gd name="connsiteY178" fmla="*/ 455614 h 1304926"/>
                <a:gd name="connsiteX179" fmla="*/ 992188 w 1303338"/>
                <a:gd name="connsiteY179" fmla="*/ 455614 h 1304926"/>
                <a:gd name="connsiteX180" fmla="*/ 1076326 w 1303338"/>
                <a:gd name="connsiteY180" fmla="*/ 538958 h 1304926"/>
                <a:gd name="connsiteX181" fmla="*/ 992188 w 1303338"/>
                <a:gd name="connsiteY181" fmla="*/ 622302 h 1304926"/>
                <a:gd name="connsiteX182" fmla="*/ 908050 w 1303338"/>
                <a:gd name="connsiteY182" fmla="*/ 538958 h 1304926"/>
                <a:gd name="connsiteX183" fmla="*/ 992188 w 1303338"/>
                <a:gd name="connsiteY183" fmla="*/ 455614 h 1304926"/>
                <a:gd name="connsiteX184" fmla="*/ 765175 w 1303338"/>
                <a:gd name="connsiteY184" fmla="*/ 455614 h 1304926"/>
                <a:gd name="connsiteX185" fmla="*/ 849313 w 1303338"/>
                <a:gd name="connsiteY185" fmla="*/ 538958 h 1304926"/>
                <a:gd name="connsiteX186" fmla="*/ 765175 w 1303338"/>
                <a:gd name="connsiteY186" fmla="*/ 622302 h 1304926"/>
                <a:gd name="connsiteX187" fmla="*/ 681037 w 1303338"/>
                <a:gd name="connsiteY187" fmla="*/ 538958 h 1304926"/>
                <a:gd name="connsiteX188" fmla="*/ 765175 w 1303338"/>
                <a:gd name="connsiteY188" fmla="*/ 455614 h 1304926"/>
                <a:gd name="connsiteX189" fmla="*/ 84138 w 1303338"/>
                <a:gd name="connsiteY189" fmla="*/ 455614 h 1304926"/>
                <a:gd name="connsiteX190" fmla="*/ 168276 w 1303338"/>
                <a:gd name="connsiteY190" fmla="*/ 538958 h 1304926"/>
                <a:gd name="connsiteX191" fmla="*/ 84138 w 1303338"/>
                <a:gd name="connsiteY191" fmla="*/ 622302 h 1304926"/>
                <a:gd name="connsiteX192" fmla="*/ 0 w 1303338"/>
                <a:gd name="connsiteY192" fmla="*/ 538958 h 1304926"/>
                <a:gd name="connsiteX193" fmla="*/ 84138 w 1303338"/>
                <a:gd name="connsiteY193" fmla="*/ 455614 h 1304926"/>
                <a:gd name="connsiteX194" fmla="*/ 419016 w 1303338"/>
                <a:gd name="connsiteY194" fmla="*/ 316793 h 1304926"/>
                <a:gd name="connsiteX195" fmla="*/ 385689 w 1303338"/>
                <a:gd name="connsiteY195" fmla="*/ 323989 h 1304926"/>
                <a:gd name="connsiteX196" fmla="*/ 341505 w 1303338"/>
                <a:gd name="connsiteY196" fmla="*/ 436982 h 1304926"/>
                <a:gd name="connsiteX197" fmla="*/ 454102 w 1303338"/>
                <a:gd name="connsiteY197" fmla="*/ 482464 h 1304926"/>
                <a:gd name="connsiteX198" fmla="*/ 498286 w 1303338"/>
                <a:gd name="connsiteY198" fmla="*/ 368760 h 1304926"/>
                <a:gd name="connsiteX199" fmla="*/ 419016 w 1303338"/>
                <a:gd name="connsiteY199" fmla="*/ 316793 h 1304926"/>
                <a:gd name="connsiteX200" fmla="*/ 1219200 w 1303338"/>
                <a:gd name="connsiteY200" fmla="*/ 258764 h 1304926"/>
                <a:gd name="connsiteX201" fmla="*/ 1166812 w 1303338"/>
                <a:gd name="connsiteY201" fmla="*/ 311152 h 1304926"/>
                <a:gd name="connsiteX202" fmla="*/ 1219200 w 1303338"/>
                <a:gd name="connsiteY202" fmla="*/ 363540 h 1304926"/>
                <a:gd name="connsiteX203" fmla="*/ 1271588 w 1303338"/>
                <a:gd name="connsiteY203" fmla="*/ 311152 h 1304926"/>
                <a:gd name="connsiteX204" fmla="*/ 1219200 w 1303338"/>
                <a:gd name="connsiteY204" fmla="*/ 258764 h 1304926"/>
                <a:gd name="connsiteX205" fmla="*/ 765175 w 1303338"/>
                <a:gd name="connsiteY205" fmla="*/ 258764 h 1304926"/>
                <a:gd name="connsiteX206" fmla="*/ 712787 w 1303338"/>
                <a:gd name="connsiteY206" fmla="*/ 311152 h 1304926"/>
                <a:gd name="connsiteX207" fmla="*/ 765175 w 1303338"/>
                <a:gd name="connsiteY207" fmla="*/ 363540 h 1304926"/>
                <a:gd name="connsiteX208" fmla="*/ 817563 w 1303338"/>
                <a:gd name="connsiteY208" fmla="*/ 311152 h 1304926"/>
                <a:gd name="connsiteX209" fmla="*/ 765175 w 1303338"/>
                <a:gd name="connsiteY209" fmla="*/ 258764 h 1304926"/>
                <a:gd name="connsiteX210" fmla="*/ 1219200 w 1303338"/>
                <a:gd name="connsiteY210" fmla="*/ 228601 h 1304926"/>
                <a:gd name="connsiteX211" fmla="*/ 1303338 w 1303338"/>
                <a:gd name="connsiteY211" fmla="*/ 311945 h 1304926"/>
                <a:gd name="connsiteX212" fmla="*/ 1219200 w 1303338"/>
                <a:gd name="connsiteY212" fmla="*/ 395289 h 1304926"/>
                <a:gd name="connsiteX213" fmla="*/ 1135062 w 1303338"/>
                <a:gd name="connsiteY213" fmla="*/ 311945 h 1304926"/>
                <a:gd name="connsiteX214" fmla="*/ 1219200 w 1303338"/>
                <a:gd name="connsiteY214" fmla="*/ 228601 h 1304926"/>
                <a:gd name="connsiteX215" fmla="*/ 992188 w 1303338"/>
                <a:gd name="connsiteY215" fmla="*/ 228601 h 1304926"/>
                <a:gd name="connsiteX216" fmla="*/ 1008063 w 1303338"/>
                <a:gd name="connsiteY216" fmla="*/ 244206 h 1304926"/>
                <a:gd name="connsiteX217" fmla="*/ 1008063 w 1303338"/>
                <a:gd name="connsiteY217" fmla="*/ 379684 h 1304926"/>
                <a:gd name="connsiteX218" fmla="*/ 992188 w 1303338"/>
                <a:gd name="connsiteY218" fmla="*/ 395289 h 1304926"/>
                <a:gd name="connsiteX219" fmla="*/ 976313 w 1303338"/>
                <a:gd name="connsiteY219" fmla="*/ 379684 h 1304926"/>
                <a:gd name="connsiteX220" fmla="*/ 976313 w 1303338"/>
                <a:gd name="connsiteY220" fmla="*/ 244206 h 1304926"/>
                <a:gd name="connsiteX221" fmla="*/ 992188 w 1303338"/>
                <a:gd name="connsiteY221" fmla="*/ 228601 h 1304926"/>
                <a:gd name="connsiteX222" fmla="*/ 765175 w 1303338"/>
                <a:gd name="connsiteY222" fmla="*/ 228601 h 1304926"/>
                <a:gd name="connsiteX223" fmla="*/ 849313 w 1303338"/>
                <a:gd name="connsiteY223" fmla="*/ 311945 h 1304926"/>
                <a:gd name="connsiteX224" fmla="*/ 765175 w 1303338"/>
                <a:gd name="connsiteY224" fmla="*/ 395289 h 1304926"/>
                <a:gd name="connsiteX225" fmla="*/ 681037 w 1303338"/>
                <a:gd name="connsiteY225" fmla="*/ 311945 h 1304926"/>
                <a:gd name="connsiteX226" fmla="*/ 765175 w 1303338"/>
                <a:gd name="connsiteY226" fmla="*/ 228601 h 1304926"/>
                <a:gd name="connsiteX227" fmla="*/ 84138 w 1303338"/>
                <a:gd name="connsiteY227" fmla="*/ 228601 h 1304926"/>
                <a:gd name="connsiteX228" fmla="*/ 100013 w 1303338"/>
                <a:gd name="connsiteY228" fmla="*/ 244206 h 1304926"/>
                <a:gd name="connsiteX229" fmla="*/ 100013 w 1303338"/>
                <a:gd name="connsiteY229" fmla="*/ 379684 h 1304926"/>
                <a:gd name="connsiteX230" fmla="*/ 84138 w 1303338"/>
                <a:gd name="connsiteY230" fmla="*/ 395289 h 1304926"/>
                <a:gd name="connsiteX231" fmla="*/ 68263 w 1303338"/>
                <a:gd name="connsiteY231" fmla="*/ 379684 h 1304926"/>
                <a:gd name="connsiteX232" fmla="*/ 68263 w 1303338"/>
                <a:gd name="connsiteY232" fmla="*/ 244206 h 1304926"/>
                <a:gd name="connsiteX233" fmla="*/ 84138 w 1303338"/>
                <a:gd name="connsiteY233" fmla="*/ 228601 h 1304926"/>
                <a:gd name="connsiteX234" fmla="*/ 382793 w 1303338"/>
                <a:gd name="connsiteY234" fmla="*/ 207964 h 1304926"/>
                <a:gd name="connsiteX235" fmla="*/ 407053 w 1303338"/>
                <a:gd name="connsiteY235" fmla="*/ 230087 h 1304926"/>
                <a:gd name="connsiteX236" fmla="*/ 470556 w 1303338"/>
                <a:gd name="connsiteY236" fmla="*/ 237224 h 1304926"/>
                <a:gd name="connsiteX237" fmla="*/ 499097 w 1303338"/>
                <a:gd name="connsiteY237" fmla="*/ 220810 h 1304926"/>
                <a:gd name="connsiteX238" fmla="*/ 566167 w 1303338"/>
                <a:gd name="connsiteY238" fmla="*/ 270051 h 1304926"/>
                <a:gd name="connsiteX239" fmla="*/ 559745 w 1303338"/>
                <a:gd name="connsiteY239" fmla="*/ 302166 h 1304926"/>
                <a:gd name="connsiteX240" fmla="*/ 576870 w 1303338"/>
                <a:gd name="connsiteY240" fmla="*/ 333566 h 1304926"/>
                <a:gd name="connsiteX241" fmla="*/ 586859 w 1303338"/>
                <a:gd name="connsiteY241" fmla="*/ 364967 h 1304926"/>
                <a:gd name="connsiteX242" fmla="*/ 614686 w 1303338"/>
                <a:gd name="connsiteY242" fmla="*/ 382094 h 1304926"/>
                <a:gd name="connsiteX243" fmla="*/ 606124 w 1303338"/>
                <a:gd name="connsiteY243" fmla="*/ 464164 h 1304926"/>
                <a:gd name="connsiteX244" fmla="*/ 575443 w 1303338"/>
                <a:gd name="connsiteY244" fmla="*/ 473441 h 1304926"/>
                <a:gd name="connsiteX245" fmla="*/ 533345 w 1303338"/>
                <a:gd name="connsiteY245" fmla="*/ 531247 h 1304926"/>
                <a:gd name="connsiteX246" fmla="*/ 533345 w 1303338"/>
                <a:gd name="connsiteY246" fmla="*/ 564074 h 1304926"/>
                <a:gd name="connsiteX247" fmla="*/ 497670 w 1303338"/>
                <a:gd name="connsiteY247" fmla="*/ 584770 h 1304926"/>
                <a:gd name="connsiteX248" fmla="*/ 459853 w 1303338"/>
                <a:gd name="connsiteY248" fmla="*/ 596902 h 1304926"/>
                <a:gd name="connsiteX249" fmla="*/ 434880 w 1303338"/>
                <a:gd name="connsiteY249" fmla="*/ 574065 h 1304926"/>
                <a:gd name="connsiteX250" fmla="*/ 364242 w 1303338"/>
                <a:gd name="connsiteY250" fmla="*/ 565502 h 1304926"/>
                <a:gd name="connsiteX251" fmla="*/ 336415 w 1303338"/>
                <a:gd name="connsiteY251" fmla="*/ 581916 h 1304926"/>
                <a:gd name="connsiteX252" fmla="*/ 271485 w 1303338"/>
                <a:gd name="connsiteY252" fmla="*/ 531247 h 1304926"/>
                <a:gd name="connsiteX253" fmla="*/ 279334 w 1303338"/>
                <a:gd name="connsiteY253" fmla="*/ 499846 h 1304926"/>
                <a:gd name="connsiteX254" fmla="*/ 263636 w 1303338"/>
                <a:gd name="connsiteY254" fmla="*/ 470586 h 1304926"/>
                <a:gd name="connsiteX255" fmla="*/ 252220 w 1303338"/>
                <a:gd name="connsiteY255" fmla="*/ 436331 h 1304926"/>
                <a:gd name="connsiteX256" fmla="*/ 224393 w 1303338"/>
                <a:gd name="connsiteY256" fmla="*/ 419918 h 1304926"/>
                <a:gd name="connsiteX257" fmla="*/ 235809 w 1303338"/>
                <a:gd name="connsiteY257" fmla="*/ 335707 h 1304926"/>
                <a:gd name="connsiteX258" fmla="*/ 266490 w 1303338"/>
                <a:gd name="connsiteY258" fmla="*/ 325716 h 1304926"/>
                <a:gd name="connsiteX259" fmla="*/ 305734 w 1303338"/>
                <a:gd name="connsiteY259" fmla="*/ 275047 h 1304926"/>
                <a:gd name="connsiteX260" fmla="*/ 305734 w 1303338"/>
                <a:gd name="connsiteY260" fmla="*/ 240792 h 1304926"/>
                <a:gd name="connsiteX261" fmla="*/ 342123 w 1303338"/>
                <a:gd name="connsiteY261" fmla="*/ 220096 h 1304926"/>
                <a:gd name="connsiteX262" fmla="*/ 382793 w 1303338"/>
                <a:gd name="connsiteY262" fmla="*/ 207964 h 1304926"/>
                <a:gd name="connsiteX263" fmla="*/ 1219200 w 1303338"/>
                <a:gd name="connsiteY263" fmla="*/ 31750 h 1304926"/>
                <a:gd name="connsiteX264" fmla="*/ 1166812 w 1303338"/>
                <a:gd name="connsiteY264" fmla="*/ 84138 h 1304926"/>
                <a:gd name="connsiteX265" fmla="*/ 1219200 w 1303338"/>
                <a:gd name="connsiteY265" fmla="*/ 136526 h 1304926"/>
                <a:gd name="connsiteX266" fmla="*/ 1271588 w 1303338"/>
                <a:gd name="connsiteY266" fmla="*/ 84138 h 1304926"/>
                <a:gd name="connsiteX267" fmla="*/ 1219200 w 1303338"/>
                <a:gd name="connsiteY267" fmla="*/ 31750 h 1304926"/>
                <a:gd name="connsiteX268" fmla="*/ 538163 w 1303338"/>
                <a:gd name="connsiteY268" fmla="*/ 31750 h 1304926"/>
                <a:gd name="connsiteX269" fmla="*/ 485775 w 1303338"/>
                <a:gd name="connsiteY269" fmla="*/ 84138 h 1304926"/>
                <a:gd name="connsiteX270" fmla="*/ 538163 w 1303338"/>
                <a:gd name="connsiteY270" fmla="*/ 136526 h 1304926"/>
                <a:gd name="connsiteX271" fmla="*/ 590551 w 1303338"/>
                <a:gd name="connsiteY271" fmla="*/ 84138 h 1304926"/>
                <a:gd name="connsiteX272" fmla="*/ 538163 w 1303338"/>
                <a:gd name="connsiteY272" fmla="*/ 31750 h 1304926"/>
                <a:gd name="connsiteX273" fmla="*/ 84138 w 1303338"/>
                <a:gd name="connsiteY273" fmla="*/ 31750 h 1304926"/>
                <a:gd name="connsiteX274" fmla="*/ 31750 w 1303338"/>
                <a:gd name="connsiteY274" fmla="*/ 84138 h 1304926"/>
                <a:gd name="connsiteX275" fmla="*/ 84138 w 1303338"/>
                <a:gd name="connsiteY275" fmla="*/ 136526 h 1304926"/>
                <a:gd name="connsiteX276" fmla="*/ 136526 w 1303338"/>
                <a:gd name="connsiteY276" fmla="*/ 84138 h 1304926"/>
                <a:gd name="connsiteX277" fmla="*/ 84138 w 1303338"/>
                <a:gd name="connsiteY277" fmla="*/ 31750 h 1304926"/>
                <a:gd name="connsiteX278" fmla="*/ 992188 w 1303338"/>
                <a:gd name="connsiteY278" fmla="*/ 1 h 1304926"/>
                <a:gd name="connsiteX279" fmla="*/ 1008063 w 1303338"/>
                <a:gd name="connsiteY279" fmla="*/ 15754 h 1304926"/>
                <a:gd name="connsiteX280" fmla="*/ 1008063 w 1303338"/>
                <a:gd name="connsiteY280" fmla="*/ 152522 h 1304926"/>
                <a:gd name="connsiteX281" fmla="*/ 992188 w 1303338"/>
                <a:gd name="connsiteY281" fmla="*/ 168276 h 1304926"/>
                <a:gd name="connsiteX282" fmla="*/ 976313 w 1303338"/>
                <a:gd name="connsiteY282" fmla="*/ 152522 h 1304926"/>
                <a:gd name="connsiteX283" fmla="*/ 976313 w 1303338"/>
                <a:gd name="connsiteY283" fmla="*/ 15754 h 1304926"/>
                <a:gd name="connsiteX284" fmla="*/ 992188 w 1303338"/>
                <a:gd name="connsiteY284" fmla="*/ 1 h 1304926"/>
                <a:gd name="connsiteX285" fmla="*/ 765176 w 1303338"/>
                <a:gd name="connsiteY285" fmla="*/ 1 h 1304926"/>
                <a:gd name="connsiteX286" fmla="*/ 781051 w 1303338"/>
                <a:gd name="connsiteY286" fmla="*/ 15754 h 1304926"/>
                <a:gd name="connsiteX287" fmla="*/ 781051 w 1303338"/>
                <a:gd name="connsiteY287" fmla="*/ 152522 h 1304926"/>
                <a:gd name="connsiteX288" fmla="*/ 765176 w 1303338"/>
                <a:gd name="connsiteY288" fmla="*/ 168276 h 1304926"/>
                <a:gd name="connsiteX289" fmla="*/ 749301 w 1303338"/>
                <a:gd name="connsiteY289" fmla="*/ 152522 h 1304926"/>
                <a:gd name="connsiteX290" fmla="*/ 749301 w 1303338"/>
                <a:gd name="connsiteY290" fmla="*/ 15754 h 1304926"/>
                <a:gd name="connsiteX291" fmla="*/ 765176 w 1303338"/>
                <a:gd name="connsiteY291" fmla="*/ 1 h 1304926"/>
                <a:gd name="connsiteX292" fmla="*/ 311151 w 1303338"/>
                <a:gd name="connsiteY292" fmla="*/ 1 h 1304926"/>
                <a:gd name="connsiteX293" fmla="*/ 327026 w 1303338"/>
                <a:gd name="connsiteY293" fmla="*/ 15754 h 1304926"/>
                <a:gd name="connsiteX294" fmla="*/ 327026 w 1303338"/>
                <a:gd name="connsiteY294" fmla="*/ 152522 h 1304926"/>
                <a:gd name="connsiteX295" fmla="*/ 311151 w 1303338"/>
                <a:gd name="connsiteY295" fmla="*/ 168276 h 1304926"/>
                <a:gd name="connsiteX296" fmla="*/ 295276 w 1303338"/>
                <a:gd name="connsiteY296" fmla="*/ 152522 h 1304926"/>
                <a:gd name="connsiteX297" fmla="*/ 295276 w 1303338"/>
                <a:gd name="connsiteY297" fmla="*/ 15754 h 1304926"/>
                <a:gd name="connsiteX298" fmla="*/ 311151 w 1303338"/>
                <a:gd name="connsiteY298" fmla="*/ 1 h 1304926"/>
                <a:gd name="connsiteX299" fmla="*/ 1219200 w 1303338"/>
                <a:gd name="connsiteY299" fmla="*/ 0 h 1304926"/>
                <a:gd name="connsiteX300" fmla="*/ 1303338 w 1303338"/>
                <a:gd name="connsiteY300" fmla="*/ 84138 h 1304926"/>
                <a:gd name="connsiteX301" fmla="*/ 1219200 w 1303338"/>
                <a:gd name="connsiteY301" fmla="*/ 168276 h 1304926"/>
                <a:gd name="connsiteX302" fmla="*/ 1135062 w 1303338"/>
                <a:gd name="connsiteY302" fmla="*/ 84138 h 1304926"/>
                <a:gd name="connsiteX303" fmla="*/ 1219200 w 1303338"/>
                <a:gd name="connsiteY303" fmla="*/ 0 h 1304926"/>
                <a:gd name="connsiteX304" fmla="*/ 538163 w 1303338"/>
                <a:gd name="connsiteY304" fmla="*/ 0 h 1304926"/>
                <a:gd name="connsiteX305" fmla="*/ 622301 w 1303338"/>
                <a:gd name="connsiteY305" fmla="*/ 84138 h 1304926"/>
                <a:gd name="connsiteX306" fmla="*/ 538163 w 1303338"/>
                <a:gd name="connsiteY306" fmla="*/ 168276 h 1304926"/>
                <a:gd name="connsiteX307" fmla="*/ 454025 w 1303338"/>
                <a:gd name="connsiteY307" fmla="*/ 84138 h 1304926"/>
                <a:gd name="connsiteX308" fmla="*/ 538163 w 1303338"/>
                <a:gd name="connsiteY308" fmla="*/ 0 h 1304926"/>
                <a:gd name="connsiteX309" fmla="*/ 84138 w 1303338"/>
                <a:gd name="connsiteY309" fmla="*/ 0 h 1304926"/>
                <a:gd name="connsiteX310" fmla="*/ 168276 w 1303338"/>
                <a:gd name="connsiteY310" fmla="*/ 84138 h 1304926"/>
                <a:gd name="connsiteX311" fmla="*/ 84138 w 1303338"/>
                <a:gd name="connsiteY311" fmla="*/ 168276 h 1304926"/>
                <a:gd name="connsiteX312" fmla="*/ 0 w 1303338"/>
                <a:gd name="connsiteY312" fmla="*/ 84138 h 1304926"/>
                <a:gd name="connsiteX313" fmla="*/ 84138 w 1303338"/>
                <a:gd name="connsiteY313" fmla="*/ 0 h 130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Lst>
              <a:rect l="l" t="t" r="r" b="b"/>
              <a:pathLst>
                <a:path w="1303338" h="1304926">
                  <a:moveTo>
                    <a:pt x="1219200" y="1168400"/>
                  </a:moveTo>
                  <a:cubicBezTo>
                    <a:pt x="1190267" y="1168400"/>
                    <a:pt x="1166812" y="1191855"/>
                    <a:pt x="1166812" y="1220788"/>
                  </a:cubicBezTo>
                  <a:cubicBezTo>
                    <a:pt x="1166812" y="1249721"/>
                    <a:pt x="1190267" y="1273176"/>
                    <a:pt x="1219200" y="1273176"/>
                  </a:cubicBezTo>
                  <a:cubicBezTo>
                    <a:pt x="1248133" y="1273176"/>
                    <a:pt x="1271588" y="1249721"/>
                    <a:pt x="1271588" y="1220788"/>
                  </a:cubicBezTo>
                  <a:cubicBezTo>
                    <a:pt x="1271588" y="1191855"/>
                    <a:pt x="1248133" y="1168400"/>
                    <a:pt x="1219200" y="1168400"/>
                  </a:cubicBezTo>
                  <a:close/>
                  <a:moveTo>
                    <a:pt x="538163" y="1168400"/>
                  </a:moveTo>
                  <a:cubicBezTo>
                    <a:pt x="509230" y="1168400"/>
                    <a:pt x="485775" y="1191855"/>
                    <a:pt x="485775" y="1220788"/>
                  </a:cubicBezTo>
                  <a:cubicBezTo>
                    <a:pt x="485775" y="1249721"/>
                    <a:pt x="509230" y="1273176"/>
                    <a:pt x="538163" y="1273176"/>
                  </a:cubicBezTo>
                  <a:cubicBezTo>
                    <a:pt x="567096" y="1273176"/>
                    <a:pt x="590551" y="1249721"/>
                    <a:pt x="590551" y="1220788"/>
                  </a:cubicBezTo>
                  <a:cubicBezTo>
                    <a:pt x="590551" y="1191855"/>
                    <a:pt x="567096" y="1168400"/>
                    <a:pt x="538163" y="1168400"/>
                  </a:cubicBezTo>
                  <a:close/>
                  <a:moveTo>
                    <a:pt x="84138" y="1168400"/>
                  </a:moveTo>
                  <a:cubicBezTo>
                    <a:pt x="55205" y="1168400"/>
                    <a:pt x="31750" y="1191855"/>
                    <a:pt x="31750" y="1220788"/>
                  </a:cubicBezTo>
                  <a:cubicBezTo>
                    <a:pt x="31750" y="1249721"/>
                    <a:pt x="55205" y="1273176"/>
                    <a:pt x="84138" y="1273176"/>
                  </a:cubicBezTo>
                  <a:cubicBezTo>
                    <a:pt x="113071" y="1273176"/>
                    <a:pt x="136526" y="1249721"/>
                    <a:pt x="136526" y="1220788"/>
                  </a:cubicBezTo>
                  <a:cubicBezTo>
                    <a:pt x="136526" y="1191855"/>
                    <a:pt x="113071" y="1168400"/>
                    <a:pt x="84138" y="1168400"/>
                  </a:cubicBezTo>
                  <a:close/>
                  <a:moveTo>
                    <a:pt x="311151" y="1136651"/>
                  </a:moveTo>
                  <a:cubicBezTo>
                    <a:pt x="319810" y="1136651"/>
                    <a:pt x="327026" y="1143812"/>
                    <a:pt x="327026" y="1152405"/>
                  </a:cubicBezTo>
                  <a:cubicBezTo>
                    <a:pt x="327026" y="1152405"/>
                    <a:pt x="327026" y="1152405"/>
                    <a:pt x="327026" y="1289173"/>
                  </a:cubicBezTo>
                  <a:cubicBezTo>
                    <a:pt x="327026" y="1297765"/>
                    <a:pt x="319810" y="1304926"/>
                    <a:pt x="311151" y="1304926"/>
                  </a:cubicBezTo>
                  <a:cubicBezTo>
                    <a:pt x="302492" y="1304926"/>
                    <a:pt x="295276" y="1297765"/>
                    <a:pt x="295276" y="1289173"/>
                  </a:cubicBezTo>
                  <a:cubicBezTo>
                    <a:pt x="295276" y="1289173"/>
                    <a:pt x="295276" y="1289173"/>
                    <a:pt x="295276" y="1152405"/>
                  </a:cubicBezTo>
                  <a:cubicBezTo>
                    <a:pt x="295276" y="1143812"/>
                    <a:pt x="302492" y="1136651"/>
                    <a:pt x="311151" y="1136651"/>
                  </a:cubicBezTo>
                  <a:close/>
                  <a:moveTo>
                    <a:pt x="1219200" y="1136650"/>
                  </a:moveTo>
                  <a:cubicBezTo>
                    <a:pt x="1265668" y="1136650"/>
                    <a:pt x="1303338" y="1174320"/>
                    <a:pt x="1303338" y="1220788"/>
                  </a:cubicBezTo>
                  <a:cubicBezTo>
                    <a:pt x="1303338" y="1267256"/>
                    <a:pt x="1265668" y="1304926"/>
                    <a:pt x="1219200" y="1304926"/>
                  </a:cubicBezTo>
                  <a:cubicBezTo>
                    <a:pt x="1172732" y="1304926"/>
                    <a:pt x="1135062" y="1267256"/>
                    <a:pt x="1135062" y="1220788"/>
                  </a:cubicBezTo>
                  <a:cubicBezTo>
                    <a:pt x="1135062" y="1174320"/>
                    <a:pt x="1172732" y="1136650"/>
                    <a:pt x="1219200" y="1136650"/>
                  </a:cubicBezTo>
                  <a:close/>
                  <a:moveTo>
                    <a:pt x="538163" y="1136650"/>
                  </a:moveTo>
                  <a:cubicBezTo>
                    <a:pt x="584631" y="1136650"/>
                    <a:pt x="622301" y="1174320"/>
                    <a:pt x="622301" y="1220788"/>
                  </a:cubicBezTo>
                  <a:cubicBezTo>
                    <a:pt x="622301" y="1267256"/>
                    <a:pt x="584631" y="1304926"/>
                    <a:pt x="538163" y="1304926"/>
                  </a:cubicBezTo>
                  <a:cubicBezTo>
                    <a:pt x="491695" y="1304926"/>
                    <a:pt x="454025" y="1267256"/>
                    <a:pt x="454025" y="1220788"/>
                  </a:cubicBezTo>
                  <a:cubicBezTo>
                    <a:pt x="454025" y="1174320"/>
                    <a:pt x="491695" y="1136650"/>
                    <a:pt x="538163" y="1136650"/>
                  </a:cubicBezTo>
                  <a:close/>
                  <a:moveTo>
                    <a:pt x="84138" y="1136650"/>
                  </a:moveTo>
                  <a:cubicBezTo>
                    <a:pt x="130606" y="1136650"/>
                    <a:pt x="168276" y="1174320"/>
                    <a:pt x="168276" y="1220788"/>
                  </a:cubicBezTo>
                  <a:cubicBezTo>
                    <a:pt x="168276" y="1267256"/>
                    <a:pt x="130606" y="1304926"/>
                    <a:pt x="84138" y="1304926"/>
                  </a:cubicBezTo>
                  <a:cubicBezTo>
                    <a:pt x="37670" y="1304926"/>
                    <a:pt x="0" y="1267256"/>
                    <a:pt x="0" y="1220788"/>
                  </a:cubicBezTo>
                  <a:cubicBezTo>
                    <a:pt x="0" y="1174320"/>
                    <a:pt x="37670" y="1136650"/>
                    <a:pt x="84138" y="1136650"/>
                  </a:cubicBezTo>
                  <a:close/>
                  <a:moveTo>
                    <a:pt x="878589" y="1018468"/>
                  </a:moveTo>
                  <a:cubicBezTo>
                    <a:pt x="867353" y="1018557"/>
                    <a:pt x="855948" y="1020867"/>
                    <a:pt x="844992" y="1025664"/>
                  </a:cubicBezTo>
                  <a:cubicBezTo>
                    <a:pt x="801167" y="1044141"/>
                    <a:pt x="781051" y="1095307"/>
                    <a:pt x="800449" y="1139368"/>
                  </a:cubicBezTo>
                  <a:cubicBezTo>
                    <a:pt x="819128" y="1182717"/>
                    <a:pt x="870137" y="1203326"/>
                    <a:pt x="913961" y="1184139"/>
                  </a:cubicBezTo>
                  <a:cubicBezTo>
                    <a:pt x="957785" y="1165662"/>
                    <a:pt x="977901" y="1114495"/>
                    <a:pt x="958504" y="1070435"/>
                  </a:cubicBezTo>
                  <a:cubicBezTo>
                    <a:pt x="944494" y="1037922"/>
                    <a:pt x="912299" y="1018202"/>
                    <a:pt x="878589" y="1018468"/>
                  </a:cubicBezTo>
                  <a:close/>
                  <a:moveTo>
                    <a:pt x="1219200" y="941388"/>
                  </a:moveTo>
                  <a:cubicBezTo>
                    <a:pt x="1190267" y="941388"/>
                    <a:pt x="1166812" y="964843"/>
                    <a:pt x="1166812" y="993776"/>
                  </a:cubicBezTo>
                  <a:cubicBezTo>
                    <a:pt x="1166812" y="1022709"/>
                    <a:pt x="1190267" y="1046164"/>
                    <a:pt x="1219200" y="1046164"/>
                  </a:cubicBezTo>
                  <a:cubicBezTo>
                    <a:pt x="1248133" y="1046164"/>
                    <a:pt x="1271588" y="1022709"/>
                    <a:pt x="1271588" y="993776"/>
                  </a:cubicBezTo>
                  <a:cubicBezTo>
                    <a:pt x="1271588" y="964843"/>
                    <a:pt x="1248133" y="941388"/>
                    <a:pt x="1219200" y="941388"/>
                  </a:cubicBezTo>
                  <a:close/>
                  <a:moveTo>
                    <a:pt x="538163" y="941388"/>
                  </a:moveTo>
                  <a:cubicBezTo>
                    <a:pt x="509230" y="941388"/>
                    <a:pt x="485775" y="964843"/>
                    <a:pt x="485775" y="993776"/>
                  </a:cubicBezTo>
                  <a:cubicBezTo>
                    <a:pt x="485775" y="1022709"/>
                    <a:pt x="509230" y="1046164"/>
                    <a:pt x="538163" y="1046164"/>
                  </a:cubicBezTo>
                  <a:cubicBezTo>
                    <a:pt x="567096" y="1046164"/>
                    <a:pt x="590551" y="1022709"/>
                    <a:pt x="590551" y="993776"/>
                  </a:cubicBezTo>
                  <a:cubicBezTo>
                    <a:pt x="590551" y="964843"/>
                    <a:pt x="567096" y="941388"/>
                    <a:pt x="538163" y="941388"/>
                  </a:cubicBezTo>
                  <a:close/>
                  <a:moveTo>
                    <a:pt x="84138" y="941388"/>
                  </a:moveTo>
                  <a:cubicBezTo>
                    <a:pt x="55205" y="941388"/>
                    <a:pt x="31750" y="964843"/>
                    <a:pt x="31750" y="993776"/>
                  </a:cubicBezTo>
                  <a:cubicBezTo>
                    <a:pt x="31750" y="1022709"/>
                    <a:pt x="55205" y="1046164"/>
                    <a:pt x="84138" y="1046164"/>
                  </a:cubicBezTo>
                  <a:cubicBezTo>
                    <a:pt x="113071" y="1046164"/>
                    <a:pt x="136526" y="1022709"/>
                    <a:pt x="136526" y="993776"/>
                  </a:cubicBezTo>
                  <a:cubicBezTo>
                    <a:pt x="136526" y="964843"/>
                    <a:pt x="113071" y="941388"/>
                    <a:pt x="84138" y="941388"/>
                  </a:cubicBezTo>
                  <a:close/>
                  <a:moveTo>
                    <a:pt x="842649" y="909639"/>
                  </a:moveTo>
                  <a:cubicBezTo>
                    <a:pt x="842649" y="909639"/>
                    <a:pt x="842649" y="909639"/>
                    <a:pt x="866962" y="931852"/>
                  </a:cubicBezTo>
                  <a:cubicBezTo>
                    <a:pt x="888414" y="930419"/>
                    <a:pt x="909867" y="932569"/>
                    <a:pt x="930605" y="939735"/>
                  </a:cubicBezTo>
                  <a:cubicBezTo>
                    <a:pt x="930605" y="939735"/>
                    <a:pt x="930605" y="939735"/>
                    <a:pt x="959208" y="923254"/>
                  </a:cubicBezTo>
                  <a:cubicBezTo>
                    <a:pt x="984236" y="934002"/>
                    <a:pt x="1007834" y="951200"/>
                    <a:pt x="1026427" y="972696"/>
                  </a:cubicBezTo>
                  <a:cubicBezTo>
                    <a:pt x="1026427" y="972696"/>
                    <a:pt x="1026427" y="972696"/>
                    <a:pt x="1019991" y="1004225"/>
                  </a:cubicBezTo>
                  <a:cubicBezTo>
                    <a:pt x="1026427" y="1014257"/>
                    <a:pt x="1032863" y="1025005"/>
                    <a:pt x="1037153" y="1035754"/>
                  </a:cubicBezTo>
                  <a:cubicBezTo>
                    <a:pt x="1041444" y="1046502"/>
                    <a:pt x="1045019" y="1057250"/>
                    <a:pt x="1047164" y="1067282"/>
                  </a:cubicBezTo>
                  <a:cubicBezTo>
                    <a:pt x="1047164" y="1067282"/>
                    <a:pt x="1047164" y="1067282"/>
                    <a:pt x="1075053" y="1084480"/>
                  </a:cubicBezTo>
                  <a:cubicBezTo>
                    <a:pt x="1077913" y="1112426"/>
                    <a:pt x="1075053" y="1141088"/>
                    <a:pt x="1066472" y="1166884"/>
                  </a:cubicBezTo>
                  <a:cubicBezTo>
                    <a:pt x="1066472" y="1166884"/>
                    <a:pt x="1066472" y="1166884"/>
                    <a:pt x="1035723" y="1176199"/>
                  </a:cubicBezTo>
                  <a:cubicBezTo>
                    <a:pt x="1025712" y="1198413"/>
                    <a:pt x="1011410" y="1218476"/>
                    <a:pt x="993533" y="1234957"/>
                  </a:cubicBezTo>
                  <a:cubicBezTo>
                    <a:pt x="993533" y="1234957"/>
                    <a:pt x="993533" y="1234957"/>
                    <a:pt x="993533" y="1267919"/>
                  </a:cubicBezTo>
                  <a:cubicBezTo>
                    <a:pt x="982091" y="1275085"/>
                    <a:pt x="969935" y="1282250"/>
                    <a:pt x="957778" y="1287983"/>
                  </a:cubicBezTo>
                  <a:cubicBezTo>
                    <a:pt x="944906" y="1292999"/>
                    <a:pt x="932035" y="1297298"/>
                    <a:pt x="919878" y="1300164"/>
                  </a:cubicBezTo>
                  <a:cubicBezTo>
                    <a:pt x="919878" y="1300164"/>
                    <a:pt x="919878" y="1300164"/>
                    <a:pt x="894850" y="1277951"/>
                  </a:cubicBezTo>
                  <a:cubicBezTo>
                    <a:pt x="870537" y="1279384"/>
                    <a:pt x="846939" y="1276518"/>
                    <a:pt x="824056" y="1268636"/>
                  </a:cubicBezTo>
                  <a:cubicBezTo>
                    <a:pt x="824056" y="1268636"/>
                    <a:pt x="824056" y="1268636"/>
                    <a:pt x="796168" y="1285116"/>
                  </a:cubicBezTo>
                  <a:cubicBezTo>
                    <a:pt x="771140" y="1272935"/>
                    <a:pt x="748972" y="1256454"/>
                    <a:pt x="730379" y="1234957"/>
                  </a:cubicBezTo>
                  <a:cubicBezTo>
                    <a:pt x="730379" y="1234957"/>
                    <a:pt x="730379" y="1234957"/>
                    <a:pt x="738245" y="1202712"/>
                  </a:cubicBezTo>
                  <a:cubicBezTo>
                    <a:pt x="731810" y="1194113"/>
                    <a:pt x="726804" y="1184081"/>
                    <a:pt x="722513" y="1173333"/>
                  </a:cubicBezTo>
                  <a:cubicBezTo>
                    <a:pt x="716793" y="1162585"/>
                    <a:pt x="713217" y="1150403"/>
                    <a:pt x="711072" y="1139655"/>
                  </a:cubicBezTo>
                  <a:cubicBezTo>
                    <a:pt x="711072" y="1139655"/>
                    <a:pt x="711072" y="1139655"/>
                    <a:pt x="683184" y="1123174"/>
                  </a:cubicBezTo>
                  <a:cubicBezTo>
                    <a:pt x="681038" y="1093078"/>
                    <a:pt x="684614" y="1065133"/>
                    <a:pt x="694625" y="1038620"/>
                  </a:cubicBezTo>
                  <a:cubicBezTo>
                    <a:pt x="694625" y="1038620"/>
                    <a:pt x="694625" y="1038620"/>
                    <a:pt x="725374" y="1028588"/>
                  </a:cubicBezTo>
                  <a:cubicBezTo>
                    <a:pt x="734670" y="1009241"/>
                    <a:pt x="748257" y="992043"/>
                    <a:pt x="764704" y="976996"/>
                  </a:cubicBezTo>
                  <a:cubicBezTo>
                    <a:pt x="764704" y="976996"/>
                    <a:pt x="764704" y="976996"/>
                    <a:pt x="764704" y="943317"/>
                  </a:cubicBezTo>
                  <a:cubicBezTo>
                    <a:pt x="775430" y="934719"/>
                    <a:pt x="789017" y="928270"/>
                    <a:pt x="801888" y="921821"/>
                  </a:cubicBezTo>
                  <a:cubicBezTo>
                    <a:pt x="815475" y="916088"/>
                    <a:pt x="829062" y="912505"/>
                    <a:pt x="842649" y="909639"/>
                  </a:cubicBezTo>
                  <a:close/>
                  <a:moveTo>
                    <a:pt x="311151" y="909639"/>
                  </a:moveTo>
                  <a:cubicBezTo>
                    <a:pt x="319810" y="909639"/>
                    <a:pt x="327026" y="916800"/>
                    <a:pt x="327026" y="925393"/>
                  </a:cubicBezTo>
                  <a:cubicBezTo>
                    <a:pt x="327026" y="925393"/>
                    <a:pt x="327026" y="925393"/>
                    <a:pt x="327026" y="1062161"/>
                  </a:cubicBezTo>
                  <a:cubicBezTo>
                    <a:pt x="327026" y="1071470"/>
                    <a:pt x="319810" y="1077914"/>
                    <a:pt x="311151" y="1077914"/>
                  </a:cubicBezTo>
                  <a:cubicBezTo>
                    <a:pt x="302492" y="1077914"/>
                    <a:pt x="295276" y="1071470"/>
                    <a:pt x="295276" y="1062161"/>
                  </a:cubicBezTo>
                  <a:cubicBezTo>
                    <a:pt x="295276" y="1062161"/>
                    <a:pt x="295276" y="1062161"/>
                    <a:pt x="295276" y="925393"/>
                  </a:cubicBezTo>
                  <a:cubicBezTo>
                    <a:pt x="295276" y="916800"/>
                    <a:pt x="302492" y="909639"/>
                    <a:pt x="311151" y="909639"/>
                  </a:cubicBezTo>
                  <a:close/>
                  <a:moveTo>
                    <a:pt x="1219200" y="909638"/>
                  </a:moveTo>
                  <a:cubicBezTo>
                    <a:pt x="1265668" y="909638"/>
                    <a:pt x="1303338" y="947308"/>
                    <a:pt x="1303338" y="993776"/>
                  </a:cubicBezTo>
                  <a:cubicBezTo>
                    <a:pt x="1303338" y="1040244"/>
                    <a:pt x="1265668" y="1077914"/>
                    <a:pt x="1219200" y="1077914"/>
                  </a:cubicBezTo>
                  <a:cubicBezTo>
                    <a:pt x="1172732" y="1077914"/>
                    <a:pt x="1135062" y="1040244"/>
                    <a:pt x="1135062" y="993776"/>
                  </a:cubicBezTo>
                  <a:cubicBezTo>
                    <a:pt x="1135062" y="947308"/>
                    <a:pt x="1172732" y="909638"/>
                    <a:pt x="1219200" y="909638"/>
                  </a:cubicBezTo>
                  <a:close/>
                  <a:moveTo>
                    <a:pt x="538163" y="909638"/>
                  </a:moveTo>
                  <a:cubicBezTo>
                    <a:pt x="584631" y="909638"/>
                    <a:pt x="622301" y="947308"/>
                    <a:pt x="622301" y="993776"/>
                  </a:cubicBezTo>
                  <a:cubicBezTo>
                    <a:pt x="622301" y="1040244"/>
                    <a:pt x="584631" y="1077914"/>
                    <a:pt x="538163" y="1077914"/>
                  </a:cubicBezTo>
                  <a:cubicBezTo>
                    <a:pt x="491695" y="1077914"/>
                    <a:pt x="454025" y="1040244"/>
                    <a:pt x="454025" y="993776"/>
                  </a:cubicBezTo>
                  <a:cubicBezTo>
                    <a:pt x="454025" y="947308"/>
                    <a:pt x="491695" y="909638"/>
                    <a:pt x="538163" y="909638"/>
                  </a:cubicBezTo>
                  <a:close/>
                  <a:moveTo>
                    <a:pt x="84138" y="909638"/>
                  </a:moveTo>
                  <a:cubicBezTo>
                    <a:pt x="130606" y="909638"/>
                    <a:pt x="168276" y="947308"/>
                    <a:pt x="168276" y="993776"/>
                  </a:cubicBezTo>
                  <a:cubicBezTo>
                    <a:pt x="168276" y="1040244"/>
                    <a:pt x="130606" y="1077914"/>
                    <a:pt x="84138" y="1077914"/>
                  </a:cubicBezTo>
                  <a:cubicBezTo>
                    <a:pt x="37670" y="1077914"/>
                    <a:pt x="0" y="1040244"/>
                    <a:pt x="0" y="993776"/>
                  </a:cubicBezTo>
                  <a:cubicBezTo>
                    <a:pt x="0" y="947308"/>
                    <a:pt x="37670" y="909638"/>
                    <a:pt x="84138" y="909638"/>
                  </a:cubicBezTo>
                  <a:close/>
                  <a:moveTo>
                    <a:pt x="992188" y="714375"/>
                  </a:moveTo>
                  <a:cubicBezTo>
                    <a:pt x="963255" y="714375"/>
                    <a:pt x="939800" y="737830"/>
                    <a:pt x="939800" y="766763"/>
                  </a:cubicBezTo>
                  <a:cubicBezTo>
                    <a:pt x="939800" y="795696"/>
                    <a:pt x="963255" y="819151"/>
                    <a:pt x="992188" y="819151"/>
                  </a:cubicBezTo>
                  <a:cubicBezTo>
                    <a:pt x="1021121" y="819151"/>
                    <a:pt x="1044576" y="795696"/>
                    <a:pt x="1044576" y="766763"/>
                  </a:cubicBezTo>
                  <a:cubicBezTo>
                    <a:pt x="1044576" y="737830"/>
                    <a:pt x="1021121" y="714375"/>
                    <a:pt x="992188" y="714375"/>
                  </a:cubicBezTo>
                  <a:close/>
                  <a:moveTo>
                    <a:pt x="311150" y="714375"/>
                  </a:moveTo>
                  <a:cubicBezTo>
                    <a:pt x="282217" y="714375"/>
                    <a:pt x="258762" y="737830"/>
                    <a:pt x="258762" y="766763"/>
                  </a:cubicBezTo>
                  <a:cubicBezTo>
                    <a:pt x="258762" y="795696"/>
                    <a:pt x="282217" y="819151"/>
                    <a:pt x="311150" y="819151"/>
                  </a:cubicBezTo>
                  <a:cubicBezTo>
                    <a:pt x="340083" y="819151"/>
                    <a:pt x="363538" y="795696"/>
                    <a:pt x="363538" y="766763"/>
                  </a:cubicBezTo>
                  <a:cubicBezTo>
                    <a:pt x="363538" y="737830"/>
                    <a:pt x="340083" y="714375"/>
                    <a:pt x="311150" y="714375"/>
                  </a:cubicBezTo>
                  <a:close/>
                  <a:moveTo>
                    <a:pt x="1219201" y="682626"/>
                  </a:moveTo>
                  <a:cubicBezTo>
                    <a:pt x="1227860" y="682626"/>
                    <a:pt x="1235076" y="689070"/>
                    <a:pt x="1235076" y="698379"/>
                  </a:cubicBezTo>
                  <a:cubicBezTo>
                    <a:pt x="1235076" y="698379"/>
                    <a:pt x="1235076" y="698379"/>
                    <a:pt x="1235076" y="835147"/>
                  </a:cubicBezTo>
                  <a:cubicBezTo>
                    <a:pt x="1235076" y="843740"/>
                    <a:pt x="1227860" y="850901"/>
                    <a:pt x="1219201" y="850901"/>
                  </a:cubicBezTo>
                  <a:cubicBezTo>
                    <a:pt x="1210542" y="850901"/>
                    <a:pt x="1203326" y="843740"/>
                    <a:pt x="1203326" y="835147"/>
                  </a:cubicBezTo>
                  <a:cubicBezTo>
                    <a:pt x="1203326" y="835147"/>
                    <a:pt x="1203326" y="835147"/>
                    <a:pt x="1203326" y="698379"/>
                  </a:cubicBezTo>
                  <a:cubicBezTo>
                    <a:pt x="1203326" y="689070"/>
                    <a:pt x="1210542" y="682626"/>
                    <a:pt x="1219201" y="682626"/>
                  </a:cubicBezTo>
                  <a:close/>
                  <a:moveTo>
                    <a:pt x="765176" y="682626"/>
                  </a:moveTo>
                  <a:cubicBezTo>
                    <a:pt x="773835" y="682626"/>
                    <a:pt x="781051" y="689070"/>
                    <a:pt x="781051" y="698379"/>
                  </a:cubicBezTo>
                  <a:cubicBezTo>
                    <a:pt x="781051" y="698379"/>
                    <a:pt x="781051" y="698379"/>
                    <a:pt x="781051" y="835147"/>
                  </a:cubicBezTo>
                  <a:cubicBezTo>
                    <a:pt x="781051" y="843740"/>
                    <a:pt x="773835" y="850901"/>
                    <a:pt x="765176" y="850901"/>
                  </a:cubicBezTo>
                  <a:cubicBezTo>
                    <a:pt x="756517" y="850901"/>
                    <a:pt x="749301" y="843740"/>
                    <a:pt x="749301" y="835147"/>
                  </a:cubicBezTo>
                  <a:cubicBezTo>
                    <a:pt x="749301" y="835147"/>
                    <a:pt x="749301" y="835147"/>
                    <a:pt x="749301" y="698379"/>
                  </a:cubicBezTo>
                  <a:cubicBezTo>
                    <a:pt x="749301" y="689070"/>
                    <a:pt x="756517" y="682626"/>
                    <a:pt x="765176" y="682626"/>
                  </a:cubicBezTo>
                  <a:close/>
                  <a:moveTo>
                    <a:pt x="538163" y="682626"/>
                  </a:moveTo>
                  <a:cubicBezTo>
                    <a:pt x="546822" y="682626"/>
                    <a:pt x="554038" y="689070"/>
                    <a:pt x="554038" y="698379"/>
                  </a:cubicBezTo>
                  <a:cubicBezTo>
                    <a:pt x="554038" y="698379"/>
                    <a:pt x="554038" y="698379"/>
                    <a:pt x="554038" y="835147"/>
                  </a:cubicBezTo>
                  <a:cubicBezTo>
                    <a:pt x="554038" y="843740"/>
                    <a:pt x="546822" y="850901"/>
                    <a:pt x="538163" y="850901"/>
                  </a:cubicBezTo>
                  <a:cubicBezTo>
                    <a:pt x="529504" y="850901"/>
                    <a:pt x="522288" y="843740"/>
                    <a:pt x="522288" y="835147"/>
                  </a:cubicBezTo>
                  <a:cubicBezTo>
                    <a:pt x="522288" y="835147"/>
                    <a:pt x="522288" y="835147"/>
                    <a:pt x="522288" y="698379"/>
                  </a:cubicBezTo>
                  <a:cubicBezTo>
                    <a:pt x="522288" y="689070"/>
                    <a:pt x="529504" y="682626"/>
                    <a:pt x="538163" y="682626"/>
                  </a:cubicBezTo>
                  <a:close/>
                  <a:moveTo>
                    <a:pt x="84138" y="682626"/>
                  </a:moveTo>
                  <a:cubicBezTo>
                    <a:pt x="92797" y="682626"/>
                    <a:pt x="100013" y="689070"/>
                    <a:pt x="100013" y="698379"/>
                  </a:cubicBezTo>
                  <a:cubicBezTo>
                    <a:pt x="100013" y="698379"/>
                    <a:pt x="100013" y="698379"/>
                    <a:pt x="100013" y="835147"/>
                  </a:cubicBezTo>
                  <a:cubicBezTo>
                    <a:pt x="100013" y="843740"/>
                    <a:pt x="92797" y="850901"/>
                    <a:pt x="84138" y="850901"/>
                  </a:cubicBezTo>
                  <a:cubicBezTo>
                    <a:pt x="75479" y="850901"/>
                    <a:pt x="68263" y="843740"/>
                    <a:pt x="68263" y="835147"/>
                  </a:cubicBezTo>
                  <a:cubicBezTo>
                    <a:pt x="68263" y="835147"/>
                    <a:pt x="68263" y="835147"/>
                    <a:pt x="68263" y="698379"/>
                  </a:cubicBezTo>
                  <a:cubicBezTo>
                    <a:pt x="68263" y="689070"/>
                    <a:pt x="75479" y="682626"/>
                    <a:pt x="84138" y="682626"/>
                  </a:cubicBezTo>
                  <a:close/>
                  <a:moveTo>
                    <a:pt x="992188" y="682625"/>
                  </a:moveTo>
                  <a:cubicBezTo>
                    <a:pt x="1038656" y="682625"/>
                    <a:pt x="1076326" y="720295"/>
                    <a:pt x="1076326" y="766763"/>
                  </a:cubicBezTo>
                  <a:cubicBezTo>
                    <a:pt x="1076326" y="813231"/>
                    <a:pt x="1038656" y="850901"/>
                    <a:pt x="992188" y="850901"/>
                  </a:cubicBezTo>
                  <a:cubicBezTo>
                    <a:pt x="945720" y="850901"/>
                    <a:pt x="908050" y="813231"/>
                    <a:pt x="908050" y="766763"/>
                  </a:cubicBezTo>
                  <a:cubicBezTo>
                    <a:pt x="908050" y="720295"/>
                    <a:pt x="945720" y="682625"/>
                    <a:pt x="992188" y="682625"/>
                  </a:cubicBezTo>
                  <a:close/>
                  <a:moveTo>
                    <a:pt x="311150" y="682625"/>
                  </a:moveTo>
                  <a:cubicBezTo>
                    <a:pt x="357618" y="682625"/>
                    <a:pt x="395288" y="720295"/>
                    <a:pt x="395288" y="766763"/>
                  </a:cubicBezTo>
                  <a:cubicBezTo>
                    <a:pt x="395288" y="813231"/>
                    <a:pt x="357618" y="850901"/>
                    <a:pt x="311150" y="850901"/>
                  </a:cubicBezTo>
                  <a:cubicBezTo>
                    <a:pt x="264682" y="850901"/>
                    <a:pt x="227012" y="813231"/>
                    <a:pt x="227012" y="766763"/>
                  </a:cubicBezTo>
                  <a:cubicBezTo>
                    <a:pt x="227012" y="720295"/>
                    <a:pt x="264682" y="682625"/>
                    <a:pt x="311150" y="682625"/>
                  </a:cubicBezTo>
                  <a:close/>
                  <a:moveTo>
                    <a:pt x="992188" y="485776"/>
                  </a:moveTo>
                  <a:cubicBezTo>
                    <a:pt x="963255" y="485776"/>
                    <a:pt x="939800" y="509231"/>
                    <a:pt x="939800" y="538164"/>
                  </a:cubicBezTo>
                  <a:cubicBezTo>
                    <a:pt x="939800" y="567097"/>
                    <a:pt x="963255" y="590552"/>
                    <a:pt x="992188" y="590552"/>
                  </a:cubicBezTo>
                  <a:cubicBezTo>
                    <a:pt x="1021121" y="590552"/>
                    <a:pt x="1044576" y="567097"/>
                    <a:pt x="1044576" y="538164"/>
                  </a:cubicBezTo>
                  <a:cubicBezTo>
                    <a:pt x="1044576" y="509231"/>
                    <a:pt x="1021121" y="485776"/>
                    <a:pt x="992188" y="485776"/>
                  </a:cubicBezTo>
                  <a:close/>
                  <a:moveTo>
                    <a:pt x="765175" y="485776"/>
                  </a:moveTo>
                  <a:cubicBezTo>
                    <a:pt x="736242" y="485776"/>
                    <a:pt x="712787" y="509231"/>
                    <a:pt x="712787" y="538164"/>
                  </a:cubicBezTo>
                  <a:cubicBezTo>
                    <a:pt x="712787" y="567097"/>
                    <a:pt x="736242" y="590552"/>
                    <a:pt x="765175" y="590552"/>
                  </a:cubicBezTo>
                  <a:cubicBezTo>
                    <a:pt x="794108" y="590552"/>
                    <a:pt x="817563" y="567097"/>
                    <a:pt x="817563" y="538164"/>
                  </a:cubicBezTo>
                  <a:cubicBezTo>
                    <a:pt x="817563" y="509231"/>
                    <a:pt x="794108" y="485776"/>
                    <a:pt x="765175" y="485776"/>
                  </a:cubicBezTo>
                  <a:close/>
                  <a:moveTo>
                    <a:pt x="84138" y="485776"/>
                  </a:moveTo>
                  <a:cubicBezTo>
                    <a:pt x="55205" y="485776"/>
                    <a:pt x="31750" y="509231"/>
                    <a:pt x="31750" y="538164"/>
                  </a:cubicBezTo>
                  <a:cubicBezTo>
                    <a:pt x="31750" y="567097"/>
                    <a:pt x="55205" y="590552"/>
                    <a:pt x="84138" y="590552"/>
                  </a:cubicBezTo>
                  <a:cubicBezTo>
                    <a:pt x="113071" y="590552"/>
                    <a:pt x="136526" y="567097"/>
                    <a:pt x="136526" y="538164"/>
                  </a:cubicBezTo>
                  <a:cubicBezTo>
                    <a:pt x="136526" y="509231"/>
                    <a:pt x="113071" y="485776"/>
                    <a:pt x="84138" y="485776"/>
                  </a:cubicBezTo>
                  <a:close/>
                  <a:moveTo>
                    <a:pt x="1219201" y="455614"/>
                  </a:moveTo>
                  <a:cubicBezTo>
                    <a:pt x="1227860" y="455614"/>
                    <a:pt x="1235076" y="462707"/>
                    <a:pt x="1235076" y="471219"/>
                  </a:cubicBezTo>
                  <a:cubicBezTo>
                    <a:pt x="1235076" y="471219"/>
                    <a:pt x="1235076" y="471219"/>
                    <a:pt x="1235076" y="606697"/>
                  </a:cubicBezTo>
                  <a:cubicBezTo>
                    <a:pt x="1235076" y="615918"/>
                    <a:pt x="1227860" y="622302"/>
                    <a:pt x="1219201" y="622302"/>
                  </a:cubicBezTo>
                  <a:cubicBezTo>
                    <a:pt x="1210542" y="622302"/>
                    <a:pt x="1203326" y="615918"/>
                    <a:pt x="1203326" y="606697"/>
                  </a:cubicBezTo>
                  <a:cubicBezTo>
                    <a:pt x="1203326" y="606697"/>
                    <a:pt x="1203326" y="606697"/>
                    <a:pt x="1203326" y="471219"/>
                  </a:cubicBezTo>
                  <a:cubicBezTo>
                    <a:pt x="1203326" y="462707"/>
                    <a:pt x="1210542" y="455614"/>
                    <a:pt x="1219201" y="455614"/>
                  </a:cubicBezTo>
                  <a:close/>
                  <a:moveTo>
                    <a:pt x="992188" y="455614"/>
                  </a:moveTo>
                  <a:cubicBezTo>
                    <a:pt x="1038656" y="455614"/>
                    <a:pt x="1076326" y="492928"/>
                    <a:pt x="1076326" y="538958"/>
                  </a:cubicBezTo>
                  <a:cubicBezTo>
                    <a:pt x="1076326" y="584988"/>
                    <a:pt x="1038656" y="622302"/>
                    <a:pt x="992188" y="622302"/>
                  </a:cubicBezTo>
                  <a:cubicBezTo>
                    <a:pt x="945720" y="622302"/>
                    <a:pt x="908050" y="584988"/>
                    <a:pt x="908050" y="538958"/>
                  </a:cubicBezTo>
                  <a:cubicBezTo>
                    <a:pt x="908050" y="492928"/>
                    <a:pt x="945720" y="455614"/>
                    <a:pt x="992188" y="455614"/>
                  </a:cubicBezTo>
                  <a:close/>
                  <a:moveTo>
                    <a:pt x="765175" y="455614"/>
                  </a:moveTo>
                  <a:cubicBezTo>
                    <a:pt x="811643" y="455614"/>
                    <a:pt x="849313" y="492928"/>
                    <a:pt x="849313" y="538958"/>
                  </a:cubicBezTo>
                  <a:cubicBezTo>
                    <a:pt x="849313" y="584988"/>
                    <a:pt x="811643" y="622302"/>
                    <a:pt x="765175" y="622302"/>
                  </a:cubicBezTo>
                  <a:cubicBezTo>
                    <a:pt x="718707" y="622302"/>
                    <a:pt x="681037" y="584988"/>
                    <a:pt x="681037" y="538958"/>
                  </a:cubicBezTo>
                  <a:cubicBezTo>
                    <a:pt x="681037" y="492928"/>
                    <a:pt x="718707" y="455614"/>
                    <a:pt x="765175" y="455614"/>
                  </a:cubicBezTo>
                  <a:close/>
                  <a:moveTo>
                    <a:pt x="84138" y="455614"/>
                  </a:moveTo>
                  <a:cubicBezTo>
                    <a:pt x="130606" y="455614"/>
                    <a:pt x="168276" y="492928"/>
                    <a:pt x="168276" y="538958"/>
                  </a:cubicBezTo>
                  <a:cubicBezTo>
                    <a:pt x="168276" y="584988"/>
                    <a:pt x="130606" y="622302"/>
                    <a:pt x="84138" y="622302"/>
                  </a:cubicBezTo>
                  <a:cubicBezTo>
                    <a:pt x="37670" y="622302"/>
                    <a:pt x="0" y="584988"/>
                    <a:pt x="0" y="538958"/>
                  </a:cubicBezTo>
                  <a:cubicBezTo>
                    <a:pt x="0" y="492928"/>
                    <a:pt x="37670" y="455614"/>
                    <a:pt x="84138" y="455614"/>
                  </a:cubicBezTo>
                  <a:close/>
                  <a:moveTo>
                    <a:pt x="419016" y="316793"/>
                  </a:moveTo>
                  <a:cubicBezTo>
                    <a:pt x="407870" y="316882"/>
                    <a:pt x="396557" y="319192"/>
                    <a:pt x="385689" y="323989"/>
                  </a:cubicBezTo>
                  <a:cubicBezTo>
                    <a:pt x="342218" y="342466"/>
                    <a:pt x="322264" y="392922"/>
                    <a:pt x="341505" y="436982"/>
                  </a:cubicBezTo>
                  <a:cubicBezTo>
                    <a:pt x="360034" y="481042"/>
                    <a:pt x="410631" y="501651"/>
                    <a:pt x="454102" y="482464"/>
                  </a:cubicBezTo>
                  <a:cubicBezTo>
                    <a:pt x="497573" y="463987"/>
                    <a:pt x="517527" y="412109"/>
                    <a:pt x="498286" y="368760"/>
                  </a:cubicBezTo>
                  <a:cubicBezTo>
                    <a:pt x="484389" y="336247"/>
                    <a:pt x="452454" y="316527"/>
                    <a:pt x="419016" y="316793"/>
                  </a:cubicBezTo>
                  <a:close/>
                  <a:moveTo>
                    <a:pt x="1219200" y="258764"/>
                  </a:moveTo>
                  <a:cubicBezTo>
                    <a:pt x="1190267" y="258764"/>
                    <a:pt x="1166812" y="282219"/>
                    <a:pt x="1166812" y="311152"/>
                  </a:cubicBezTo>
                  <a:cubicBezTo>
                    <a:pt x="1166812" y="340085"/>
                    <a:pt x="1190267" y="363540"/>
                    <a:pt x="1219200" y="363540"/>
                  </a:cubicBezTo>
                  <a:cubicBezTo>
                    <a:pt x="1248133" y="363540"/>
                    <a:pt x="1271588" y="340085"/>
                    <a:pt x="1271588" y="311152"/>
                  </a:cubicBezTo>
                  <a:cubicBezTo>
                    <a:pt x="1271588" y="282219"/>
                    <a:pt x="1248133" y="258764"/>
                    <a:pt x="1219200" y="258764"/>
                  </a:cubicBezTo>
                  <a:close/>
                  <a:moveTo>
                    <a:pt x="765175" y="258764"/>
                  </a:moveTo>
                  <a:cubicBezTo>
                    <a:pt x="736242" y="258764"/>
                    <a:pt x="712787" y="282219"/>
                    <a:pt x="712787" y="311152"/>
                  </a:cubicBezTo>
                  <a:cubicBezTo>
                    <a:pt x="712787" y="340085"/>
                    <a:pt x="736242" y="363540"/>
                    <a:pt x="765175" y="363540"/>
                  </a:cubicBezTo>
                  <a:cubicBezTo>
                    <a:pt x="794108" y="363540"/>
                    <a:pt x="817563" y="340085"/>
                    <a:pt x="817563" y="311152"/>
                  </a:cubicBezTo>
                  <a:cubicBezTo>
                    <a:pt x="817563" y="282219"/>
                    <a:pt x="794108" y="258764"/>
                    <a:pt x="765175" y="258764"/>
                  </a:cubicBezTo>
                  <a:close/>
                  <a:moveTo>
                    <a:pt x="1219200" y="228601"/>
                  </a:moveTo>
                  <a:cubicBezTo>
                    <a:pt x="1265668" y="228601"/>
                    <a:pt x="1303338" y="265915"/>
                    <a:pt x="1303338" y="311945"/>
                  </a:cubicBezTo>
                  <a:cubicBezTo>
                    <a:pt x="1303338" y="357975"/>
                    <a:pt x="1265668" y="395289"/>
                    <a:pt x="1219200" y="395289"/>
                  </a:cubicBezTo>
                  <a:cubicBezTo>
                    <a:pt x="1172732" y="395289"/>
                    <a:pt x="1135062" y="357975"/>
                    <a:pt x="1135062" y="311945"/>
                  </a:cubicBezTo>
                  <a:cubicBezTo>
                    <a:pt x="1135062" y="265915"/>
                    <a:pt x="1172732" y="228601"/>
                    <a:pt x="1219200" y="228601"/>
                  </a:cubicBezTo>
                  <a:close/>
                  <a:moveTo>
                    <a:pt x="992188" y="228601"/>
                  </a:moveTo>
                  <a:cubicBezTo>
                    <a:pt x="1000847" y="228601"/>
                    <a:pt x="1008063" y="234985"/>
                    <a:pt x="1008063" y="244206"/>
                  </a:cubicBezTo>
                  <a:cubicBezTo>
                    <a:pt x="1008063" y="244206"/>
                    <a:pt x="1008063" y="244206"/>
                    <a:pt x="1008063" y="379684"/>
                  </a:cubicBezTo>
                  <a:cubicBezTo>
                    <a:pt x="1008063" y="388196"/>
                    <a:pt x="1000847" y="395289"/>
                    <a:pt x="992188" y="395289"/>
                  </a:cubicBezTo>
                  <a:cubicBezTo>
                    <a:pt x="983529" y="395289"/>
                    <a:pt x="976313" y="388196"/>
                    <a:pt x="976313" y="379684"/>
                  </a:cubicBezTo>
                  <a:cubicBezTo>
                    <a:pt x="976313" y="379684"/>
                    <a:pt x="976313" y="379684"/>
                    <a:pt x="976313" y="244206"/>
                  </a:cubicBezTo>
                  <a:cubicBezTo>
                    <a:pt x="976313" y="234985"/>
                    <a:pt x="983529" y="228601"/>
                    <a:pt x="992188" y="228601"/>
                  </a:cubicBezTo>
                  <a:close/>
                  <a:moveTo>
                    <a:pt x="765175" y="228601"/>
                  </a:moveTo>
                  <a:cubicBezTo>
                    <a:pt x="811643" y="228601"/>
                    <a:pt x="849313" y="265915"/>
                    <a:pt x="849313" y="311945"/>
                  </a:cubicBezTo>
                  <a:cubicBezTo>
                    <a:pt x="849313" y="357975"/>
                    <a:pt x="811643" y="395289"/>
                    <a:pt x="765175" y="395289"/>
                  </a:cubicBezTo>
                  <a:cubicBezTo>
                    <a:pt x="718707" y="395289"/>
                    <a:pt x="681037" y="357975"/>
                    <a:pt x="681037" y="311945"/>
                  </a:cubicBezTo>
                  <a:cubicBezTo>
                    <a:pt x="681037" y="265915"/>
                    <a:pt x="718707" y="228601"/>
                    <a:pt x="765175" y="228601"/>
                  </a:cubicBezTo>
                  <a:close/>
                  <a:moveTo>
                    <a:pt x="84138" y="228601"/>
                  </a:moveTo>
                  <a:cubicBezTo>
                    <a:pt x="92797" y="228601"/>
                    <a:pt x="100013" y="234985"/>
                    <a:pt x="100013" y="244206"/>
                  </a:cubicBezTo>
                  <a:cubicBezTo>
                    <a:pt x="100013" y="244206"/>
                    <a:pt x="100013" y="244206"/>
                    <a:pt x="100013" y="379684"/>
                  </a:cubicBezTo>
                  <a:cubicBezTo>
                    <a:pt x="100013" y="388196"/>
                    <a:pt x="92797" y="395289"/>
                    <a:pt x="84138" y="395289"/>
                  </a:cubicBezTo>
                  <a:cubicBezTo>
                    <a:pt x="75479" y="395289"/>
                    <a:pt x="68263" y="388196"/>
                    <a:pt x="68263" y="379684"/>
                  </a:cubicBezTo>
                  <a:cubicBezTo>
                    <a:pt x="68263" y="379684"/>
                    <a:pt x="68263" y="379684"/>
                    <a:pt x="68263" y="244206"/>
                  </a:cubicBezTo>
                  <a:cubicBezTo>
                    <a:pt x="68263" y="234985"/>
                    <a:pt x="75479" y="228601"/>
                    <a:pt x="84138" y="228601"/>
                  </a:cubicBezTo>
                  <a:close/>
                  <a:moveTo>
                    <a:pt x="382793" y="207964"/>
                  </a:moveTo>
                  <a:cubicBezTo>
                    <a:pt x="382793" y="207964"/>
                    <a:pt x="382793" y="207964"/>
                    <a:pt x="407053" y="230087"/>
                  </a:cubicBezTo>
                  <a:cubicBezTo>
                    <a:pt x="428458" y="228660"/>
                    <a:pt x="449864" y="230801"/>
                    <a:pt x="470556" y="237224"/>
                  </a:cubicBezTo>
                  <a:cubicBezTo>
                    <a:pt x="470556" y="237224"/>
                    <a:pt x="470556" y="237224"/>
                    <a:pt x="499097" y="220810"/>
                  </a:cubicBezTo>
                  <a:cubicBezTo>
                    <a:pt x="524070" y="232228"/>
                    <a:pt x="547616" y="249356"/>
                    <a:pt x="566167" y="270051"/>
                  </a:cubicBezTo>
                  <a:cubicBezTo>
                    <a:pt x="566167" y="270051"/>
                    <a:pt x="566167" y="270051"/>
                    <a:pt x="559745" y="302166"/>
                  </a:cubicBezTo>
                  <a:cubicBezTo>
                    <a:pt x="566167" y="312157"/>
                    <a:pt x="572589" y="322861"/>
                    <a:pt x="576870" y="333566"/>
                  </a:cubicBezTo>
                  <a:cubicBezTo>
                    <a:pt x="581151" y="344271"/>
                    <a:pt x="584718" y="354262"/>
                    <a:pt x="586859" y="364967"/>
                  </a:cubicBezTo>
                  <a:cubicBezTo>
                    <a:pt x="586859" y="364967"/>
                    <a:pt x="586859" y="364967"/>
                    <a:pt x="614686" y="382094"/>
                  </a:cubicBezTo>
                  <a:cubicBezTo>
                    <a:pt x="617540" y="409926"/>
                    <a:pt x="614686" y="437759"/>
                    <a:pt x="606124" y="464164"/>
                  </a:cubicBezTo>
                  <a:cubicBezTo>
                    <a:pt x="606124" y="464164"/>
                    <a:pt x="606124" y="464164"/>
                    <a:pt x="575443" y="473441"/>
                  </a:cubicBezTo>
                  <a:cubicBezTo>
                    <a:pt x="565454" y="494851"/>
                    <a:pt x="551183" y="514833"/>
                    <a:pt x="533345" y="531247"/>
                  </a:cubicBezTo>
                  <a:cubicBezTo>
                    <a:pt x="533345" y="531247"/>
                    <a:pt x="533345" y="531247"/>
                    <a:pt x="533345" y="564074"/>
                  </a:cubicBezTo>
                  <a:cubicBezTo>
                    <a:pt x="521929" y="571924"/>
                    <a:pt x="509799" y="579061"/>
                    <a:pt x="497670" y="584770"/>
                  </a:cubicBezTo>
                  <a:cubicBezTo>
                    <a:pt x="484826" y="589766"/>
                    <a:pt x="471983" y="593334"/>
                    <a:pt x="459853" y="596902"/>
                  </a:cubicBezTo>
                  <a:cubicBezTo>
                    <a:pt x="459853" y="596902"/>
                    <a:pt x="459853" y="596902"/>
                    <a:pt x="434880" y="574065"/>
                  </a:cubicBezTo>
                  <a:cubicBezTo>
                    <a:pt x="410621" y="576206"/>
                    <a:pt x="387074" y="573352"/>
                    <a:pt x="364242" y="565502"/>
                  </a:cubicBezTo>
                  <a:cubicBezTo>
                    <a:pt x="364242" y="565502"/>
                    <a:pt x="364242" y="565502"/>
                    <a:pt x="336415" y="581916"/>
                  </a:cubicBezTo>
                  <a:cubicBezTo>
                    <a:pt x="312155" y="569784"/>
                    <a:pt x="290036" y="553370"/>
                    <a:pt x="271485" y="531247"/>
                  </a:cubicBezTo>
                  <a:cubicBezTo>
                    <a:pt x="271485" y="531247"/>
                    <a:pt x="271485" y="531247"/>
                    <a:pt x="279334" y="499846"/>
                  </a:cubicBezTo>
                  <a:cubicBezTo>
                    <a:pt x="272912" y="490569"/>
                    <a:pt x="267917" y="480578"/>
                    <a:pt x="263636" y="470586"/>
                  </a:cubicBezTo>
                  <a:cubicBezTo>
                    <a:pt x="257928" y="459168"/>
                    <a:pt x="254360" y="447750"/>
                    <a:pt x="252220" y="436331"/>
                  </a:cubicBezTo>
                  <a:cubicBezTo>
                    <a:pt x="252220" y="436331"/>
                    <a:pt x="252220" y="436331"/>
                    <a:pt x="224393" y="419918"/>
                  </a:cubicBezTo>
                  <a:cubicBezTo>
                    <a:pt x="222252" y="390658"/>
                    <a:pt x="225820" y="362112"/>
                    <a:pt x="235809" y="335707"/>
                  </a:cubicBezTo>
                  <a:cubicBezTo>
                    <a:pt x="235809" y="335707"/>
                    <a:pt x="235809" y="335707"/>
                    <a:pt x="266490" y="325716"/>
                  </a:cubicBezTo>
                  <a:cubicBezTo>
                    <a:pt x="275766" y="306448"/>
                    <a:pt x="289323" y="290034"/>
                    <a:pt x="305734" y="275047"/>
                  </a:cubicBezTo>
                  <a:cubicBezTo>
                    <a:pt x="305734" y="275047"/>
                    <a:pt x="305734" y="275047"/>
                    <a:pt x="305734" y="240792"/>
                  </a:cubicBezTo>
                  <a:cubicBezTo>
                    <a:pt x="316436" y="232942"/>
                    <a:pt x="329280" y="225805"/>
                    <a:pt x="342123" y="220096"/>
                  </a:cubicBezTo>
                  <a:cubicBezTo>
                    <a:pt x="355680" y="214387"/>
                    <a:pt x="369237" y="210819"/>
                    <a:pt x="382793" y="207964"/>
                  </a:cubicBezTo>
                  <a:close/>
                  <a:moveTo>
                    <a:pt x="1219200" y="31750"/>
                  </a:moveTo>
                  <a:cubicBezTo>
                    <a:pt x="1190267" y="31750"/>
                    <a:pt x="1166812" y="55205"/>
                    <a:pt x="1166812" y="84138"/>
                  </a:cubicBezTo>
                  <a:cubicBezTo>
                    <a:pt x="1166812" y="113071"/>
                    <a:pt x="1190267" y="136526"/>
                    <a:pt x="1219200" y="136526"/>
                  </a:cubicBezTo>
                  <a:cubicBezTo>
                    <a:pt x="1248133" y="136526"/>
                    <a:pt x="1271588" y="113071"/>
                    <a:pt x="1271588" y="84138"/>
                  </a:cubicBezTo>
                  <a:cubicBezTo>
                    <a:pt x="1271588" y="55205"/>
                    <a:pt x="1248133" y="31750"/>
                    <a:pt x="1219200" y="31750"/>
                  </a:cubicBezTo>
                  <a:close/>
                  <a:moveTo>
                    <a:pt x="538163" y="31750"/>
                  </a:moveTo>
                  <a:cubicBezTo>
                    <a:pt x="509230" y="31750"/>
                    <a:pt x="485775" y="55205"/>
                    <a:pt x="485775" y="84138"/>
                  </a:cubicBezTo>
                  <a:cubicBezTo>
                    <a:pt x="485775" y="113071"/>
                    <a:pt x="509230" y="136526"/>
                    <a:pt x="538163" y="136526"/>
                  </a:cubicBezTo>
                  <a:cubicBezTo>
                    <a:pt x="567096" y="136526"/>
                    <a:pt x="590551" y="113071"/>
                    <a:pt x="590551" y="84138"/>
                  </a:cubicBezTo>
                  <a:cubicBezTo>
                    <a:pt x="590551" y="55205"/>
                    <a:pt x="567096" y="31750"/>
                    <a:pt x="538163" y="31750"/>
                  </a:cubicBezTo>
                  <a:close/>
                  <a:moveTo>
                    <a:pt x="84138" y="31750"/>
                  </a:moveTo>
                  <a:cubicBezTo>
                    <a:pt x="55205" y="31750"/>
                    <a:pt x="31750" y="55205"/>
                    <a:pt x="31750" y="84138"/>
                  </a:cubicBezTo>
                  <a:cubicBezTo>
                    <a:pt x="31750" y="113071"/>
                    <a:pt x="55205" y="136526"/>
                    <a:pt x="84138" y="136526"/>
                  </a:cubicBezTo>
                  <a:cubicBezTo>
                    <a:pt x="113071" y="136526"/>
                    <a:pt x="136526" y="113071"/>
                    <a:pt x="136526" y="84138"/>
                  </a:cubicBezTo>
                  <a:cubicBezTo>
                    <a:pt x="136526" y="55205"/>
                    <a:pt x="113071" y="31750"/>
                    <a:pt x="84138" y="31750"/>
                  </a:cubicBezTo>
                  <a:close/>
                  <a:moveTo>
                    <a:pt x="992188" y="1"/>
                  </a:moveTo>
                  <a:cubicBezTo>
                    <a:pt x="1000847" y="1"/>
                    <a:pt x="1008063" y="7162"/>
                    <a:pt x="1008063" y="15754"/>
                  </a:cubicBezTo>
                  <a:cubicBezTo>
                    <a:pt x="1008063" y="15754"/>
                    <a:pt x="1008063" y="15754"/>
                    <a:pt x="1008063" y="152522"/>
                  </a:cubicBezTo>
                  <a:cubicBezTo>
                    <a:pt x="1008063" y="161115"/>
                    <a:pt x="1000847" y="168276"/>
                    <a:pt x="992188" y="168276"/>
                  </a:cubicBezTo>
                  <a:cubicBezTo>
                    <a:pt x="983529" y="168276"/>
                    <a:pt x="976313" y="161115"/>
                    <a:pt x="976313" y="152522"/>
                  </a:cubicBezTo>
                  <a:cubicBezTo>
                    <a:pt x="976313" y="152522"/>
                    <a:pt x="976313" y="152522"/>
                    <a:pt x="976313" y="15754"/>
                  </a:cubicBezTo>
                  <a:cubicBezTo>
                    <a:pt x="976313" y="7162"/>
                    <a:pt x="983529" y="1"/>
                    <a:pt x="992188" y="1"/>
                  </a:cubicBezTo>
                  <a:close/>
                  <a:moveTo>
                    <a:pt x="765176" y="1"/>
                  </a:moveTo>
                  <a:cubicBezTo>
                    <a:pt x="773835" y="1"/>
                    <a:pt x="781051" y="7162"/>
                    <a:pt x="781051" y="15754"/>
                  </a:cubicBezTo>
                  <a:cubicBezTo>
                    <a:pt x="781051" y="15754"/>
                    <a:pt x="781051" y="15754"/>
                    <a:pt x="781051" y="152522"/>
                  </a:cubicBezTo>
                  <a:cubicBezTo>
                    <a:pt x="781051" y="161115"/>
                    <a:pt x="773835" y="168276"/>
                    <a:pt x="765176" y="168276"/>
                  </a:cubicBezTo>
                  <a:cubicBezTo>
                    <a:pt x="756517" y="168276"/>
                    <a:pt x="749301" y="161115"/>
                    <a:pt x="749301" y="152522"/>
                  </a:cubicBezTo>
                  <a:cubicBezTo>
                    <a:pt x="749301" y="152522"/>
                    <a:pt x="749301" y="152522"/>
                    <a:pt x="749301" y="15754"/>
                  </a:cubicBezTo>
                  <a:cubicBezTo>
                    <a:pt x="749301" y="7162"/>
                    <a:pt x="756517" y="1"/>
                    <a:pt x="765176" y="1"/>
                  </a:cubicBezTo>
                  <a:close/>
                  <a:moveTo>
                    <a:pt x="311151" y="1"/>
                  </a:moveTo>
                  <a:cubicBezTo>
                    <a:pt x="319810" y="1"/>
                    <a:pt x="327026" y="7162"/>
                    <a:pt x="327026" y="15754"/>
                  </a:cubicBezTo>
                  <a:cubicBezTo>
                    <a:pt x="327026" y="15754"/>
                    <a:pt x="327026" y="15754"/>
                    <a:pt x="327026" y="152522"/>
                  </a:cubicBezTo>
                  <a:cubicBezTo>
                    <a:pt x="327026" y="161115"/>
                    <a:pt x="319810" y="168276"/>
                    <a:pt x="311151" y="168276"/>
                  </a:cubicBezTo>
                  <a:cubicBezTo>
                    <a:pt x="302492" y="168276"/>
                    <a:pt x="295276" y="161115"/>
                    <a:pt x="295276" y="152522"/>
                  </a:cubicBezTo>
                  <a:cubicBezTo>
                    <a:pt x="295276" y="152522"/>
                    <a:pt x="295276" y="152522"/>
                    <a:pt x="295276" y="15754"/>
                  </a:cubicBezTo>
                  <a:cubicBezTo>
                    <a:pt x="295276" y="7162"/>
                    <a:pt x="302492" y="1"/>
                    <a:pt x="311151" y="1"/>
                  </a:cubicBezTo>
                  <a:close/>
                  <a:moveTo>
                    <a:pt x="1219200" y="0"/>
                  </a:moveTo>
                  <a:cubicBezTo>
                    <a:pt x="1265668" y="0"/>
                    <a:pt x="1303338" y="37670"/>
                    <a:pt x="1303338" y="84138"/>
                  </a:cubicBezTo>
                  <a:cubicBezTo>
                    <a:pt x="1303338" y="130606"/>
                    <a:pt x="1265668" y="168276"/>
                    <a:pt x="1219200" y="168276"/>
                  </a:cubicBezTo>
                  <a:cubicBezTo>
                    <a:pt x="1172732" y="168276"/>
                    <a:pt x="1135062" y="130606"/>
                    <a:pt x="1135062" y="84138"/>
                  </a:cubicBezTo>
                  <a:cubicBezTo>
                    <a:pt x="1135062" y="37670"/>
                    <a:pt x="1172732" y="0"/>
                    <a:pt x="1219200" y="0"/>
                  </a:cubicBezTo>
                  <a:close/>
                  <a:moveTo>
                    <a:pt x="538163" y="0"/>
                  </a:moveTo>
                  <a:cubicBezTo>
                    <a:pt x="584631" y="0"/>
                    <a:pt x="622301" y="37670"/>
                    <a:pt x="622301" y="84138"/>
                  </a:cubicBezTo>
                  <a:cubicBezTo>
                    <a:pt x="622301" y="130606"/>
                    <a:pt x="584631" y="168276"/>
                    <a:pt x="538163" y="168276"/>
                  </a:cubicBezTo>
                  <a:cubicBezTo>
                    <a:pt x="491695" y="168276"/>
                    <a:pt x="454025" y="130606"/>
                    <a:pt x="454025" y="84138"/>
                  </a:cubicBezTo>
                  <a:cubicBezTo>
                    <a:pt x="454025" y="37670"/>
                    <a:pt x="491695" y="0"/>
                    <a:pt x="538163" y="0"/>
                  </a:cubicBezTo>
                  <a:close/>
                  <a:moveTo>
                    <a:pt x="84138" y="0"/>
                  </a:moveTo>
                  <a:cubicBezTo>
                    <a:pt x="130606" y="0"/>
                    <a:pt x="168276" y="37670"/>
                    <a:pt x="168276" y="84138"/>
                  </a:cubicBezTo>
                  <a:cubicBezTo>
                    <a:pt x="168276" y="130606"/>
                    <a:pt x="130606" y="168276"/>
                    <a:pt x="84138" y="168276"/>
                  </a:cubicBezTo>
                  <a:cubicBezTo>
                    <a:pt x="37670" y="168276"/>
                    <a:pt x="0" y="130606"/>
                    <a:pt x="0" y="84138"/>
                  </a:cubicBezTo>
                  <a:cubicBezTo>
                    <a:pt x="0" y="37670"/>
                    <a:pt x="37670" y="0"/>
                    <a:pt x="84138"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2207558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88" name="think-cell Slide" r:id="rId21" imgW="360" imgH="360" progId="TCLayout.ActiveDocument.1">
                  <p:embed/>
                </p:oleObj>
              </mc:Choice>
              <mc:Fallback>
                <p:oleObj name="think-cell Slide" r:id="rId21" imgW="360" imgH="360" progId="TCLayout.ActiveDocument.1">
                  <p:embed/>
                  <p:pic>
                    <p:nvPicPr>
                      <p:cNvPr id="5" name="Object 4" hidden="1"/>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sym typeface="+mn-lt"/>
            </a:endParaRPr>
          </a:p>
        </p:txBody>
      </p:sp>
      <p:sp>
        <p:nvSpPr>
          <p:cNvPr id="31" name="TextBox 30"/>
          <p:cNvSpPr txBox="1"/>
          <p:nvPr/>
        </p:nvSpPr>
        <p:spPr>
          <a:xfrm>
            <a:off x="9242912" y="0"/>
            <a:ext cx="2696539" cy="6857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700" dirty="0">
                <a:solidFill>
                  <a:srgbClr val="FFFFFF"/>
                </a:solidFill>
              </a:rPr>
              <a:t>Associates are the most positive, followed by Consultants, this is the same as 2020</a:t>
            </a:r>
          </a:p>
          <a:p>
            <a:endParaRPr lang="en-GB" sz="1700" dirty="0">
              <a:solidFill>
                <a:srgbClr val="FFFFFF"/>
              </a:solidFill>
            </a:endParaRPr>
          </a:p>
          <a:p>
            <a:r>
              <a:rPr lang="en-GB" sz="1700" dirty="0">
                <a:solidFill>
                  <a:srgbClr val="FFFFFF"/>
                </a:solidFill>
              </a:rPr>
              <a:t>Whilst Principals trended flat, all other roles increased positivity from 2020, notably for Senior ECT (+9%), PL's (+7%) &amp; MDP's (+5%) </a:t>
            </a:r>
          </a:p>
          <a:p>
            <a:endParaRPr lang="en-GB" sz="1700" dirty="0">
              <a:solidFill>
                <a:srgbClr val="FFFFFF"/>
              </a:solidFill>
            </a:endParaRPr>
          </a:p>
          <a:p>
            <a:r>
              <a:rPr lang="en-GB" sz="1700" dirty="0">
                <a:solidFill>
                  <a:srgbClr val="FFFFFF"/>
                </a:solidFill>
              </a:rPr>
              <a:t>The overall score for CT was 76% positive; the higher number of A's &amp; C respondents was a factor</a:t>
            </a:r>
          </a:p>
        </p:txBody>
      </p:sp>
      <p:sp>
        <p:nvSpPr>
          <p:cNvPr id="15" name="TextBox 14">
            <a:extLst>
              <a:ext uri="{FF2B5EF4-FFF2-40B4-BE49-F238E27FC236}">
                <a16:creationId xmlns:a16="http://schemas.microsoft.com/office/drawing/2014/main" id="{CB6E7EE3-31C4-704B-A047-DC35783CAC0B}"/>
              </a:ext>
            </a:extLst>
          </p:cNvPr>
          <p:cNvSpPr txBox="1"/>
          <p:nvPr/>
        </p:nvSpPr>
        <p:spPr>
          <a:xfrm>
            <a:off x="629999" y="1382591"/>
            <a:ext cx="8101584"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600" b="1" dirty="0">
                <a:solidFill>
                  <a:srgbClr val="30C1D7"/>
                </a:solidFill>
                <a:latin typeface="Trebuchet MS" panose="020B0703020202090204" pitchFamily="34" charset="0"/>
              </a:rPr>
              <a:t>Q: </a:t>
            </a:r>
            <a:r>
              <a:rPr lang="en-US" sz="1600" dirty="0">
                <a:solidFill>
                  <a:srgbClr val="30C1D7"/>
                </a:solidFill>
                <a:latin typeface="Trebuchet MS" panose="020B0703020202090204" pitchFamily="34" charset="0"/>
              </a:rPr>
              <a:t>'I am provided with the right IT tools &amp; services to enable my day-to-day job</a:t>
            </a:r>
            <a:r>
              <a:rPr lang="en-GB" sz="1600" dirty="0">
                <a:solidFill>
                  <a:srgbClr val="30C1D7"/>
                </a:solidFill>
                <a:latin typeface="Trebuchet MS" panose="020B0703020202090204" pitchFamily="34" charset="0"/>
              </a:rPr>
              <a:t>'</a:t>
            </a:r>
            <a:endParaRPr lang="en-US" sz="1600" dirty="0">
              <a:solidFill>
                <a:srgbClr val="30C1D7"/>
              </a:solidFill>
              <a:latin typeface="Trebuchet MS" panose="020B0703020202090204" pitchFamily="34" charset="0"/>
            </a:endParaRPr>
          </a:p>
        </p:txBody>
      </p:sp>
      <p:sp>
        <p:nvSpPr>
          <p:cNvPr id="24" name="TextBox 23">
            <a:extLst>
              <a:ext uri="{FF2B5EF4-FFF2-40B4-BE49-F238E27FC236}">
                <a16:creationId xmlns:a16="http://schemas.microsoft.com/office/drawing/2014/main" id="{AD527B31-9935-F144-AEA9-1D78BD4BD1E8}"/>
              </a:ext>
            </a:extLst>
          </p:cNvPr>
          <p:cNvSpPr txBox="1"/>
          <p:nvPr/>
        </p:nvSpPr>
        <p:spPr>
          <a:xfrm>
            <a:off x="7453463"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2671</a:t>
            </a:r>
          </a:p>
        </p:txBody>
      </p:sp>
      <p:sp>
        <p:nvSpPr>
          <p:cNvPr id="25" name="TextBox 24">
            <a:extLst>
              <a:ext uri="{FF2B5EF4-FFF2-40B4-BE49-F238E27FC236}">
                <a16:creationId xmlns:a16="http://schemas.microsoft.com/office/drawing/2014/main" id="{C3AF6418-4BFB-964B-A08F-1F9AF16F8A85}"/>
              </a:ext>
            </a:extLst>
          </p:cNvPr>
          <p:cNvSpPr txBox="1"/>
          <p:nvPr/>
        </p:nvSpPr>
        <p:spPr>
          <a:xfrm>
            <a:off x="4087611" y="5901908"/>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681</a:t>
            </a:r>
            <a:endParaRPr lang="en-US" sz="1100" i="1" dirty="0">
              <a:solidFill>
                <a:schemeClr val="bg1">
                  <a:lumMod val="50000"/>
                </a:schemeClr>
              </a:solidFill>
            </a:endParaRPr>
          </a:p>
        </p:txBody>
      </p:sp>
      <p:sp>
        <p:nvSpPr>
          <p:cNvPr id="26" name="TextBox 13">
            <a:extLst>
              <a:ext uri="{FF2B5EF4-FFF2-40B4-BE49-F238E27FC236}">
                <a16:creationId xmlns:a16="http://schemas.microsoft.com/office/drawing/2014/main" id="{F8BC3718-477C-ED4A-88DA-992DE55072D2}"/>
              </a:ext>
            </a:extLst>
          </p:cNvPr>
          <p:cNvSpPr txBox="1"/>
          <p:nvPr/>
        </p:nvSpPr>
        <p:spPr>
          <a:xfrm>
            <a:off x="2955276"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343</a:t>
            </a:r>
          </a:p>
        </p:txBody>
      </p:sp>
      <p:sp>
        <p:nvSpPr>
          <p:cNvPr id="32" name="TextBox 13">
            <a:extLst>
              <a:ext uri="{FF2B5EF4-FFF2-40B4-BE49-F238E27FC236}">
                <a16:creationId xmlns:a16="http://schemas.microsoft.com/office/drawing/2014/main" id="{012056AD-C096-8246-B3CD-32C8309582AF}"/>
              </a:ext>
            </a:extLst>
          </p:cNvPr>
          <p:cNvSpPr txBox="1"/>
          <p:nvPr/>
        </p:nvSpPr>
        <p:spPr>
          <a:xfrm>
            <a:off x="1841212"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307</a:t>
            </a:r>
          </a:p>
        </p:txBody>
      </p:sp>
      <p:sp>
        <p:nvSpPr>
          <p:cNvPr id="33" name="TextBox 32">
            <a:extLst>
              <a:ext uri="{FF2B5EF4-FFF2-40B4-BE49-F238E27FC236}">
                <a16:creationId xmlns:a16="http://schemas.microsoft.com/office/drawing/2014/main" id="{0FFD32AE-B8BF-5C4A-8936-4C05218B9078}"/>
              </a:ext>
            </a:extLst>
          </p:cNvPr>
          <p:cNvSpPr txBox="1"/>
          <p:nvPr/>
        </p:nvSpPr>
        <p:spPr>
          <a:xfrm>
            <a:off x="661647" y="5901907"/>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1206</a:t>
            </a:r>
          </a:p>
        </p:txBody>
      </p:sp>
      <p:sp>
        <p:nvSpPr>
          <p:cNvPr id="17" name="Title 2">
            <a:extLst>
              <a:ext uri="{FF2B5EF4-FFF2-40B4-BE49-F238E27FC236}">
                <a16:creationId xmlns:a16="http://schemas.microsoft.com/office/drawing/2014/main" id="{0110F3C0-7739-8744-8546-7A740FEE27F0}"/>
              </a:ext>
            </a:extLst>
          </p:cNvPr>
          <p:cNvSpPr txBox="1">
            <a:spLocks/>
          </p:cNvSpPr>
          <p:nvPr/>
        </p:nvSpPr>
        <p:spPr>
          <a:xfrm>
            <a:off x="630000" y="622800"/>
            <a:ext cx="8101584" cy="5262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GB" dirty="0"/>
              <a:t>Quantitative Questions – Drill-Down</a:t>
            </a:r>
            <a:br>
              <a:rPr lang="en-GB" dirty="0"/>
            </a:br>
            <a:r>
              <a:rPr lang="en-GB" sz="1400" i="1" dirty="0">
                <a:solidFill>
                  <a:schemeClr val="accent5"/>
                </a:solidFill>
              </a:rPr>
              <a:t>By Consulting Role - Positive, Neutral, Negative Drill Down &amp; 2020 vs 2021 Positive Trending</a:t>
            </a:r>
            <a:endParaRPr lang="en-GB" sz="1400" dirty="0"/>
          </a:p>
        </p:txBody>
      </p:sp>
      <p:graphicFrame>
        <p:nvGraphicFramePr>
          <p:cNvPr id="186" name="Chart 185">
            <a:extLst>
              <a:ext uri="{FF2B5EF4-FFF2-40B4-BE49-F238E27FC236}">
                <a16:creationId xmlns:a16="http://schemas.microsoft.com/office/drawing/2014/main" id="{8A7BB1B9-375D-4188-A942-BFCACED435D0}"/>
              </a:ext>
            </a:extLst>
          </p:cNvPr>
          <p:cNvGraphicFramePr/>
          <p:nvPr>
            <p:custDataLst>
              <p:tags r:id="rId4"/>
            </p:custDataLst>
          </p:nvPr>
        </p:nvGraphicFramePr>
        <p:xfrm>
          <a:off x="547688" y="1909763"/>
          <a:ext cx="8032750" cy="3552825"/>
        </p:xfrm>
        <a:graphic>
          <a:graphicData uri="http://schemas.openxmlformats.org/drawingml/2006/chart">
            <c:chart xmlns:c="http://schemas.openxmlformats.org/drawingml/2006/chart" xmlns:r="http://schemas.openxmlformats.org/officeDocument/2006/relationships" r:id="rId23"/>
          </a:graphicData>
        </a:graphic>
      </p:graphicFrame>
      <p:sp>
        <p:nvSpPr>
          <p:cNvPr id="77" name="Text Placeholder 3">
            <a:extLst>
              <a:ext uri="{FF2B5EF4-FFF2-40B4-BE49-F238E27FC236}">
                <a16:creationId xmlns:a16="http://schemas.microsoft.com/office/drawing/2014/main" id="{8229C041-648C-4AA8-9A35-3363E25AE9EB}"/>
              </a:ext>
            </a:extLst>
          </p:cNvPr>
          <p:cNvSpPr>
            <a:spLocks noGrp="1"/>
          </p:cNvSpPr>
          <p:nvPr>
            <p:custDataLst>
              <p:tags r:id="rId5"/>
            </p:custDataLst>
          </p:nvPr>
        </p:nvSpPr>
        <p:spPr bwMode="gray">
          <a:xfrm>
            <a:off x="467836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0F91A184-4425-41BD-B68E-76A6A0BA2E4D}" type="datetime'''''''''''''''''''''''''2''02''''''1'' ''''P''''''''r’s'''''''">
              <a:rPr lang="en-US" altLang="en-US" smtClean="0"/>
              <a:pPr/>
              <a:t>2021 Pr’s</a:t>
            </a:fld>
            <a:endParaRPr lang="en-US" dirty="0">
              <a:sym typeface="+mn-lt"/>
            </a:endParaRPr>
          </a:p>
        </p:txBody>
      </p:sp>
      <p:sp>
        <p:nvSpPr>
          <p:cNvPr id="48" name="Text Placeholder 3">
            <a:extLst>
              <a:ext uri="{FF2B5EF4-FFF2-40B4-BE49-F238E27FC236}">
                <a16:creationId xmlns:a16="http://schemas.microsoft.com/office/drawing/2014/main" id="{CD278DE4-7338-430A-A668-30B7A3253C96}"/>
              </a:ext>
            </a:extLst>
          </p:cNvPr>
          <p:cNvSpPr>
            <a:spLocks noGrp="1"/>
          </p:cNvSpPr>
          <p:nvPr>
            <p:custDataLst>
              <p:tags r:id="rId6"/>
            </p:custDataLst>
          </p:nvPr>
        </p:nvSpPr>
        <p:spPr bwMode="gray">
          <a:xfrm>
            <a:off x="411638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C062ECF-4C67-4914-88E2-ABA7BD226521}" type="datetime'''''''''20''''2''''''0'''''' P''''r''''’''''''''s'''">
              <a:rPr lang="en-US" altLang="en-US" smtClean="0"/>
              <a:pPr/>
              <a:t>2020 Pr’s</a:t>
            </a:fld>
            <a:endParaRPr lang="en-US" dirty="0">
              <a:sym typeface="+mn-lt"/>
            </a:endParaRPr>
          </a:p>
        </p:txBody>
      </p:sp>
      <p:sp>
        <p:nvSpPr>
          <p:cNvPr id="75" name="Text Placeholder 3">
            <a:extLst>
              <a:ext uri="{FF2B5EF4-FFF2-40B4-BE49-F238E27FC236}">
                <a16:creationId xmlns:a16="http://schemas.microsoft.com/office/drawing/2014/main" id="{725351A1-0220-4DDC-BE91-F62CEDB82E11}"/>
              </a:ext>
            </a:extLst>
          </p:cNvPr>
          <p:cNvSpPr>
            <a:spLocks noGrp="1"/>
          </p:cNvSpPr>
          <p:nvPr>
            <p:custDataLst>
              <p:tags r:id="rId7"/>
            </p:custDataLst>
          </p:nvPr>
        </p:nvSpPr>
        <p:spPr bwMode="gray">
          <a:xfrm>
            <a:off x="355441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59FA1F4-2148-4CFF-85D9-001955AEE517}" type="datetime'202''''''''''1'''''''' P''''''’''''s'''''''''''''''''''''''''">
              <a:rPr lang="en-US" altLang="en-US" smtClean="0"/>
              <a:pPr/>
              <a:t>2021 P’s</a:t>
            </a:fld>
            <a:endParaRPr lang="en-US" dirty="0">
              <a:sym typeface="+mn-lt"/>
            </a:endParaRPr>
          </a:p>
        </p:txBody>
      </p:sp>
      <p:sp>
        <p:nvSpPr>
          <p:cNvPr id="41" name="Text Placeholder 3">
            <a:extLst>
              <a:ext uri="{FF2B5EF4-FFF2-40B4-BE49-F238E27FC236}">
                <a16:creationId xmlns:a16="http://schemas.microsoft.com/office/drawing/2014/main" id="{0D458412-A417-475E-8C2F-F7ABF5A7AE26}"/>
              </a:ext>
            </a:extLst>
          </p:cNvPr>
          <p:cNvSpPr>
            <a:spLocks noGrp="1"/>
          </p:cNvSpPr>
          <p:nvPr>
            <p:custDataLst>
              <p:tags r:id="rId8"/>
            </p:custDataLst>
          </p:nvPr>
        </p:nvSpPr>
        <p:spPr bwMode="gray">
          <a:xfrm>
            <a:off x="1766887" y="5430839"/>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3732EED-0630-4A8C-B643-A616292E8229}" type="datetime'''2''''''0''''''''''20 ''''''''''Snr'''''' ''E''''C''''''''T'">
              <a:rPr lang="en-US" altLang="en-US" smtClean="0"/>
              <a:pPr/>
              <a:t>2020 Snr ECT</a:t>
            </a:fld>
            <a:endParaRPr lang="en-US" dirty="0">
              <a:sym typeface="+mn-lt"/>
            </a:endParaRPr>
          </a:p>
        </p:txBody>
      </p:sp>
      <p:sp>
        <p:nvSpPr>
          <p:cNvPr id="73" name="Text Placeholder 3">
            <a:extLst>
              <a:ext uri="{FF2B5EF4-FFF2-40B4-BE49-F238E27FC236}">
                <a16:creationId xmlns:a16="http://schemas.microsoft.com/office/drawing/2014/main" id="{9BF14226-8107-41DB-A413-FCBE8E630F93}"/>
              </a:ext>
            </a:extLst>
          </p:cNvPr>
          <p:cNvSpPr>
            <a:spLocks noGrp="1"/>
          </p:cNvSpPr>
          <p:nvPr>
            <p:custDataLst>
              <p:tags r:id="rId9"/>
            </p:custDataLst>
          </p:nvPr>
        </p:nvSpPr>
        <p:spPr bwMode="gray">
          <a:xfrm>
            <a:off x="2328862" y="5430839"/>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EB62CE9E-B67F-4F55-8B08-853AB01D0E7D}" type="datetime'2''0''''''''''''21'' ''''''S''nr'''''''''' E''C''T'''">
              <a:rPr lang="en-US" altLang="en-US" smtClean="0"/>
              <a:pPr/>
              <a:t>2021 Snr ECT</a:t>
            </a:fld>
            <a:endParaRPr lang="en-US" dirty="0">
              <a:sym typeface="+mn-lt"/>
            </a:endParaRPr>
          </a:p>
        </p:txBody>
      </p:sp>
      <p:sp>
        <p:nvSpPr>
          <p:cNvPr id="29" name="Text Placeholder 3">
            <a:extLst>
              <a:ext uri="{FF2B5EF4-FFF2-40B4-BE49-F238E27FC236}">
                <a16:creationId xmlns:a16="http://schemas.microsoft.com/office/drawing/2014/main" id="{A4B5EDAB-B61D-4C36-9AB3-07257C7F376E}"/>
              </a:ext>
            </a:extLst>
          </p:cNvPr>
          <p:cNvSpPr>
            <a:spLocks noGrp="1"/>
          </p:cNvSpPr>
          <p:nvPr>
            <p:custDataLst>
              <p:tags r:id="rId10"/>
            </p:custDataLst>
          </p:nvPr>
        </p:nvSpPr>
        <p:spPr bwMode="gray">
          <a:xfrm>
            <a:off x="706438" y="5430838"/>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A1AA2100-BB35-40B7-9CB3-EC6CBEDEF836}" type="datetime'''''''''''2''''0''20'''' ''''''''''''M''''''''''''DP''''’s'''">
              <a:rPr lang="en-US" altLang="en-US" smtClean="0"/>
              <a:pPr/>
              <a:t>2020 MDP’s</a:t>
            </a:fld>
            <a:endParaRPr lang="en-US" dirty="0">
              <a:sym typeface="+mn-lt"/>
            </a:endParaRPr>
          </a:p>
        </p:txBody>
      </p:sp>
      <p:sp>
        <p:nvSpPr>
          <p:cNvPr id="71" name="Text Placeholder 3">
            <a:extLst>
              <a:ext uri="{FF2B5EF4-FFF2-40B4-BE49-F238E27FC236}">
                <a16:creationId xmlns:a16="http://schemas.microsoft.com/office/drawing/2014/main" id="{BF7EFB7D-36F6-4392-812B-AD630F8E45BE}"/>
              </a:ext>
            </a:extLst>
          </p:cNvPr>
          <p:cNvSpPr>
            <a:spLocks noGrp="1"/>
          </p:cNvSpPr>
          <p:nvPr>
            <p:custDataLst>
              <p:tags r:id="rId11"/>
            </p:custDataLst>
          </p:nvPr>
        </p:nvSpPr>
        <p:spPr bwMode="gray">
          <a:xfrm>
            <a:off x="1268413" y="5430838"/>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4F2D2CFB-DBE9-412B-9384-1F7359B2A105}" type="datetime'20''''''''''2''''''''1 ''''M''''''D''''''''P''''''''''’''s'">
              <a:rPr lang="en-US" altLang="en-US" smtClean="0"/>
              <a:pPr/>
              <a:t>2021 MDP’s</a:t>
            </a:fld>
            <a:endParaRPr lang="en-US" dirty="0">
              <a:sym typeface="+mn-lt"/>
            </a:endParaRPr>
          </a:p>
        </p:txBody>
      </p:sp>
      <p:sp>
        <p:nvSpPr>
          <p:cNvPr id="46" name="Text Placeholder 3">
            <a:extLst>
              <a:ext uri="{FF2B5EF4-FFF2-40B4-BE49-F238E27FC236}">
                <a16:creationId xmlns:a16="http://schemas.microsoft.com/office/drawing/2014/main" id="{6211BCE7-4247-46E0-9F84-DA1829EA4AF1}"/>
              </a:ext>
            </a:extLst>
          </p:cNvPr>
          <p:cNvSpPr>
            <a:spLocks noGrp="1"/>
          </p:cNvSpPr>
          <p:nvPr>
            <p:custDataLst>
              <p:tags r:id="rId12"/>
            </p:custDataLst>
          </p:nvPr>
        </p:nvSpPr>
        <p:spPr bwMode="gray">
          <a:xfrm>
            <a:off x="29924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27D3DD7-A99C-4353-AF5A-29D732F16C31}" type="datetime'''''2''''''''''''''''0''''''''''''2''''''0'''' P''’''''''s'''">
              <a:rPr lang="en-US" altLang="en-US" smtClean="0"/>
              <a:pPr/>
              <a:t>2020 P’s</a:t>
            </a:fld>
            <a:endParaRPr lang="en-US" dirty="0">
              <a:sym typeface="+mn-lt"/>
            </a:endParaRPr>
          </a:p>
        </p:txBody>
      </p:sp>
      <p:sp>
        <p:nvSpPr>
          <p:cNvPr id="50" name="Text Placeholder 3">
            <a:extLst>
              <a:ext uri="{FF2B5EF4-FFF2-40B4-BE49-F238E27FC236}">
                <a16:creationId xmlns:a16="http://schemas.microsoft.com/office/drawing/2014/main" id="{DB33ADB1-3B7F-4125-B89C-030A1399A845}"/>
              </a:ext>
            </a:extLst>
          </p:cNvPr>
          <p:cNvSpPr>
            <a:spLocks noGrp="1"/>
          </p:cNvSpPr>
          <p:nvPr>
            <p:custDataLst>
              <p:tags r:id="rId13"/>
            </p:custDataLst>
          </p:nvPr>
        </p:nvSpPr>
        <p:spPr bwMode="gray">
          <a:xfrm>
            <a:off x="52403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C8D2B605-1198-45A9-8A20-BC426C5866EF}" type="datetime'2''02''''''''''''''''''''''''''''''''0'' ''P''''''L’''''''s'">
              <a:rPr lang="en-US" altLang="en-US" smtClean="0"/>
              <a:pPr/>
              <a:t>2020 PL’s</a:t>
            </a:fld>
            <a:endParaRPr lang="en-US" dirty="0">
              <a:sym typeface="+mn-lt"/>
            </a:endParaRPr>
          </a:p>
        </p:txBody>
      </p:sp>
      <p:sp>
        <p:nvSpPr>
          <p:cNvPr id="79" name="Text Placeholder 3">
            <a:extLst>
              <a:ext uri="{FF2B5EF4-FFF2-40B4-BE49-F238E27FC236}">
                <a16:creationId xmlns:a16="http://schemas.microsoft.com/office/drawing/2014/main" id="{8AA2B03C-AB1F-4A32-BD75-36E54A4125EB}"/>
              </a:ext>
            </a:extLst>
          </p:cNvPr>
          <p:cNvSpPr>
            <a:spLocks noGrp="1"/>
          </p:cNvSpPr>
          <p:nvPr>
            <p:custDataLst>
              <p:tags r:id="rId14"/>
            </p:custDataLst>
          </p:nvPr>
        </p:nvSpPr>
        <p:spPr bwMode="gray">
          <a:xfrm>
            <a:off x="580231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4180056-6592-435E-A724-163DD37BE5FC}" type="datetime'''''2''0''''''''2''''''1'''''''''''' ''''''PL''''’''''''s'''">
              <a:rPr lang="en-US" altLang="en-US" smtClean="0"/>
              <a:pPr/>
              <a:t>2021 PL’s</a:t>
            </a:fld>
            <a:endParaRPr lang="en-US" dirty="0">
              <a:sym typeface="+mn-lt"/>
            </a:endParaRPr>
          </a:p>
        </p:txBody>
      </p:sp>
      <p:sp>
        <p:nvSpPr>
          <p:cNvPr id="52" name="Text Placeholder 3">
            <a:extLst>
              <a:ext uri="{FF2B5EF4-FFF2-40B4-BE49-F238E27FC236}">
                <a16:creationId xmlns:a16="http://schemas.microsoft.com/office/drawing/2014/main" id="{2E723C0A-806B-4527-B2F6-FD0C3AABE2CE}"/>
              </a:ext>
            </a:extLst>
          </p:cNvPr>
          <p:cNvSpPr>
            <a:spLocks noGrp="1"/>
          </p:cNvSpPr>
          <p:nvPr>
            <p:custDataLst>
              <p:tags r:id="rId15"/>
            </p:custDataLst>
          </p:nvPr>
        </p:nvSpPr>
        <p:spPr bwMode="gray">
          <a:xfrm>
            <a:off x="636428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9E21292F-07B1-4D45-B84A-F52CA3726CAA}" type="datetime'''2''''02''''''''''''''''0'' ''''''C''’''''''''s'''''''">
              <a:rPr lang="en-US" altLang="en-US" smtClean="0"/>
              <a:pPr/>
              <a:t>2020 C’s</a:t>
            </a:fld>
            <a:endParaRPr lang="en-US" dirty="0">
              <a:sym typeface="+mn-lt"/>
            </a:endParaRPr>
          </a:p>
        </p:txBody>
      </p:sp>
      <p:sp>
        <p:nvSpPr>
          <p:cNvPr id="81" name="Text Placeholder 3">
            <a:extLst>
              <a:ext uri="{FF2B5EF4-FFF2-40B4-BE49-F238E27FC236}">
                <a16:creationId xmlns:a16="http://schemas.microsoft.com/office/drawing/2014/main" id="{BAE022A5-634B-45E3-8AC1-762F951D119A}"/>
              </a:ext>
            </a:extLst>
          </p:cNvPr>
          <p:cNvSpPr>
            <a:spLocks noGrp="1"/>
          </p:cNvSpPr>
          <p:nvPr>
            <p:custDataLst>
              <p:tags r:id="rId16"/>
            </p:custDataLst>
          </p:nvPr>
        </p:nvSpPr>
        <p:spPr bwMode="gray">
          <a:xfrm>
            <a:off x="692626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BEF643F3-731A-4793-8772-A0DC791654A4}" type="datetime'''''2''0''2''1'''''''''''''''' ''''C''''’''''s'''''''''''''">
              <a:rPr lang="en-US" altLang="en-US" smtClean="0"/>
              <a:pPr/>
              <a:t>2021 C’s</a:t>
            </a:fld>
            <a:endParaRPr lang="en-US" dirty="0">
              <a:sym typeface="+mn-lt"/>
            </a:endParaRPr>
          </a:p>
        </p:txBody>
      </p:sp>
      <p:sp>
        <p:nvSpPr>
          <p:cNvPr id="54" name="Text Placeholder 3">
            <a:extLst>
              <a:ext uri="{FF2B5EF4-FFF2-40B4-BE49-F238E27FC236}">
                <a16:creationId xmlns:a16="http://schemas.microsoft.com/office/drawing/2014/main" id="{0BEC3D4E-B2E7-470A-9580-D2E6D1A6DF7C}"/>
              </a:ext>
            </a:extLst>
          </p:cNvPr>
          <p:cNvSpPr>
            <a:spLocks noGrp="1"/>
          </p:cNvSpPr>
          <p:nvPr>
            <p:custDataLst>
              <p:tags r:id="rId17"/>
            </p:custDataLst>
          </p:nvPr>
        </p:nvSpPr>
        <p:spPr bwMode="gray">
          <a:xfrm>
            <a:off x="74882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32E68DF-B2AE-4B08-870E-41CD5183D7BC}" type="datetime'''''''''2''0''''''''''''2''0''''''''&#10;''A''’''''''s'''''''''">
              <a:rPr lang="en-US" altLang="en-US" smtClean="0"/>
              <a:pPr/>
              <a:t>2020
A’s</a:t>
            </a:fld>
            <a:endParaRPr lang="en-US" dirty="0">
              <a:sym typeface="+mn-lt"/>
            </a:endParaRPr>
          </a:p>
        </p:txBody>
      </p:sp>
      <p:sp>
        <p:nvSpPr>
          <p:cNvPr id="83" name="Text Placeholder 3">
            <a:extLst>
              <a:ext uri="{FF2B5EF4-FFF2-40B4-BE49-F238E27FC236}">
                <a16:creationId xmlns:a16="http://schemas.microsoft.com/office/drawing/2014/main" id="{E11F3FE5-4546-44A9-AA1A-7174079031F3}"/>
              </a:ext>
            </a:extLst>
          </p:cNvPr>
          <p:cNvSpPr>
            <a:spLocks noGrp="1"/>
          </p:cNvSpPr>
          <p:nvPr>
            <p:custDataLst>
              <p:tags r:id="rId18"/>
            </p:custDataLst>
          </p:nvPr>
        </p:nvSpPr>
        <p:spPr bwMode="gray">
          <a:xfrm>
            <a:off x="805021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7254436-5407-4BEC-BE56-69098EDD46D3}" type="datetime'''''''''''2''''''''''''''''''''''02''1''''''''&#10;''A''''’s'''''">
              <a:rPr lang="en-US" altLang="en-US" smtClean="0"/>
              <a:pPr/>
              <a:t>2021
A’s</a:t>
            </a:fld>
            <a:endParaRPr lang="en-US" dirty="0">
              <a:sym typeface="+mn-lt"/>
            </a:endParaRPr>
          </a:p>
        </p:txBody>
      </p:sp>
      <p:sp>
        <p:nvSpPr>
          <p:cNvPr id="2" name="TextBox 1"/>
          <p:cNvSpPr txBox="1"/>
          <p:nvPr/>
        </p:nvSpPr>
        <p:spPr>
          <a:xfrm>
            <a:off x="507254" y="6155542"/>
            <a:ext cx="1046798" cy="2356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 RESPONSES</a:t>
            </a:r>
          </a:p>
        </p:txBody>
      </p:sp>
      <p:sp>
        <p:nvSpPr>
          <p:cNvPr id="61" name="TextBox 60">
            <a:extLst>
              <a:ext uri="{FF2B5EF4-FFF2-40B4-BE49-F238E27FC236}">
                <a16:creationId xmlns:a16="http://schemas.microsoft.com/office/drawing/2014/main" id="{19002CF9-18F6-40A5-B27F-96193F8C5DCE}"/>
              </a:ext>
            </a:extLst>
          </p:cNvPr>
          <p:cNvSpPr txBox="1"/>
          <p:nvPr/>
        </p:nvSpPr>
        <p:spPr>
          <a:xfrm>
            <a:off x="5208789"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1281</a:t>
            </a:r>
            <a:endParaRPr lang="en-US" sz="1100" i="1" dirty="0">
              <a:solidFill>
                <a:schemeClr val="bg1">
                  <a:lumMod val="50000"/>
                </a:schemeClr>
              </a:solidFill>
            </a:endParaRPr>
          </a:p>
        </p:txBody>
      </p:sp>
      <p:sp>
        <p:nvSpPr>
          <p:cNvPr id="63" name="TextBox 62">
            <a:extLst>
              <a:ext uri="{FF2B5EF4-FFF2-40B4-BE49-F238E27FC236}">
                <a16:creationId xmlns:a16="http://schemas.microsoft.com/office/drawing/2014/main" id="{153FBABD-2889-4588-96A4-6EDE3B70D36C}"/>
              </a:ext>
            </a:extLst>
          </p:cNvPr>
          <p:cNvSpPr txBox="1"/>
          <p:nvPr/>
        </p:nvSpPr>
        <p:spPr>
          <a:xfrm>
            <a:off x="6319339" y="58943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2584</a:t>
            </a:r>
            <a:endParaRPr lang="en-US" sz="1100" i="1" dirty="0">
              <a:solidFill>
                <a:schemeClr val="bg1">
                  <a:lumMod val="50000"/>
                </a:schemeClr>
              </a:solidFill>
            </a:endParaRPr>
          </a:p>
        </p:txBody>
      </p:sp>
      <p:grpSp>
        <p:nvGrpSpPr>
          <p:cNvPr id="187" name="Group 186">
            <a:extLst>
              <a:ext uri="{FF2B5EF4-FFF2-40B4-BE49-F238E27FC236}">
                <a16:creationId xmlns:a16="http://schemas.microsoft.com/office/drawing/2014/main" id="{57F01DB9-1FFA-45AD-81B0-C742F1020007}"/>
              </a:ext>
            </a:extLst>
          </p:cNvPr>
          <p:cNvGrpSpPr/>
          <p:nvPr/>
        </p:nvGrpSpPr>
        <p:grpSpPr>
          <a:xfrm>
            <a:off x="3029001" y="6455122"/>
            <a:ext cx="3450958" cy="213162"/>
            <a:chOff x="3007570" y="6393094"/>
            <a:chExt cx="3450958" cy="213162"/>
          </a:xfrm>
        </p:grpSpPr>
        <p:sp>
          <p:nvSpPr>
            <p:cNvPr id="64" name="Rectangle 63">
              <a:extLst>
                <a:ext uri="{FF2B5EF4-FFF2-40B4-BE49-F238E27FC236}">
                  <a16:creationId xmlns:a16="http://schemas.microsoft.com/office/drawing/2014/main" id="{3E3472FA-6C8D-4D2C-AF80-2E3C3865FA6C}"/>
                </a:ext>
              </a:extLst>
            </p:cNvPr>
            <p:cNvSpPr/>
            <p:nvPr/>
          </p:nvSpPr>
          <p:spPr>
            <a:xfrm>
              <a:off x="3007570" y="6402388"/>
              <a:ext cx="281709" cy="19497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65" name="TextBox 64">
              <a:extLst>
                <a:ext uri="{FF2B5EF4-FFF2-40B4-BE49-F238E27FC236}">
                  <a16:creationId xmlns:a16="http://schemas.microsoft.com/office/drawing/2014/main" id="{8E6DE768-9E83-49FC-91A5-4D7729889FA8}"/>
                </a:ext>
              </a:extLst>
            </p:cNvPr>
            <p:cNvSpPr txBox="1"/>
            <p:nvPr/>
          </p:nvSpPr>
          <p:spPr>
            <a:xfrm>
              <a:off x="324074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Positive</a:t>
              </a:r>
            </a:p>
          </p:txBody>
        </p:sp>
        <p:sp>
          <p:nvSpPr>
            <p:cNvPr id="66" name="Rectangle 65">
              <a:extLst>
                <a:ext uri="{FF2B5EF4-FFF2-40B4-BE49-F238E27FC236}">
                  <a16:creationId xmlns:a16="http://schemas.microsoft.com/office/drawing/2014/main" id="{524BD3BB-CAC5-4824-9C3E-31E155EA86A6}"/>
                </a:ext>
              </a:extLst>
            </p:cNvPr>
            <p:cNvSpPr/>
            <p:nvPr/>
          </p:nvSpPr>
          <p:spPr>
            <a:xfrm>
              <a:off x="4106605" y="6402190"/>
              <a:ext cx="281709" cy="194970"/>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67" name="TextBox 66">
              <a:extLst>
                <a:ext uri="{FF2B5EF4-FFF2-40B4-BE49-F238E27FC236}">
                  <a16:creationId xmlns:a16="http://schemas.microsoft.com/office/drawing/2014/main" id="{099D87E4-3EDF-4C8F-B85B-687C1CA9EF8C}"/>
                </a:ext>
              </a:extLst>
            </p:cNvPr>
            <p:cNvSpPr txBox="1"/>
            <p:nvPr/>
          </p:nvSpPr>
          <p:spPr>
            <a:xfrm>
              <a:off x="434869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Neutral</a:t>
              </a:r>
            </a:p>
          </p:txBody>
        </p:sp>
        <p:sp>
          <p:nvSpPr>
            <p:cNvPr id="68" name="Rectangle 67">
              <a:extLst>
                <a:ext uri="{FF2B5EF4-FFF2-40B4-BE49-F238E27FC236}">
                  <a16:creationId xmlns:a16="http://schemas.microsoft.com/office/drawing/2014/main" id="{5BF7B6D9-1D9C-4479-8BA2-D9A9CB775ECD}"/>
                </a:ext>
              </a:extLst>
            </p:cNvPr>
            <p:cNvSpPr/>
            <p:nvPr/>
          </p:nvSpPr>
          <p:spPr>
            <a:xfrm>
              <a:off x="5223470" y="6402190"/>
              <a:ext cx="281709" cy="194970"/>
            </a:xfrm>
            <a:prstGeom prst="rect">
              <a:avLst/>
            </a:prstGeom>
            <a:solidFill>
              <a:srgbClr val="837F7F"/>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69" name="TextBox 68">
              <a:extLst>
                <a:ext uri="{FF2B5EF4-FFF2-40B4-BE49-F238E27FC236}">
                  <a16:creationId xmlns:a16="http://schemas.microsoft.com/office/drawing/2014/main" id="{C15C40B8-A6E0-43FE-BF1F-363D366FCEAB}"/>
                </a:ext>
              </a:extLst>
            </p:cNvPr>
            <p:cNvSpPr txBox="1"/>
            <p:nvPr/>
          </p:nvSpPr>
          <p:spPr>
            <a:xfrm>
              <a:off x="5433357" y="6393094"/>
              <a:ext cx="1025171"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Negative</a:t>
              </a:r>
            </a:p>
          </p:txBody>
        </p:sp>
      </p:grpSp>
      <p:sp>
        <p:nvSpPr>
          <p:cNvPr id="188" name="TextBox 187">
            <a:extLst>
              <a:ext uri="{FF2B5EF4-FFF2-40B4-BE49-F238E27FC236}">
                <a16:creationId xmlns:a16="http://schemas.microsoft.com/office/drawing/2014/main" id="{13D3804B-9781-4620-99E8-25C62638BBCA}"/>
              </a:ext>
            </a:extLst>
          </p:cNvPr>
          <p:cNvSpPr txBox="1"/>
          <p:nvPr/>
        </p:nvSpPr>
        <p:spPr>
          <a:xfrm>
            <a:off x="8024370"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2089</a:t>
            </a:r>
          </a:p>
        </p:txBody>
      </p:sp>
      <p:sp>
        <p:nvSpPr>
          <p:cNvPr id="189" name="TextBox 188">
            <a:extLst>
              <a:ext uri="{FF2B5EF4-FFF2-40B4-BE49-F238E27FC236}">
                <a16:creationId xmlns:a16="http://schemas.microsoft.com/office/drawing/2014/main" id="{7FA90D98-74D0-4328-9388-12B4209AE338}"/>
              </a:ext>
            </a:extLst>
          </p:cNvPr>
          <p:cNvSpPr txBox="1"/>
          <p:nvPr/>
        </p:nvSpPr>
        <p:spPr>
          <a:xfrm>
            <a:off x="4658518" y="5901908"/>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651</a:t>
            </a:r>
            <a:endParaRPr lang="en-US" sz="1100" i="1" dirty="0">
              <a:solidFill>
                <a:schemeClr val="bg1">
                  <a:lumMod val="50000"/>
                </a:schemeClr>
              </a:solidFill>
            </a:endParaRPr>
          </a:p>
        </p:txBody>
      </p:sp>
      <p:sp>
        <p:nvSpPr>
          <p:cNvPr id="190" name="TextBox 13">
            <a:extLst>
              <a:ext uri="{FF2B5EF4-FFF2-40B4-BE49-F238E27FC236}">
                <a16:creationId xmlns:a16="http://schemas.microsoft.com/office/drawing/2014/main" id="{04B99C09-486D-4E84-B897-160ADAA5D763}"/>
              </a:ext>
            </a:extLst>
          </p:cNvPr>
          <p:cNvSpPr txBox="1"/>
          <p:nvPr/>
        </p:nvSpPr>
        <p:spPr>
          <a:xfrm>
            <a:off x="3526183"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396</a:t>
            </a:r>
          </a:p>
        </p:txBody>
      </p:sp>
      <p:sp>
        <p:nvSpPr>
          <p:cNvPr id="191" name="TextBox 13">
            <a:extLst>
              <a:ext uri="{FF2B5EF4-FFF2-40B4-BE49-F238E27FC236}">
                <a16:creationId xmlns:a16="http://schemas.microsoft.com/office/drawing/2014/main" id="{6DB433BF-FD58-47DA-8715-77AFFBC090EE}"/>
              </a:ext>
            </a:extLst>
          </p:cNvPr>
          <p:cNvSpPr txBox="1"/>
          <p:nvPr/>
        </p:nvSpPr>
        <p:spPr>
          <a:xfrm>
            <a:off x="2412119"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302</a:t>
            </a:r>
            <a:endParaRPr lang="en-US" sz="1100" i="1" dirty="0">
              <a:solidFill>
                <a:schemeClr val="bg1">
                  <a:lumMod val="50000"/>
                </a:schemeClr>
              </a:solidFill>
            </a:endParaRPr>
          </a:p>
        </p:txBody>
      </p:sp>
      <p:sp>
        <p:nvSpPr>
          <p:cNvPr id="192" name="TextBox 191">
            <a:extLst>
              <a:ext uri="{FF2B5EF4-FFF2-40B4-BE49-F238E27FC236}">
                <a16:creationId xmlns:a16="http://schemas.microsoft.com/office/drawing/2014/main" id="{3861A122-3E27-48ED-88D4-5CB62D476412}"/>
              </a:ext>
            </a:extLst>
          </p:cNvPr>
          <p:cNvSpPr txBox="1"/>
          <p:nvPr/>
        </p:nvSpPr>
        <p:spPr>
          <a:xfrm>
            <a:off x="1232554" y="5901907"/>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1112</a:t>
            </a:r>
          </a:p>
        </p:txBody>
      </p:sp>
      <p:sp>
        <p:nvSpPr>
          <p:cNvPr id="193" name="TextBox 192">
            <a:extLst>
              <a:ext uri="{FF2B5EF4-FFF2-40B4-BE49-F238E27FC236}">
                <a16:creationId xmlns:a16="http://schemas.microsoft.com/office/drawing/2014/main" id="{429E3698-66FC-4725-884D-951F2221BED7}"/>
              </a:ext>
            </a:extLst>
          </p:cNvPr>
          <p:cNvSpPr txBox="1"/>
          <p:nvPr/>
        </p:nvSpPr>
        <p:spPr>
          <a:xfrm>
            <a:off x="5779696"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1190</a:t>
            </a:r>
            <a:endParaRPr lang="en-US" sz="1100" i="1" dirty="0">
              <a:solidFill>
                <a:schemeClr val="bg1">
                  <a:lumMod val="50000"/>
                </a:schemeClr>
              </a:solidFill>
            </a:endParaRPr>
          </a:p>
        </p:txBody>
      </p:sp>
      <p:sp>
        <p:nvSpPr>
          <p:cNvPr id="194" name="TextBox 193">
            <a:extLst>
              <a:ext uri="{FF2B5EF4-FFF2-40B4-BE49-F238E27FC236}">
                <a16:creationId xmlns:a16="http://schemas.microsoft.com/office/drawing/2014/main" id="{16ED05CA-57EE-4C5E-8F05-4DF7165D49DB}"/>
              </a:ext>
            </a:extLst>
          </p:cNvPr>
          <p:cNvSpPr txBox="1"/>
          <p:nvPr/>
        </p:nvSpPr>
        <p:spPr>
          <a:xfrm>
            <a:off x="6890246" y="58943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2364</a:t>
            </a:r>
          </a:p>
        </p:txBody>
      </p:sp>
      <p:cxnSp>
        <p:nvCxnSpPr>
          <p:cNvPr id="200" name="Straight Connector 199">
            <a:extLst>
              <a:ext uri="{FF2B5EF4-FFF2-40B4-BE49-F238E27FC236}">
                <a16:creationId xmlns:a16="http://schemas.microsoft.com/office/drawing/2014/main" id="{D26E30EE-EF1E-4B60-A7CE-76E80085712B}"/>
              </a:ext>
            </a:extLst>
          </p:cNvPr>
          <p:cNvCxnSpPr>
            <a:cxnSpLocks/>
          </p:cNvCxnSpPr>
          <p:nvPr/>
        </p:nvCxnSpPr>
        <p:spPr>
          <a:xfrm flipV="1">
            <a:off x="1030653" y="2958465"/>
            <a:ext cx="286083" cy="152288"/>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6F133D1-C199-4AA4-9EAB-82974BE8D812}"/>
              </a:ext>
            </a:extLst>
          </p:cNvPr>
          <p:cNvCxnSpPr/>
          <p:nvPr/>
        </p:nvCxnSpPr>
        <p:spPr>
          <a:xfrm flipV="1">
            <a:off x="2190750" y="2811780"/>
            <a:ext cx="262890" cy="293370"/>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7D7D0C7-4264-4356-ADF2-E7E8303C5B12}"/>
              </a:ext>
            </a:extLst>
          </p:cNvPr>
          <p:cNvCxnSpPr>
            <a:cxnSpLocks/>
          </p:cNvCxnSpPr>
          <p:nvPr/>
        </p:nvCxnSpPr>
        <p:spPr>
          <a:xfrm flipV="1">
            <a:off x="3304839" y="3211830"/>
            <a:ext cx="276561" cy="72390"/>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0A85E73-B142-4B0B-A55F-FD0B6205313C}"/>
              </a:ext>
            </a:extLst>
          </p:cNvPr>
          <p:cNvCxnSpPr>
            <a:cxnSpLocks/>
          </p:cNvCxnSpPr>
          <p:nvPr/>
        </p:nvCxnSpPr>
        <p:spPr>
          <a:xfrm>
            <a:off x="4439276" y="3150870"/>
            <a:ext cx="249574" cy="0"/>
          </a:xfrm>
          <a:prstGeom prst="line">
            <a:avLst/>
          </a:prstGeom>
          <a:ln w="9525" cap="rnd" cmpd="sng" algn="ctr">
            <a:solidFill>
              <a:srgbClr val="9A9A9A"/>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B0A37633-03A9-4F23-8988-411CE5A4CE0D}"/>
              </a:ext>
            </a:extLst>
          </p:cNvPr>
          <p:cNvCxnSpPr>
            <a:cxnSpLocks/>
          </p:cNvCxnSpPr>
          <p:nvPr/>
        </p:nvCxnSpPr>
        <p:spPr>
          <a:xfrm flipV="1">
            <a:off x="5560229" y="2880360"/>
            <a:ext cx="264499" cy="233578"/>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5026D176-A964-4328-8893-BAAC11666E57}"/>
              </a:ext>
            </a:extLst>
          </p:cNvPr>
          <p:cNvCxnSpPr>
            <a:cxnSpLocks/>
          </p:cNvCxnSpPr>
          <p:nvPr/>
        </p:nvCxnSpPr>
        <p:spPr>
          <a:xfrm flipV="1">
            <a:off x="6687989" y="2779776"/>
            <a:ext cx="252130" cy="32006"/>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012266A-405A-472E-9A30-3F8EF92F4E23}"/>
              </a:ext>
            </a:extLst>
          </p:cNvPr>
          <p:cNvCxnSpPr>
            <a:cxnSpLocks/>
          </p:cNvCxnSpPr>
          <p:nvPr/>
        </p:nvCxnSpPr>
        <p:spPr>
          <a:xfrm flipV="1">
            <a:off x="7800192" y="2535936"/>
            <a:ext cx="273960" cy="32006"/>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89D8C566-20E2-4FE3-8401-C85BCED04C6E}"/>
              </a:ext>
            </a:extLst>
          </p:cNvPr>
          <p:cNvCxnSpPr/>
          <p:nvPr/>
        </p:nvCxnSpPr>
        <p:spPr>
          <a:xfrm>
            <a:off x="1757922"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0C6A98ED-BC2B-4EBE-B445-E91D006DB50C}"/>
              </a:ext>
            </a:extLst>
          </p:cNvPr>
          <p:cNvCxnSpPr/>
          <p:nvPr/>
        </p:nvCxnSpPr>
        <p:spPr>
          <a:xfrm>
            <a:off x="287122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3FE77DDE-904C-4B80-A2B0-3C02AF009AA2}"/>
              </a:ext>
            </a:extLst>
          </p:cNvPr>
          <p:cNvCxnSpPr/>
          <p:nvPr/>
        </p:nvCxnSpPr>
        <p:spPr>
          <a:xfrm>
            <a:off x="3997963"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1105EBD4-F9B6-41FC-A4F5-93EDC56C4FCC}"/>
              </a:ext>
            </a:extLst>
          </p:cNvPr>
          <p:cNvCxnSpPr/>
          <p:nvPr/>
        </p:nvCxnSpPr>
        <p:spPr>
          <a:xfrm>
            <a:off x="5115315"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839B74E4-0267-46B0-84AD-5DFDAF791FED}"/>
              </a:ext>
            </a:extLst>
          </p:cNvPr>
          <p:cNvCxnSpPr/>
          <p:nvPr/>
        </p:nvCxnSpPr>
        <p:spPr>
          <a:xfrm>
            <a:off x="624545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0ED3DA70-A4BD-42F0-BE4F-0A40356C2AED}"/>
              </a:ext>
            </a:extLst>
          </p:cNvPr>
          <p:cNvCxnSpPr/>
          <p:nvPr/>
        </p:nvCxnSpPr>
        <p:spPr>
          <a:xfrm>
            <a:off x="7370155"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0C45E76-3C51-460F-A6EC-CFDC0D66B6C4}"/>
              </a:ext>
            </a:extLst>
          </p:cNvPr>
          <p:cNvSpPr/>
          <p:nvPr/>
        </p:nvSpPr>
        <p:spPr>
          <a:xfrm>
            <a:off x="998471" y="2739542"/>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5</a:t>
            </a:r>
            <a:endParaRPr lang="en-US" sz="1000" dirty="0">
              <a:solidFill>
                <a:srgbClr val="575757"/>
              </a:solidFill>
              <a:cs typeface="Arial" charset="0"/>
              <a:sym typeface="Trebuchet MS" panose="020B0603020202020204" pitchFamily="34" charset="0"/>
            </a:endParaRPr>
          </a:p>
        </p:txBody>
      </p:sp>
      <p:sp>
        <p:nvSpPr>
          <p:cNvPr id="58" name="Rectangle 57">
            <a:extLst>
              <a:ext uri="{FF2B5EF4-FFF2-40B4-BE49-F238E27FC236}">
                <a16:creationId xmlns:a16="http://schemas.microsoft.com/office/drawing/2014/main" id="{C486F1A5-A857-4FAA-B4EE-DD14270ECCBC}"/>
              </a:ext>
            </a:extLst>
          </p:cNvPr>
          <p:cNvSpPr/>
          <p:nvPr/>
        </p:nvSpPr>
        <p:spPr>
          <a:xfrm>
            <a:off x="2106276" y="2656307"/>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9</a:t>
            </a:r>
            <a:endParaRPr lang="en-US" sz="1000" dirty="0">
              <a:solidFill>
                <a:srgbClr val="575757"/>
              </a:solidFill>
              <a:cs typeface="Arial" charset="0"/>
              <a:sym typeface="Trebuchet MS" panose="020B0603020202020204" pitchFamily="34" charset="0"/>
            </a:endParaRPr>
          </a:p>
        </p:txBody>
      </p:sp>
      <p:sp>
        <p:nvSpPr>
          <p:cNvPr id="59" name="Rectangle 58">
            <a:extLst>
              <a:ext uri="{FF2B5EF4-FFF2-40B4-BE49-F238E27FC236}">
                <a16:creationId xmlns:a16="http://schemas.microsoft.com/office/drawing/2014/main" id="{15323EB4-7205-4FF9-8F16-6B15FFFCAB37}"/>
              </a:ext>
            </a:extLst>
          </p:cNvPr>
          <p:cNvSpPr/>
          <p:nvPr/>
        </p:nvSpPr>
        <p:spPr>
          <a:xfrm>
            <a:off x="3247727" y="2982062"/>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2</a:t>
            </a:r>
            <a:endParaRPr lang="en-US" sz="1000" dirty="0">
              <a:solidFill>
                <a:srgbClr val="575757"/>
              </a:solidFill>
              <a:cs typeface="Arial" charset="0"/>
              <a:sym typeface="Trebuchet MS" panose="020B0603020202020204" pitchFamily="34" charset="0"/>
            </a:endParaRPr>
          </a:p>
        </p:txBody>
      </p:sp>
      <p:sp>
        <p:nvSpPr>
          <p:cNvPr id="60" name="Rectangle 59">
            <a:extLst>
              <a:ext uri="{FF2B5EF4-FFF2-40B4-BE49-F238E27FC236}">
                <a16:creationId xmlns:a16="http://schemas.microsoft.com/office/drawing/2014/main" id="{29360F86-3267-412C-BAB9-56F6134DF5B5}"/>
              </a:ext>
            </a:extLst>
          </p:cNvPr>
          <p:cNvSpPr/>
          <p:nvPr/>
        </p:nvSpPr>
        <p:spPr>
          <a:xfrm>
            <a:off x="5487302" y="2695360"/>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29BA74"/>
                </a:solidFill>
                <a:latin typeface="Wingdings 3" panose="05040102010807070707" pitchFamily="18" charset="2"/>
              </a:rPr>
              <a:t>p</a:t>
            </a:r>
            <a:r>
              <a:rPr lang="en-US" sz="1000" dirty="0">
                <a:solidFill>
                  <a:srgbClr val="575757"/>
                </a:solidFill>
              </a:rPr>
              <a:t>7</a:t>
            </a:r>
            <a:endParaRPr lang="en-US" sz="1000" dirty="0">
              <a:solidFill>
                <a:srgbClr val="575757"/>
              </a:solidFill>
              <a:cs typeface="Arial" charset="0"/>
              <a:sym typeface="Trebuchet MS" panose="020B0603020202020204" pitchFamily="34" charset="0"/>
            </a:endParaRPr>
          </a:p>
        </p:txBody>
      </p:sp>
      <p:sp>
        <p:nvSpPr>
          <p:cNvPr id="62" name="Rectangle 61">
            <a:extLst>
              <a:ext uri="{FF2B5EF4-FFF2-40B4-BE49-F238E27FC236}">
                <a16:creationId xmlns:a16="http://schemas.microsoft.com/office/drawing/2014/main" id="{6B65A32B-D97C-4DB5-903D-BE8A8AE07F91}"/>
              </a:ext>
            </a:extLst>
          </p:cNvPr>
          <p:cNvSpPr/>
          <p:nvPr/>
        </p:nvSpPr>
        <p:spPr>
          <a:xfrm>
            <a:off x="6613115" y="2507360"/>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sp>
        <p:nvSpPr>
          <p:cNvPr id="72" name="Rectangle 71">
            <a:extLst>
              <a:ext uri="{FF2B5EF4-FFF2-40B4-BE49-F238E27FC236}">
                <a16:creationId xmlns:a16="http://schemas.microsoft.com/office/drawing/2014/main" id="{6B1D3442-C1D1-4CDE-A4A5-07B2D7EF4820}"/>
              </a:ext>
            </a:extLst>
          </p:cNvPr>
          <p:cNvSpPr/>
          <p:nvPr/>
        </p:nvSpPr>
        <p:spPr>
          <a:xfrm>
            <a:off x="4372424" y="2909672"/>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575757"/>
                </a:solidFill>
                <a:latin typeface="Wingdings 3" panose="05040102010807070707" pitchFamily="18" charset="2"/>
              </a:rPr>
              <a:t>w</a:t>
            </a:r>
            <a:r>
              <a:rPr lang="en-US" sz="1000" dirty="0">
                <a:solidFill>
                  <a:srgbClr val="575757"/>
                </a:solidFill>
              </a:rPr>
              <a:t>0</a:t>
            </a:r>
            <a:endParaRPr lang="en-US" sz="1000" dirty="0">
              <a:solidFill>
                <a:srgbClr val="575757"/>
              </a:solidFill>
              <a:cs typeface="Arial" charset="0"/>
              <a:sym typeface="Trebuchet MS" panose="020B0603020202020204" pitchFamily="34" charset="0"/>
            </a:endParaRPr>
          </a:p>
        </p:txBody>
      </p:sp>
      <p:sp>
        <p:nvSpPr>
          <p:cNvPr id="74" name="Rectangle 73">
            <a:extLst>
              <a:ext uri="{FF2B5EF4-FFF2-40B4-BE49-F238E27FC236}">
                <a16:creationId xmlns:a16="http://schemas.microsoft.com/office/drawing/2014/main" id="{B0E222F4-1F7A-4A45-9391-0BC6F56CD22E}"/>
              </a:ext>
            </a:extLst>
          </p:cNvPr>
          <p:cNvSpPr/>
          <p:nvPr/>
        </p:nvSpPr>
        <p:spPr>
          <a:xfrm>
            <a:off x="7762342" y="2297048"/>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spTree>
    <p:extLst>
      <p:ext uri="{BB962C8B-B14F-4D97-AF65-F5344CB8AC3E}">
        <p14:creationId xmlns:p14="http://schemas.microsoft.com/office/powerpoint/2010/main" val="935264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12" name="think-cell Slide" r:id="rId25" imgW="360" imgH="360" progId="TCLayout.ActiveDocument.1">
                  <p:embed/>
                </p:oleObj>
              </mc:Choice>
              <mc:Fallback>
                <p:oleObj name="think-cell Slide" r:id="rId25" imgW="360" imgH="360" progId="TCLayout.ActiveDocument.1">
                  <p:embed/>
                  <p:pic>
                    <p:nvPicPr>
                      <p:cNvPr id="5" name="Object 4" hidden="1"/>
                      <p:cNvPicPr/>
                      <p:nvPr/>
                    </p:nvPicPr>
                    <p:blipFill>
                      <a:blip r:embed="rId26"/>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latin typeface="Trebuchet MS" panose="020B0603020202020204" pitchFamily="34" charset="0"/>
              <a:sym typeface="Trebuchet MS" panose="020B0603020202020204" pitchFamily="34" charset="0"/>
            </a:endParaRPr>
          </a:p>
        </p:txBody>
      </p:sp>
      <p:sp>
        <p:nvSpPr>
          <p:cNvPr id="17" name="Title 2">
            <a:extLst>
              <a:ext uri="{FF2B5EF4-FFF2-40B4-BE49-F238E27FC236}">
                <a16:creationId xmlns:a16="http://schemas.microsoft.com/office/drawing/2014/main" id="{0110F3C0-7739-8744-8546-7A740FEE27F0}"/>
              </a:ext>
            </a:extLst>
          </p:cNvPr>
          <p:cNvSpPr txBox="1">
            <a:spLocks/>
          </p:cNvSpPr>
          <p:nvPr/>
        </p:nvSpPr>
        <p:spPr>
          <a:xfrm>
            <a:off x="630000" y="622800"/>
            <a:ext cx="8101584" cy="5262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GB" dirty="0"/>
              <a:t>Quantitative Questions – Drill-Down</a:t>
            </a:r>
            <a:br>
              <a:rPr lang="en-GB" dirty="0"/>
            </a:br>
            <a:r>
              <a:rPr lang="en-GB" sz="1400" i="1" dirty="0">
                <a:solidFill>
                  <a:schemeClr val="accent5"/>
                </a:solidFill>
              </a:rPr>
              <a:t>By Consulting Role - Positive, Neutral, Negative Drill Down &amp; 2020 vs 2021 Positive Trending</a:t>
            </a:r>
            <a:endParaRPr lang="en-GB" sz="1400" dirty="0"/>
          </a:p>
        </p:txBody>
      </p:sp>
      <p:graphicFrame>
        <p:nvGraphicFramePr>
          <p:cNvPr id="62" name="Chart 61">
            <a:extLst>
              <a:ext uri="{FF2B5EF4-FFF2-40B4-BE49-F238E27FC236}">
                <a16:creationId xmlns:a16="http://schemas.microsoft.com/office/drawing/2014/main" id="{7D7BF2A0-D9C8-4E43-BF1E-8B830E7AF695}"/>
              </a:ext>
            </a:extLst>
          </p:cNvPr>
          <p:cNvGraphicFramePr/>
          <p:nvPr>
            <p:custDataLst>
              <p:tags r:id="rId4"/>
            </p:custDataLst>
          </p:nvPr>
        </p:nvGraphicFramePr>
        <p:xfrm>
          <a:off x="547688" y="1909763"/>
          <a:ext cx="8032750" cy="3552825"/>
        </p:xfrm>
        <a:graphic>
          <a:graphicData uri="http://schemas.openxmlformats.org/drawingml/2006/chart">
            <c:chart xmlns:c="http://schemas.openxmlformats.org/drawingml/2006/chart" xmlns:r="http://schemas.openxmlformats.org/officeDocument/2006/relationships" r:id="rId27"/>
          </a:graphicData>
        </a:graphic>
      </p:graphicFrame>
      <p:sp>
        <p:nvSpPr>
          <p:cNvPr id="80" name="Text Placeholder 3">
            <a:extLst>
              <a:ext uri="{FF2B5EF4-FFF2-40B4-BE49-F238E27FC236}">
                <a16:creationId xmlns:a16="http://schemas.microsoft.com/office/drawing/2014/main" id="{1946E69C-443B-440B-A3CD-04311E958C9B}"/>
              </a:ext>
            </a:extLst>
          </p:cNvPr>
          <p:cNvSpPr>
            <a:spLocks noGrp="1"/>
          </p:cNvSpPr>
          <p:nvPr>
            <p:custDataLst>
              <p:tags r:id="rId5"/>
            </p:custDataLst>
          </p:nvPr>
        </p:nvSpPr>
        <p:spPr bwMode="gray">
          <a:xfrm>
            <a:off x="706438" y="5430838"/>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BA2B144-2D87-4CC1-89C9-DE479B5264EC}" type="datetime'20''''2''''''''0 ''''M''''''D''P''''''''''’''s'''''">
              <a:rPr lang="en-US" altLang="en-US" smtClean="0"/>
              <a:pPr/>
              <a:t>2020 MDP’s</a:t>
            </a:fld>
            <a:endParaRPr lang="en-US" dirty="0">
              <a:sym typeface="+mn-lt"/>
            </a:endParaRPr>
          </a:p>
        </p:txBody>
      </p:sp>
      <p:sp>
        <p:nvSpPr>
          <p:cNvPr id="51" name="Text Placeholder 3">
            <a:extLst>
              <a:ext uri="{FF2B5EF4-FFF2-40B4-BE49-F238E27FC236}">
                <a16:creationId xmlns:a16="http://schemas.microsoft.com/office/drawing/2014/main" id="{5ED747E3-7612-454C-9C3E-B06C2CD6E90D}"/>
              </a:ext>
            </a:extLst>
          </p:cNvPr>
          <p:cNvSpPr>
            <a:spLocks noGrp="1"/>
          </p:cNvSpPr>
          <p:nvPr>
            <p:custDataLst>
              <p:tags r:id="rId6"/>
            </p:custDataLst>
          </p:nvPr>
        </p:nvSpPr>
        <p:spPr bwMode="gray">
          <a:xfrm>
            <a:off x="29924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9315FA8B-E2EA-411B-8532-EC8488B47A62}" type="datetime'''''''''''2''''0''''''20'''' P''''''’''s'''''">
              <a:rPr lang="en-US" altLang="en-US" smtClean="0"/>
              <a:pPr/>
              <a:t>2020 P’s</a:t>
            </a:fld>
            <a:endParaRPr lang="en-US" dirty="0">
              <a:sym typeface="+mn-lt"/>
            </a:endParaRPr>
          </a:p>
        </p:txBody>
      </p:sp>
      <p:sp>
        <p:nvSpPr>
          <p:cNvPr id="69" name="Text Placeholder 3">
            <a:extLst>
              <a:ext uri="{FF2B5EF4-FFF2-40B4-BE49-F238E27FC236}">
                <a16:creationId xmlns:a16="http://schemas.microsoft.com/office/drawing/2014/main" id="{C6D3D8C6-A2AE-4B44-AE7F-160A4F2532A8}"/>
              </a:ext>
            </a:extLst>
          </p:cNvPr>
          <p:cNvSpPr>
            <a:spLocks noGrp="1"/>
          </p:cNvSpPr>
          <p:nvPr>
            <p:custDataLst>
              <p:tags r:id="rId7"/>
            </p:custDataLst>
          </p:nvPr>
        </p:nvSpPr>
        <p:spPr bwMode="gray">
          <a:xfrm>
            <a:off x="1268413" y="5430838"/>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9505EC32-2EB1-4C35-9D1A-73A6EA97F447}" type="datetime'''20''''''''''''''21'''''''''''' ''''''M''DP''''’s'''">
              <a:rPr lang="en-US" altLang="en-US" smtClean="0"/>
              <a:pPr/>
              <a:t>2021 MDP’s</a:t>
            </a:fld>
            <a:endParaRPr lang="en-US" dirty="0">
              <a:sym typeface="+mn-lt"/>
            </a:endParaRPr>
          </a:p>
        </p:txBody>
      </p:sp>
      <p:sp>
        <p:nvSpPr>
          <p:cNvPr id="78" name="Text Placeholder 3">
            <a:extLst>
              <a:ext uri="{FF2B5EF4-FFF2-40B4-BE49-F238E27FC236}">
                <a16:creationId xmlns:a16="http://schemas.microsoft.com/office/drawing/2014/main" id="{995E82A5-D231-4386-AEE3-6BBB4D26AC4B}"/>
              </a:ext>
            </a:extLst>
          </p:cNvPr>
          <p:cNvSpPr>
            <a:spLocks noGrp="1"/>
          </p:cNvSpPr>
          <p:nvPr>
            <p:custDataLst>
              <p:tags r:id="rId8"/>
            </p:custDataLst>
          </p:nvPr>
        </p:nvSpPr>
        <p:spPr bwMode="gray">
          <a:xfrm>
            <a:off x="467836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C4E3BC9A-CD67-4850-B5C3-3673FFBFFEA7}" type="datetime'''''2''''0''''''''''''''''''''''21'''' P''r''''’''''''s'">
              <a:rPr lang="en-US" altLang="en-US" smtClean="0"/>
              <a:pPr/>
              <a:t>2021 Pr’s</a:t>
            </a:fld>
            <a:endParaRPr lang="en-US" dirty="0">
              <a:sym typeface="+mn-lt"/>
            </a:endParaRPr>
          </a:p>
        </p:txBody>
      </p:sp>
      <p:sp>
        <p:nvSpPr>
          <p:cNvPr id="72" name="Text Placeholder 3">
            <a:extLst>
              <a:ext uri="{FF2B5EF4-FFF2-40B4-BE49-F238E27FC236}">
                <a16:creationId xmlns:a16="http://schemas.microsoft.com/office/drawing/2014/main" id="{4A2F785E-544A-45AF-9BC1-47B3D553BDB5}"/>
              </a:ext>
            </a:extLst>
          </p:cNvPr>
          <p:cNvSpPr>
            <a:spLocks noGrp="1"/>
          </p:cNvSpPr>
          <p:nvPr>
            <p:custDataLst>
              <p:tags r:id="rId9"/>
            </p:custDataLst>
          </p:nvPr>
        </p:nvSpPr>
        <p:spPr bwMode="gray">
          <a:xfrm>
            <a:off x="2328863" y="5430839"/>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6A518D60-BEB0-42D8-A374-4F653B57F050}" type="datetime'''''''''''''2''''''''021 ''Sn''r'''' ''''''''''E''''CT'''''">
              <a:rPr lang="en-US" altLang="en-US" smtClean="0"/>
              <a:pPr/>
              <a:t>2021 Snr ECT</a:t>
            </a:fld>
            <a:endParaRPr lang="en-US" dirty="0">
              <a:sym typeface="+mn-lt"/>
            </a:endParaRPr>
          </a:p>
        </p:txBody>
      </p:sp>
      <p:sp>
        <p:nvSpPr>
          <p:cNvPr id="49" name="Text Placeholder 3">
            <a:extLst>
              <a:ext uri="{FF2B5EF4-FFF2-40B4-BE49-F238E27FC236}">
                <a16:creationId xmlns:a16="http://schemas.microsoft.com/office/drawing/2014/main" id="{3AE38B80-EBB2-4DE3-A3F7-3181FCC2DEBB}"/>
              </a:ext>
            </a:extLst>
          </p:cNvPr>
          <p:cNvSpPr>
            <a:spLocks noGrp="1"/>
          </p:cNvSpPr>
          <p:nvPr>
            <p:custDataLst>
              <p:tags r:id="rId10"/>
            </p:custDataLst>
          </p:nvPr>
        </p:nvSpPr>
        <p:spPr bwMode="gray">
          <a:xfrm>
            <a:off x="1766888" y="5430839"/>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A1A3EDE7-BA30-43A8-B076-AD379501B930}" type="datetime'2''''''''''''''0''''''20 ''S''''nr'''' ''''E''''''C''''''''T'">
              <a:rPr lang="en-US" altLang="en-US" smtClean="0"/>
              <a:pPr/>
              <a:t>2020 Snr ECT</a:t>
            </a:fld>
            <a:endParaRPr lang="en-US" dirty="0">
              <a:sym typeface="+mn-lt"/>
            </a:endParaRPr>
          </a:p>
        </p:txBody>
      </p:sp>
      <p:sp>
        <p:nvSpPr>
          <p:cNvPr id="55" name="Text Placeholder 3">
            <a:extLst>
              <a:ext uri="{FF2B5EF4-FFF2-40B4-BE49-F238E27FC236}">
                <a16:creationId xmlns:a16="http://schemas.microsoft.com/office/drawing/2014/main" id="{F7E67363-0AD9-4345-B8BD-4A642016F1A6}"/>
              </a:ext>
            </a:extLst>
          </p:cNvPr>
          <p:cNvSpPr>
            <a:spLocks noGrp="1"/>
          </p:cNvSpPr>
          <p:nvPr>
            <p:custDataLst>
              <p:tags r:id="rId11"/>
            </p:custDataLst>
          </p:nvPr>
        </p:nvSpPr>
        <p:spPr bwMode="gray">
          <a:xfrm>
            <a:off x="52403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AF3F94E-7A81-4EDE-A237-6AFB1C964EBD}" type="datetime'2''0''2''0 ''''''P''''''''''''''''''''L’''''''''''s'''''">
              <a:rPr lang="en-US" altLang="en-US" smtClean="0"/>
              <a:pPr/>
              <a:t>2020 PL’s</a:t>
            </a:fld>
            <a:endParaRPr lang="en-US" dirty="0">
              <a:sym typeface="+mn-lt"/>
            </a:endParaRPr>
          </a:p>
        </p:txBody>
      </p:sp>
      <p:sp>
        <p:nvSpPr>
          <p:cNvPr id="75" name="Text Placeholder 3">
            <a:extLst>
              <a:ext uri="{FF2B5EF4-FFF2-40B4-BE49-F238E27FC236}">
                <a16:creationId xmlns:a16="http://schemas.microsoft.com/office/drawing/2014/main" id="{E46DBB73-6D0D-4617-BF82-9F62BB6DDBE6}"/>
              </a:ext>
            </a:extLst>
          </p:cNvPr>
          <p:cNvSpPr>
            <a:spLocks noGrp="1"/>
          </p:cNvSpPr>
          <p:nvPr>
            <p:custDataLst>
              <p:tags r:id="rId12"/>
            </p:custDataLst>
          </p:nvPr>
        </p:nvSpPr>
        <p:spPr bwMode="gray">
          <a:xfrm>
            <a:off x="355441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B4644CA1-399B-43E7-8FAC-B25035700BE3}" type="datetime'''''2''''0''''''''21'''''''''' ''P''''''’''''''s'''''''''''">
              <a:rPr lang="en-US" altLang="en-US" smtClean="0"/>
              <a:pPr/>
              <a:t>2021 P’s</a:t>
            </a:fld>
            <a:endParaRPr lang="en-US" dirty="0">
              <a:sym typeface="+mn-lt"/>
            </a:endParaRPr>
          </a:p>
        </p:txBody>
      </p:sp>
      <p:sp>
        <p:nvSpPr>
          <p:cNvPr id="53" name="Text Placeholder 3">
            <a:extLst>
              <a:ext uri="{FF2B5EF4-FFF2-40B4-BE49-F238E27FC236}">
                <a16:creationId xmlns:a16="http://schemas.microsoft.com/office/drawing/2014/main" id="{E26A7F59-C33D-4F83-B3CC-1C03EE0682B7}"/>
              </a:ext>
            </a:extLst>
          </p:cNvPr>
          <p:cNvSpPr>
            <a:spLocks noGrp="1"/>
          </p:cNvSpPr>
          <p:nvPr>
            <p:custDataLst>
              <p:tags r:id="rId13"/>
            </p:custDataLst>
          </p:nvPr>
        </p:nvSpPr>
        <p:spPr bwMode="gray">
          <a:xfrm>
            <a:off x="411638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C64986F6-E66B-46E7-A75E-C96F2CF5FD42}" type="datetime'2''''''''0''''''''''2''''''''0'''' ''''P''''''r''’''''s'''''''">
              <a:rPr lang="en-US" altLang="en-US" smtClean="0"/>
              <a:pPr/>
              <a:t>2020 Pr’s</a:t>
            </a:fld>
            <a:endParaRPr lang="en-US" dirty="0">
              <a:sym typeface="+mn-lt"/>
            </a:endParaRPr>
          </a:p>
        </p:txBody>
      </p:sp>
      <p:sp>
        <p:nvSpPr>
          <p:cNvPr id="84" name="Text Placeholder 3">
            <a:extLst>
              <a:ext uri="{FF2B5EF4-FFF2-40B4-BE49-F238E27FC236}">
                <a16:creationId xmlns:a16="http://schemas.microsoft.com/office/drawing/2014/main" id="{9DAB9895-703B-4FBE-AE7D-2084AD34F139}"/>
              </a:ext>
            </a:extLst>
          </p:cNvPr>
          <p:cNvSpPr>
            <a:spLocks noGrp="1"/>
          </p:cNvSpPr>
          <p:nvPr>
            <p:custDataLst>
              <p:tags r:id="rId14"/>
            </p:custDataLst>
          </p:nvPr>
        </p:nvSpPr>
        <p:spPr bwMode="gray">
          <a:xfrm>
            <a:off x="580231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120AA6E-C2EF-4216-B102-64CA75CED4DA}" type="datetime'''''''20''''''''''''''2''''1'''''' PL''''''''''''’s'''''''''''">
              <a:rPr lang="en-US" altLang="en-US" smtClean="0"/>
              <a:pPr/>
              <a:t>2021 PL’s</a:t>
            </a:fld>
            <a:endParaRPr lang="en-US" dirty="0">
              <a:sym typeface="+mn-lt"/>
            </a:endParaRPr>
          </a:p>
        </p:txBody>
      </p:sp>
      <p:sp>
        <p:nvSpPr>
          <p:cNvPr id="58" name="Text Placeholder 3">
            <a:extLst>
              <a:ext uri="{FF2B5EF4-FFF2-40B4-BE49-F238E27FC236}">
                <a16:creationId xmlns:a16="http://schemas.microsoft.com/office/drawing/2014/main" id="{E4DDE36E-6F3C-4BF9-A10B-87E5EC2B4297}"/>
              </a:ext>
            </a:extLst>
          </p:cNvPr>
          <p:cNvSpPr>
            <a:spLocks noGrp="1"/>
          </p:cNvSpPr>
          <p:nvPr>
            <p:custDataLst>
              <p:tags r:id="rId15"/>
            </p:custDataLst>
          </p:nvPr>
        </p:nvSpPr>
        <p:spPr bwMode="gray">
          <a:xfrm>
            <a:off x="6470650" y="1958976"/>
            <a:ext cx="117475" cy="201613"/>
          </a:xfrm>
          <a:prstGeom prst="rect">
            <a:avLst/>
          </a:prstGeom>
          <a:solidFill>
            <a:srgbClr val="837F7F"/>
          </a:solidFill>
          <a:ln>
            <a:noFill/>
          </a:ln>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F86B4561-3A00-489A-91DC-0C322C058490}" type="datetime'4'''''">
              <a:rPr lang="en-US" altLang="en-US" smtClean="0">
                <a:solidFill>
                  <a:schemeClr val="bg1"/>
                </a:solidFill>
                <a:sym typeface="+mn-lt"/>
              </a:rPr>
              <a:pPr algn="ctr">
                <a:spcBef>
                  <a:spcPct val="0"/>
                </a:spcBef>
                <a:spcAft>
                  <a:spcPct val="0"/>
                </a:spcAft>
              </a:pPr>
              <a:t>4</a:t>
            </a:fld>
            <a:endParaRPr lang="en-US" dirty="0">
              <a:solidFill>
                <a:schemeClr val="bg1"/>
              </a:solidFill>
              <a:sym typeface="+mn-lt"/>
            </a:endParaRPr>
          </a:p>
        </p:txBody>
      </p:sp>
      <p:sp>
        <p:nvSpPr>
          <p:cNvPr id="57" name="Text Placeholder 3">
            <a:extLst>
              <a:ext uri="{FF2B5EF4-FFF2-40B4-BE49-F238E27FC236}">
                <a16:creationId xmlns:a16="http://schemas.microsoft.com/office/drawing/2014/main" id="{220E2FC5-EFF9-41C2-885D-74B1E6A5F8CD}"/>
              </a:ext>
            </a:extLst>
          </p:cNvPr>
          <p:cNvSpPr>
            <a:spLocks noGrp="1"/>
          </p:cNvSpPr>
          <p:nvPr>
            <p:custDataLst>
              <p:tags r:id="rId16"/>
            </p:custDataLst>
          </p:nvPr>
        </p:nvSpPr>
        <p:spPr bwMode="gray">
          <a:xfrm>
            <a:off x="636428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E63569E6-5C3A-45ED-965A-3304F3E91026}" type="datetime'2''''''''0''''2''''0'''''''''' ''C''''''''''''’''''''''s'''''">
              <a:rPr lang="en-US" altLang="en-US" smtClean="0"/>
              <a:pPr/>
              <a:t>2020 C’s</a:t>
            </a:fld>
            <a:endParaRPr lang="en-US" dirty="0">
              <a:sym typeface="+mn-lt"/>
            </a:endParaRPr>
          </a:p>
        </p:txBody>
      </p:sp>
      <p:sp>
        <p:nvSpPr>
          <p:cNvPr id="103" name="Text Placeholder 3">
            <a:extLst>
              <a:ext uri="{FF2B5EF4-FFF2-40B4-BE49-F238E27FC236}">
                <a16:creationId xmlns:a16="http://schemas.microsoft.com/office/drawing/2014/main" id="{05897C9E-997F-43A1-86B6-795C7489863A}"/>
              </a:ext>
            </a:extLst>
          </p:cNvPr>
          <p:cNvSpPr>
            <a:spLocks noGrp="1"/>
          </p:cNvSpPr>
          <p:nvPr>
            <p:custDataLst>
              <p:tags r:id="rId17"/>
            </p:custDataLst>
          </p:nvPr>
        </p:nvSpPr>
        <p:spPr bwMode="gray">
          <a:xfrm>
            <a:off x="7110413" y="1958975"/>
            <a:ext cx="117475" cy="201613"/>
          </a:xfrm>
          <a:prstGeom prst="rect">
            <a:avLst/>
          </a:prstGeom>
          <a:solidFill>
            <a:srgbClr val="837F7F"/>
          </a:solidFill>
          <a:ln>
            <a:noFill/>
          </a:ln>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D7EFDBEC-BE2A-4F26-967F-4D30B35940F8}" type="datetime'''''''''4'''''''''''''''''''''''''''''">
              <a:rPr lang="en-US" altLang="en-US" smtClean="0">
                <a:solidFill>
                  <a:schemeClr val="bg1"/>
                </a:solidFill>
                <a:sym typeface="+mn-lt"/>
              </a:rPr>
              <a:pPr/>
              <a:t>4</a:t>
            </a:fld>
            <a:endParaRPr lang="en-US" dirty="0">
              <a:solidFill>
                <a:schemeClr val="bg1"/>
              </a:solidFill>
              <a:sym typeface="+mn-lt"/>
            </a:endParaRPr>
          </a:p>
        </p:txBody>
      </p:sp>
      <p:sp>
        <p:nvSpPr>
          <p:cNvPr id="87" name="Text Placeholder 3">
            <a:extLst>
              <a:ext uri="{FF2B5EF4-FFF2-40B4-BE49-F238E27FC236}">
                <a16:creationId xmlns:a16="http://schemas.microsoft.com/office/drawing/2014/main" id="{30E1F04A-DBA8-41AA-A257-DE95596553C5}"/>
              </a:ext>
            </a:extLst>
          </p:cNvPr>
          <p:cNvSpPr>
            <a:spLocks noGrp="1"/>
          </p:cNvSpPr>
          <p:nvPr>
            <p:custDataLst>
              <p:tags r:id="rId18"/>
            </p:custDataLst>
          </p:nvPr>
        </p:nvSpPr>
        <p:spPr bwMode="gray">
          <a:xfrm>
            <a:off x="692626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75439ABA-F19A-4F3B-A424-2B0FB180B588}" type="datetime'''''2''''''''0''''''2''''1'''' ''''''''C''''’''''s'''">
              <a:rPr lang="en-US" altLang="en-US" smtClean="0"/>
              <a:pPr/>
              <a:t>2021 C’s</a:t>
            </a:fld>
            <a:endParaRPr lang="en-US" dirty="0">
              <a:sym typeface="+mn-lt"/>
            </a:endParaRPr>
          </a:p>
        </p:txBody>
      </p:sp>
      <p:sp>
        <p:nvSpPr>
          <p:cNvPr id="61" name="Text Placeholder 3">
            <a:extLst>
              <a:ext uri="{FF2B5EF4-FFF2-40B4-BE49-F238E27FC236}">
                <a16:creationId xmlns:a16="http://schemas.microsoft.com/office/drawing/2014/main" id="{71928DD0-DFA5-41AA-933D-4F26C4BD4D8A}"/>
              </a:ext>
            </a:extLst>
          </p:cNvPr>
          <p:cNvSpPr>
            <a:spLocks noGrp="1"/>
          </p:cNvSpPr>
          <p:nvPr>
            <p:custDataLst>
              <p:tags r:id="rId19"/>
            </p:custDataLst>
          </p:nvPr>
        </p:nvSpPr>
        <p:spPr bwMode="gray">
          <a:xfrm>
            <a:off x="7672388" y="1943100"/>
            <a:ext cx="117475" cy="201613"/>
          </a:xfrm>
          <a:prstGeom prst="rect">
            <a:avLst/>
          </a:prstGeom>
          <a:solidFill>
            <a:srgbClr val="837F7F"/>
          </a:solidFill>
          <a:ln>
            <a:noFill/>
          </a:ln>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FB134F11-5C72-432A-903C-528BE5CBD947}" type="datetime'''''''''''''''''''''''3'''">
              <a:rPr lang="en-US" altLang="en-US" smtClean="0">
                <a:solidFill>
                  <a:schemeClr val="bg1"/>
                </a:solidFill>
                <a:sym typeface="+mn-lt"/>
              </a:rPr>
              <a:pPr/>
              <a:t>3</a:t>
            </a:fld>
            <a:endParaRPr lang="en-US" dirty="0">
              <a:solidFill>
                <a:schemeClr val="bg1"/>
              </a:solidFill>
              <a:sym typeface="+mn-lt"/>
            </a:endParaRPr>
          </a:p>
        </p:txBody>
      </p:sp>
      <p:sp>
        <p:nvSpPr>
          <p:cNvPr id="60" name="Text Placeholder 3">
            <a:extLst>
              <a:ext uri="{FF2B5EF4-FFF2-40B4-BE49-F238E27FC236}">
                <a16:creationId xmlns:a16="http://schemas.microsoft.com/office/drawing/2014/main" id="{A5E57035-4203-4924-82C1-4962E9E425FF}"/>
              </a:ext>
            </a:extLst>
          </p:cNvPr>
          <p:cNvSpPr>
            <a:spLocks noGrp="1"/>
          </p:cNvSpPr>
          <p:nvPr>
            <p:custDataLst>
              <p:tags r:id="rId20"/>
            </p:custDataLst>
          </p:nvPr>
        </p:nvSpPr>
        <p:spPr bwMode="gray">
          <a:xfrm>
            <a:off x="74882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A99499F3-9569-4482-B54B-20D428AB79FF}" type="datetime'''''''''2''''''''0''''''20'' ''''''&#10;A’s'''''''''''''''''">
              <a:rPr lang="en-US" altLang="en-US" smtClean="0"/>
              <a:pPr/>
              <a:t>2020 
A’s</a:t>
            </a:fld>
            <a:endParaRPr lang="en-US" dirty="0">
              <a:sym typeface="+mn-lt"/>
            </a:endParaRPr>
          </a:p>
        </p:txBody>
      </p:sp>
      <p:sp>
        <p:nvSpPr>
          <p:cNvPr id="107" name="Text Placeholder 3">
            <a:extLst>
              <a:ext uri="{FF2B5EF4-FFF2-40B4-BE49-F238E27FC236}">
                <a16:creationId xmlns:a16="http://schemas.microsoft.com/office/drawing/2014/main" id="{E97174D7-8B5C-46DF-8C89-45C3F1BEB616}"/>
              </a:ext>
            </a:extLst>
          </p:cNvPr>
          <p:cNvSpPr>
            <a:spLocks noGrp="1"/>
          </p:cNvSpPr>
          <p:nvPr>
            <p:custDataLst>
              <p:tags r:id="rId21"/>
            </p:custDataLst>
          </p:nvPr>
        </p:nvSpPr>
        <p:spPr bwMode="gray">
          <a:xfrm>
            <a:off x="8234363" y="1958975"/>
            <a:ext cx="117475" cy="201613"/>
          </a:xfrm>
          <a:prstGeom prst="rect">
            <a:avLst/>
          </a:prstGeom>
          <a:solidFill>
            <a:srgbClr val="837F7F"/>
          </a:solidFill>
          <a:ln>
            <a:noFill/>
          </a:ln>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71329DF2-AF02-4C9B-AC4C-57361B98E88E}" type="datetime'''''''''''''''''''''''''''''''2'''''''''">
              <a:rPr lang="en-US" altLang="en-US" smtClean="0">
                <a:solidFill>
                  <a:schemeClr val="bg1"/>
                </a:solidFill>
                <a:sym typeface="+mn-lt"/>
              </a:rPr>
              <a:pPr/>
              <a:t>2</a:t>
            </a:fld>
            <a:endParaRPr lang="en-US" dirty="0">
              <a:solidFill>
                <a:schemeClr val="bg1"/>
              </a:solidFill>
              <a:sym typeface="+mn-lt"/>
            </a:endParaRPr>
          </a:p>
        </p:txBody>
      </p:sp>
      <p:sp>
        <p:nvSpPr>
          <p:cNvPr id="90" name="Text Placeholder 3">
            <a:extLst>
              <a:ext uri="{FF2B5EF4-FFF2-40B4-BE49-F238E27FC236}">
                <a16:creationId xmlns:a16="http://schemas.microsoft.com/office/drawing/2014/main" id="{145DF511-26AB-483B-B7E0-CDD39E221695}"/>
              </a:ext>
            </a:extLst>
          </p:cNvPr>
          <p:cNvSpPr>
            <a:spLocks noGrp="1"/>
          </p:cNvSpPr>
          <p:nvPr>
            <p:custDataLst>
              <p:tags r:id="rId22"/>
            </p:custDataLst>
          </p:nvPr>
        </p:nvSpPr>
        <p:spPr bwMode="gray">
          <a:xfrm>
            <a:off x="805021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E49F420-A402-470D-9058-03BB52B799EA}" type="datetime'''''20''21''''''''''''''''''''''''&#10;A''''''''’''''s'''''">
              <a:rPr lang="en-US" altLang="en-US" smtClean="0"/>
              <a:pPr/>
              <a:t>2021
A’s</a:t>
            </a:fld>
            <a:endParaRPr lang="en-US" dirty="0">
              <a:sym typeface="+mn-lt"/>
            </a:endParaRPr>
          </a:p>
        </p:txBody>
      </p:sp>
      <p:sp>
        <p:nvSpPr>
          <p:cNvPr id="43" name="TextBox 42">
            <a:extLst>
              <a:ext uri="{FF2B5EF4-FFF2-40B4-BE49-F238E27FC236}">
                <a16:creationId xmlns:a16="http://schemas.microsoft.com/office/drawing/2014/main" id="{09CA473A-9C77-1840-B3AE-CA4829F33B51}"/>
              </a:ext>
            </a:extLst>
          </p:cNvPr>
          <p:cNvSpPr txBox="1"/>
          <p:nvPr/>
        </p:nvSpPr>
        <p:spPr>
          <a:xfrm>
            <a:off x="629999" y="1382591"/>
            <a:ext cx="7868542"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600" b="1" dirty="0">
                <a:solidFill>
                  <a:srgbClr val="30C1D7"/>
                </a:solidFill>
                <a:latin typeface="Trebuchet MS" panose="020B0703020202090204" pitchFamily="34" charset="0"/>
              </a:rPr>
              <a:t>Q: </a:t>
            </a:r>
            <a:r>
              <a:rPr lang="en-US" sz="1600" dirty="0">
                <a:solidFill>
                  <a:srgbClr val="30C1D7"/>
                </a:solidFill>
                <a:latin typeface="Trebuchet MS" panose="020B0703020202090204" pitchFamily="34" charset="0"/>
              </a:rPr>
              <a:t>'When things go wrong, I can get access to the right IT support'</a:t>
            </a:r>
          </a:p>
        </p:txBody>
      </p:sp>
      <p:sp>
        <p:nvSpPr>
          <p:cNvPr id="44" name="TextBox 43"/>
          <p:cNvSpPr txBox="1"/>
          <p:nvPr/>
        </p:nvSpPr>
        <p:spPr>
          <a:xfrm>
            <a:off x="9210778" y="0"/>
            <a:ext cx="2755903" cy="6857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700" dirty="0">
                <a:solidFill>
                  <a:srgbClr val="FFFFFF"/>
                </a:solidFill>
              </a:rPr>
              <a:t>Positivity for IT Support remains high for all CT roles</a:t>
            </a:r>
          </a:p>
          <a:p>
            <a:endParaRPr lang="en-GB" sz="1700" dirty="0">
              <a:solidFill>
                <a:srgbClr val="FFFFFF"/>
              </a:solidFill>
            </a:endParaRPr>
          </a:p>
          <a:p>
            <a:r>
              <a:rPr lang="en-GB" sz="1700" dirty="0">
                <a:solidFill>
                  <a:srgbClr val="FFFFFF"/>
                </a:solidFill>
              </a:rPr>
              <a:t>All roles increased positivity from 2020, except Principals', who decreased -3%</a:t>
            </a:r>
          </a:p>
          <a:p>
            <a:endParaRPr lang="en-GB" sz="1700" dirty="0">
              <a:solidFill>
                <a:srgbClr val="FFFFFF"/>
              </a:solidFill>
            </a:endParaRPr>
          </a:p>
          <a:p>
            <a:r>
              <a:rPr lang="en-GB" sz="1700" dirty="0">
                <a:solidFill>
                  <a:srgbClr val="FFFFFF"/>
                </a:solidFill>
              </a:rPr>
              <a:t>Associates are most positive at 92%, with all other roles 85% positive or higher</a:t>
            </a:r>
          </a:p>
          <a:p>
            <a:endParaRPr lang="en-GB" sz="1700" dirty="0">
              <a:solidFill>
                <a:srgbClr val="FFFFFF"/>
              </a:solidFill>
            </a:endParaRPr>
          </a:p>
        </p:txBody>
      </p:sp>
      <p:grpSp>
        <p:nvGrpSpPr>
          <p:cNvPr id="34" name="Group 33">
            <a:extLst>
              <a:ext uri="{FF2B5EF4-FFF2-40B4-BE49-F238E27FC236}">
                <a16:creationId xmlns:a16="http://schemas.microsoft.com/office/drawing/2014/main" id="{D2592D21-FDCA-4E10-BC83-41149EEE5489}"/>
              </a:ext>
            </a:extLst>
          </p:cNvPr>
          <p:cNvGrpSpPr/>
          <p:nvPr/>
        </p:nvGrpSpPr>
        <p:grpSpPr>
          <a:xfrm>
            <a:off x="3029001" y="6455122"/>
            <a:ext cx="3450958" cy="213162"/>
            <a:chOff x="3007570" y="6393094"/>
            <a:chExt cx="3450958" cy="213162"/>
          </a:xfrm>
        </p:grpSpPr>
        <p:sp>
          <p:nvSpPr>
            <p:cNvPr id="36" name="Rectangle 35">
              <a:extLst>
                <a:ext uri="{FF2B5EF4-FFF2-40B4-BE49-F238E27FC236}">
                  <a16:creationId xmlns:a16="http://schemas.microsoft.com/office/drawing/2014/main" id="{675BFAFA-72F0-4EED-96DB-30A2597056FF}"/>
                </a:ext>
              </a:extLst>
            </p:cNvPr>
            <p:cNvSpPr/>
            <p:nvPr/>
          </p:nvSpPr>
          <p:spPr>
            <a:xfrm>
              <a:off x="3007570" y="6402388"/>
              <a:ext cx="281709" cy="19497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40" name="TextBox 39">
              <a:extLst>
                <a:ext uri="{FF2B5EF4-FFF2-40B4-BE49-F238E27FC236}">
                  <a16:creationId xmlns:a16="http://schemas.microsoft.com/office/drawing/2014/main" id="{171E3AD0-041E-4E88-8672-724AB62380F1}"/>
                </a:ext>
              </a:extLst>
            </p:cNvPr>
            <p:cNvSpPr txBox="1"/>
            <p:nvPr/>
          </p:nvSpPr>
          <p:spPr>
            <a:xfrm>
              <a:off x="324074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Positive</a:t>
              </a:r>
            </a:p>
          </p:txBody>
        </p:sp>
        <p:sp>
          <p:nvSpPr>
            <p:cNvPr id="41" name="Rectangle 40">
              <a:extLst>
                <a:ext uri="{FF2B5EF4-FFF2-40B4-BE49-F238E27FC236}">
                  <a16:creationId xmlns:a16="http://schemas.microsoft.com/office/drawing/2014/main" id="{C2E7695B-B6AA-499B-947F-A54900EE55CA}"/>
                </a:ext>
              </a:extLst>
            </p:cNvPr>
            <p:cNvSpPr/>
            <p:nvPr/>
          </p:nvSpPr>
          <p:spPr>
            <a:xfrm>
              <a:off x="4106605" y="6402190"/>
              <a:ext cx="281709" cy="194970"/>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47" name="TextBox 46">
              <a:extLst>
                <a:ext uri="{FF2B5EF4-FFF2-40B4-BE49-F238E27FC236}">
                  <a16:creationId xmlns:a16="http://schemas.microsoft.com/office/drawing/2014/main" id="{4A9C7170-5DDB-49EB-9473-CFF9F4F7A16F}"/>
                </a:ext>
              </a:extLst>
            </p:cNvPr>
            <p:cNvSpPr txBox="1"/>
            <p:nvPr/>
          </p:nvSpPr>
          <p:spPr>
            <a:xfrm>
              <a:off x="434869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Neutral</a:t>
              </a:r>
            </a:p>
          </p:txBody>
        </p:sp>
        <p:sp>
          <p:nvSpPr>
            <p:cNvPr id="48" name="Rectangle 47">
              <a:extLst>
                <a:ext uri="{FF2B5EF4-FFF2-40B4-BE49-F238E27FC236}">
                  <a16:creationId xmlns:a16="http://schemas.microsoft.com/office/drawing/2014/main" id="{18FB9AC3-F366-4AC4-9643-4628A726F0AB}"/>
                </a:ext>
              </a:extLst>
            </p:cNvPr>
            <p:cNvSpPr/>
            <p:nvPr/>
          </p:nvSpPr>
          <p:spPr>
            <a:xfrm>
              <a:off x="5223470" y="6402190"/>
              <a:ext cx="281709" cy="194970"/>
            </a:xfrm>
            <a:prstGeom prst="rect">
              <a:avLst/>
            </a:prstGeom>
            <a:solidFill>
              <a:srgbClr val="837F7F"/>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50" name="TextBox 49">
              <a:extLst>
                <a:ext uri="{FF2B5EF4-FFF2-40B4-BE49-F238E27FC236}">
                  <a16:creationId xmlns:a16="http://schemas.microsoft.com/office/drawing/2014/main" id="{B58175D5-414B-49FB-A23E-F4B3CDB5474F}"/>
                </a:ext>
              </a:extLst>
            </p:cNvPr>
            <p:cNvSpPr txBox="1"/>
            <p:nvPr/>
          </p:nvSpPr>
          <p:spPr>
            <a:xfrm>
              <a:off x="5433357" y="6393094"/>
              <a:ext cx="1025171"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Negative</a:t>
              </a:r>
            </a:p>
          </p:txBody>
        </p:sp>
      </p:grpSp>
      <p:sp>
        <p:nvSpPr>
          <p:cNvPr id="127" name="TextBox 126">
            <a:extLst>
              <a:ext uri="{FF2B5EF4-FFF2-40B4-BE49-F238E27FC236}">
                <a16:creationId xmlns:a16="http://schemas.microsoft.com/office/drawing/2014/main" id="{BB1CD728-D571-48E7-97E9-F0C3A94625DA}"/>
              </a:ext>
            </a:extLst>
          </p:cNvPr>
          <p:cNvSpPr txBox="1"/>
          <p:nvPr/>
        </p:nvSpPr>
        <p:spPr>
          <a:xfrm>
            <a:off x="7453463"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2671</a:t>
            </a:r>
          </a:p>
        </p:txBody>
      </p:sp>
      <p:sp>
        <p:nvSpPr>
          <p:cNvPr id="128" name="TextBox 127">
            <a:extLst>
              <a:ext uri="{FF2B5EF4-FFF2-40B4-BE49-F238E27FC236}">
                <a16:creationId xmlns:a16="http://schemas.microsoft.com/office/drawing/2014/main" id="{507E030A-ED88-40A7-B4C5-2FE01C5D3DCB}"/>
              </a:ext>
            </a:extLst>
          </p:cNvPr>
          <p:cNvSpPr txBox="1"/>
          <p:nvPr/>
        </p:nvSpPr>
        <p:spPr>
          <a:xfrm>
            <a:off x="4087611" y="5901908"/>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681</a:t>
            </a:r>
            <a:endParaRPr lang="en-US" sz="1100" i="1" dirty="0">
              <a:solidFill>
                <a:schemeClr val="bg1">
                  <a:lumMod val="50000"/>
                </a:schemeClr>
              </a:solidFill>
            </a:endParaRPr>
          </a:p>
        </p:txBody>
      </p:sp>
      <p:sp>
        <p:nvSpPr>
          <p:cNvPr id="129" name="TextBox 13">
            <a:extLst>
              <a:ext uri="{FF2B5EF4-FFF2-40B4-BE49-F238E27FC236}">
                <a16:creationId xmlns:a16="http://schemas.microsoft.com/office/drawing/2014/main" id="{2443E7B5-1263-4CB9-9444-689B3C9C869A}"/>
              </a:ext>
            </a:extLst>
          </p:cNvPr>
          <p:cNvSpPr txBox="1"/>
          <p:nvPr/>
        </p:nvSpPr>
        <p:spPr>
          <a:xfrm>
            <a:off x="2955276"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343</a:t>
            </a:r>
          </a:p>
        </p:txBody>
      </p:sp>
      <p:sp>
        <p:nvSpPr>
          <p:cNvPr id="130" name="TextBox 13">
            <a:extLst>
              <a:ext uri="{FF2B5EF4-FFF2-40B4-BE49-F238E27FC236}">
                <a16:creationId xmlns:a16="http://schemas.microsoft.com/office/drawing/2014/main" id="{14CA8FFF-7103-45E2-96BA-53C7AC2A2488}"/>
              </a:ext>
            </a:extLst>
          </p:cNvPr>
          <p:cNvSpPr txBox="1"/>
          <p:nvPr/>
        </p:nvSpPr>
        <p:spPr>
          <a:xfrm>
            <a:off x="1841212"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307</a:t>
            </a:r>
          </a:p>
        </p:txBody>
      </p:sp>
      <p:sp>
        <p:nvSpPr>
          <p:cNvPr id="131" name="TextBox 130">
            <a:extLst>
              <a:ext uri="{FF2B5EF4-FFF2-40B4-BE49-F238E27FC236}">
                <a16:creationId xmlns:a16="http://schemas.microsoft.com/office/drawing/2014/main" id="{56699B89-BCDC-4588-8BB6-104D6DFD60B9}"/>
              </a:ext>
            </a:extLst>
          </p:cNvPr>
          <p:cNvSpPr txBox="1"/>
          <p:nvPr/>
        </p:nvSpPr>
        <p:spPr>
          <a:xfrm>
            <a:off x="661647" y="5901907"/>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1206</a:t>
            </a:r>
          </a:p>
        </p:txBody>
      </p:sp>
      <p:sp>
        <p:nvSpPr>
          <p:cNvPr id="132" name="TextBox 131">
            <a:extLst>
              <a:ext uri="{FF2B5EF4-FFF2-40B4-BE49-F238E27FC236}">
                <a16:creationId xmlns:a16="http://schemas.microsoft.com/office/drawing/2014/main" id="{E3D047B0-17FF-4EAE-9D83-07FDFEEC2AFE}"/>
              </a:ext>
            </a:extLst>
          </p:cNvPr>
          <p:cNvSpPr txBox="1"/>
          <p:nvPr/>
        </p:nvSpPr>
        <p:spPr>
          <a:xfrm>
            <a:off x="5208789"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1281</a:t>
            </a:r>
            <a:endParaRPr lang="en-US" sz="1100" i="1" dirty="0">
              <a:solidFill>
                <a:schemeClr val="bg1">
                  <a:lumMod val="50000"/>
                </a:schemeClr>
              </a:solidFill>
            </a:endParaRPr>
          </a:p>
        </p:txBody>
      </p:sp>
      <p:sp>
        <p:nvSpPr>
          <p:cNvPr id="133" name="TextBox 132">
            <a:extLst>
              <a:ext uri="{FF2B5EF4-FFF2-40B4-BE49-F238E27FC236}">
                <a16:creationId xmlns:a16="http://schemas.microsoft.com/office/drawing/2014/main" id="{84BB2EAA-8E17-4E6E-88F9-B3D2AAF3D804}"/>
              </a:ext>
            </a:extLst>
          </p:cNvPr>
          <p:cNvSpPr txBox="1"/>
          <p:nvPr/>
        </p:nvSpPr>
        <p:spPr>
          <a:xfrm>
            <a:off x="6319339" y="58943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2584</a:t>
            </a:r>
            <a:endParaRPr lang="en-US" sz="1100" i="1" dirty="0">
              <a:solidFill>
                <a:schemeClr val="bg1">
                  <a:lumMod val="50000"/>
                </a:schemeClr>
              </a:solidFill>
            </a:endParaRPr>
          </a:p>
        </p:txBody>
      </p:sp>
      <p:sp>
        <p:nvSpPr>
          <p:cNvPr id="134" name="TextBox 133">
            <a:extLst>
              <a:ext uri="{FF2B5EF4-FFF2-40B4-BE49-F238E27FC236}">
                <a16:creationId xmlns:a16="http://schemas.microsoft.com/office/drawing/2014/main" id="{5DEB3258-0BDE-4965-9D2F-0E027557AD5E}"/>
              </a:ext>
            </a:extLst>
          </p:cNvPr>
          <p:cNvSpPr txBox="1"/>
          <p:nvPr/>
        </p:nvSpPr>
        <p:spPr>
          <a:xfrm>
            <a:off x="507254" y="6155542"/>
            <a:ext cx="1046798" cy="2356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 RESPONSES</a:t>
            </a:r>
          </a:p>
        </p:txBody>
      </p:sp>
      <p:sp>
        <p:nvSpPr>
          <p:cNvPr id="135" name="TextBox 134">
            <a:extLst>
              <a:ext uri="{FF2B5EF4-FFF2-40B4-BE49-F238E27FC236}">
                <a16:creationId xmlns:a16="http://schemas.microsoft.com/office/drawing/2014/main" id="{89D9E560-E41B-4EA3-BCC5-9E4A84AE7CA5}"/>
              </a:ext>
            </a:extLst>
          </p:cNvPr>
          <p:cNvSpPr txBox="1"/>
          <p:nvPr/>
        </p:nvSpPr>
        <p:spPr>
          <a:xfrm>
            <a:off x="8024370"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2089</a:t>
            </a:r>
          </a:p>
        </p:txBody>
      </p:sp>
      <p:sp>
        <p:nvSpPr>
          <p:cNvPr id="136" name="TextBox 135">
            <a:extLst>
              <a:ext uri="{FF2B5EF4-FFF2-40B4-BE49-F238E27FC236}">
                <a16:creationId xmlns:a16="http://schemas.microsoft.com/office/drawing/2014/main" id="{C1205D7E-5302-403F-9C96-3D8E48C24E2D}"/>
              </a:ext>
            </a:extLst>
          </p:cNvPr>
          <p:cNvSpPr txBox="1"/>
          <p:nvPr/>
        </p:nvSpPr>
        <p:spPr>
          <a:xfrm>
            <a:off x="4658518" y="5901908"/>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651</a:t>
            </a:r>
            <a:endParaRPr lang="en-US" sz="1100" i="1" dirty="0">
              <a:solidFill>
                <a:schemeClr val="bg1">
                  <a:lumMod val="50000"/>
                </a:schemeClr>
              </a:solidFill>
            </a:endParaRPr>
          </a:p>
        </p:txBody>
      </p:sp>
      <p:sp>
        <p:nvSpPr>
          <p:cNvPr id="137" name="TextBox 13">
            <a:extLst>
              <a:ext uri="{FF2B5EF4-FFF2-40B4-BE49-F238E27FC236}">
                <a16:creationId xmlns:a16="http://schemas.microsoft.com/office/drawing/2014/main" id="{06F8E93D-A19F-4B1D-A2BF-774DCB46DE75}"/>
              </a:ext>
            </a:extLst>
          </p:cNvPr>
          <p:cNvSpPr txBox="1"/>
          <p:nvPr/>
        </p:nvSpPr>
        <p:spPr>
          <a:xfrm>
            <a:off x="3526183"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396</a:t>
            </a:r>
          </a:p>
        </p:txBody>
      </p:sp>
      <p:sp>
        <p:nvSpPr>
          <p:cNvPr id="138" name="TextBox 13">
            <a:extLst>
              <a:ext uri="{FF2B5EF4-FFF2-40B4-BE49-F238E27FC236}">
                <a16:creationId xmlns:a16="http://schemas.microsoft.com/office/drawing/2014/main" id="{9A899506-2F30-476C-A274-80B1820C29E5}"/>
              </a:ext>
            </a:extLst>
          </p:cNvPr>
          <p:cNvSpPr txBox="1"/>
          <p:nvPr/>
        </p:nvSpPr>
        <p:spPr>
          <a:xfrm>
            <a:off x="2412119"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302</a:t>
            </a:r>
            <a:endParaRPr lang="en-US" sz="1100" i="1" dirty="0">
              <a:solidFill>
                <a:schemeClr val="bg1">
                  <a:lumMod val="50000"/>
                </a:schemeClr>
              </a:solidFill>
            </a:endParaRPr>
          </a:p>
        </p:txBody>
      </p:sp>
      <p:sp>
        <p:nvSpPr>
          <p:cNvPr id="139" name="TextBox 138">
            <a:extLst>
              <a:ext uri="{FF2B5EF4-FFF2-40B4-BE49-F238E27FC236}">
                <a16:creationId xmlns:a16="http://schemas.microsoft.com/office/drawing/2014/main" id="{8FC05D8B-DF29-4968-B402-1840FA5FEA75}"/>
              </a:ext>
            </a:extLst>
          </p:cNvPr>
          <p:cNvSpPr txBox="1"/>
          <p:nvPr/>
        </p:nvSpPr>
        <p:spPr>
          <a:xfrm>
            <a:off x="1232554" y="5901907"/>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1112</a:t>
            </a:r>
          </a:p>
        </p:txBody>
      </p:sp>
      <p:sp>
        <p:nvSpPr>
          <p:cNvPr id="140" name="TextBox 139">
            <a:extLst>
              <a:ext uri="{FF2B5EF4-FFF2-40B4-BE49-F238E27FC236}">
                <a16:creationId xmlns:a16="http://schemas.microsoft.com/office/drawing/2014/main" id="{52920130-F740-4D8F-881B-8F7871899831}"/>
              </a:ext>
            </a:extLst>
          </p:cNvPr>
          <p:cNvSpPr txBox="1"/>
          <p:nvPr/>
        </p:nvSpPr>
        <p:spPr>
          <a:xfrm>
            <a:off x="5779696"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1190</a:t>
            </a:r>
            <a:endParaRPr lang="en-US" sz="1100" i="1" dirty="0">
              <a:solidFill>
                <a:schemeClr val="bg1">
                  <a:lumMod val="50000"/>
                </a:schemeClr>
              </a:solidFill>
            </a:endParaRPr>
          </a:p>
        </p:txBody>
      </p:sp>
      <p:sp>
        <p:nvSpPr>
          <p:cNvPr id="141" name="TextBox 140">
            <a:extLst>
              <a:ext uri="{FF2B5EF4-FFF2-40B4-BE49-F238E27FC236}">
                <a16:creationId xmlns:a16="http://schemas.microsoft.com/office/drawing/2014/main" id="{5E52137B-50C8-437C-829F-A168C8459A5A}"/>
              </a:ext>
            </a:extLst>
          </p:cNvPr>
          <p:cNvSpPr txBox="1"/>
          <p:nvPr/>
        </p:nvSpPr>
        <p:spPr>
          <a:xfrm>
            <a:off x="6890246" y="58943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2364</a:t>
            </a:r>
          </a:p>
        </p:txBody>
      </p:sp>
      <p:cxnSp>
        <p:nvCxnSpPr>
          <p:cNvPr id="143" name="Straight Connector 142">
            <a:extLst>
              <a:ext uri="{FF2B5EF4-FFF2-40B4-BE49-F238E27FC236}">
                <a16:creationId xmlns:a16="http://schemas.microsoft.com/office/drawing/2014/main" id="{A22ABC29-5615-4E4C-B235-538FFE670723}"/>
              </a:ext>
            </a:extLst>
          </p:cNvPr>
          <p:cNvCxnSpPr/>
          <p:nvPr/>
        </p:nvCxnSpPr>
        <p:spPr>
          <a:xfrm flipV="1">
            <a:off x="1059180" y="2471420"/>
            <a:ext cx="266700" cy="27940"/>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07EC3D2-CAA1-40B9-903A-A504A352EAEE}"/>
              </a:ext>
            </a:extLst>
          </p:cNvPr>
          <p:cNvCxnSpPr>
            <a:cxnSpLocks/>
          </p:cNvCxnSpPr>
          <p:nvPr/>
        </p:nvCxnSpPr>
        <p:spPr>
          <a:xfrm flipV="1">
            <a:off x="2192973" y="2405380"/>
            <a:ext cx="253047" cy="137160"/>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4E020E85-AA46-4FBC-A99D-34C4FE7B485D}"/>
              </a:ext>
            </a:extLst>
          </p:cNvPr>
          <p:cNvCxnSpPr>
            <a:cxnSpLocks/>
          </p:cNvCxnSpPr>
          <p:nvPr/>
        </p:nvCxnSpPr>
        <p:spPr>
          <a:xfrm flipV="1">
            <a:off x="3305630" y="2499360"/>
            <a:ext cx="273230" cy="105043"/>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85B2A63-B849-4B9F-86F3-DB7729E324DD}"/>
              </a:ext>
            </a:extLst>
          </p:cNvPr>
          <p:cNvCxnSpPr>
            <a:cxnSpLocks/>
          </p:cNvCxnSpPr>
          <p:nvPr/>
        </p:nvCxnSpPr>
        <p:spPr>
          <a:xfrm>
            <a:off x="4427448" y="2471421"/>
            <a:ext cx="271552" cy="99059"/>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0474B22-12F4-4EFC-8EA0-A9D3C055A9FB}"/>
              </a:ext>
            </a:extLst>
          </p:cNvPr>
          <p:cNvCxnSpPr>
            <a:cxnSpLocks/>
          </p:cNvCxnSpPr>
          <p:nvPr/>
        </p:nvCxnSpPr>
        <p:spPr>
          <a:xfrm flipV="1">
            <a:off x="5550791" y="2369820"/>
            <a:ext cx="275969" cy="139200"/>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7975F20B-A511-41D1-B1D3-7246AF5F6C4B}"/>
              </a:ext>
            </a:extLst>
          </p:cNvPr>
          <p:cNvCxnSpPr>
            <a:cxnSpLocks/>
          </p:cNvCxnSpPr>
          <p:nvPr/>
        </p:nvCxnSpPr>
        <p:spPr>
          <a:xfrm flipV="1">
            <a:off x="6686109" y="2334260"/>
            <a:ext cx="258251" cy="36897"/>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A5E87F7-35D3-40DF-9FB5-18F7610C0DBD}"/>
              </a:ext>
            </a:extLst>
          </p:cNvPr>
          <p:cNvCxnSpPr>
            <a:cxnSpLocks/>
          </p:cNvCxnSpPr>
          <p:nvPr/>
        </p:nvCxnSpPr>
        <p:spPr>
          <a:xfrm flipV="1">
            <a:off x="7804964" y="2268501"/>
            <a:ext cx="258251" cy="36897"/>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7AF723A-23D9-436B-9978-EBB0939609FE}"/>
              </a:ext>
            </a:extLst>
          </p:cNvPr>
          <p:cNvCxnSpPr/>
          <p:nvPr/>
        </p:nvCxnSpPr>
        <p:spPr>
          <a:xfrm>
            <a:off x="1757922"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988B8828-F65E-4C20-9A52-819709398F3A}"/>
              </a:ext>
            </a:extLst>
          </p:cNvPr>
          <p:cNvCxnSpPr/>
          <p:nvPr/>
        </p:nvCxnSpPr>
        <p:spPr>
          <a:xfrm>
            <a:off x="287122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8A7B705D-CDD6-4054-835C-DF458E672A18}"/>
              </a:ext>
            </a:extLst>
          </p:cNvPr>
          <p:cNvCxnSpPr/>
          <p:nvPr/>
        </p:nvCxnSpPr>
        <p:spPr>
          <a:xfrm>
            <a:off x="3997963"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5DFF9BCB-2D5E-402C-A3A0-B8D3C9D15D96}"/>
              </a:ext>
            </a:extLst>
          </p:cNvPr>
          <p:cNvCxnSpPr/>
          <p:nvPr/>
        </p:nvCxnSpPr>
        <p:spPr>
          <a:xfrm>
            <a:off x="5115315"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FFC9A4-36C8-4A80-BF87-75F6A5720062}"/>
              </a:ext>
            </a:extLst>
          </p:cNvPr>
          <p:cNvCxnSpPr/>
          <p:nvPr/>
        </p:nvCxnSpPr>
        <p:spPr>
          <a:xfrm>
            <a:off x="624545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581D1667-A4F4-48C2-86AA-8D477D6C359C}"/>
              </a:ext>
            </a:extLst>
          </p:cNvPr>
          <p:cNvCxnSpPr/>
          <p:nvPr/>
        </p:nvCxnSpPr>
        <p:spPr>
          <a:xfrm>
            <a:off x="7370155"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020FFE79-1394-4193-A7E7-530CDB4D12D7}"/>
              </a:ext>
            </a:extLst>
          </p:cNvPr>
          <p:cNvSpPr/>
          <p:nvPr/>
        </p:nvSpPr>
        <p:spPr>
          <a:xfrm>
            <a:off x="7747704" y="2032102"/>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sp>
        <p:nvSpPr>
          <p:cNvPr id="64" name="Rectangle 63">
            <a:extLst>
              <a:ext uri="{FF2B5EF4-FFF2-40B4-BE49-F238E27FC236}">
                <a16:creationId xmlns:a16="http://schemas.microsoft.com/office/drawing/2014/main" id="{6C087A43-5EAC-4486-9E42-2A6B6332C7BC}"/>
              </a:ext>
            </a:extLst>
          </p:cNvPr>
          <p:cNvSpPr/>
          <p:nvPr/>
        </p:nvSpPr>
        <p:spPr>
          <a:xfrm>
            <a:off x="6634399" y="2103222"/>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sp>
        <p:nvSpPr>
          <p:cNvPr id="65" name="Rectangle 64">
            <a:extLst>
              <a:ext uri="{FF2B5EF4-FFF2-40B4-BE49-F238E27FC236}">
                <a16:creationId xmlns:a16="http://schemas.microsoft.com/office/drawing/2014/main" id="{E3BED2D5-400A-4F0C-B576-E2BDE09CFABE}"/>
              </a:ext>
            </a:extLst>
          </p:cNvPr>
          <p:cNvSpPr/>
          <p:nvPr/>
        </p:nvSpPr>
        <p:spPr>
          <a:xfrm>
            <a:off x="5491592" y="2183181"/>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4</a:t>
            </a:r>
            <a:endParaRPr lang="en-US" sz="1000" dirty="0">
              <a:solidFill>
                <a:srgbClr val="575757"/>
              </a:solidFill>
              <a:cs typeface="Arial" charset="0"/>
              <a:sym typeface="Trebuchet MS" panose="020B0603020202020204" pitchFamily="34" charset="0"/>
            </a:endParaRPr>
          </a:p>
        </p:txBody>
      </p:sp>
      <p:sp>
        <p:nvSpPr>
          <p:cNvPr id="67" name="Rectangle 66">
            <a:extLst>
              <a:ext uri="{FF2B5EF4-FFF2-40B4-BE49-F238E27FC236}">
                <a16:creationId xmlns:a16="http://schemas.microsoft.com/office/drawing/2014/main" id="{5562F4A9-685E-482B-AE65-854AC616452C}"/>
              </a:ext>
            </a:extLst>
          </p:cNvPr>
          <p:cNvSpPr/>
          <p:nvPr/>
        </p:nvSpPr>
        <p:spPr>
          <a:xfrm>
            <a:off x="3242064" y="2305398"/>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3</a:t>
            </a:r>
            <a:endParaRPr lang="en-US" sz="1000" dirty="0">
              <a:solidFill>
                <a:srgbClr val="575757"/>
              </a:solidFill>
              <a:cs typeface="Arial" charset="0"/>
              <a:sym typeface="Trebuchet MS" panose="020B0603020202020204" pitchFamily="34" charset="0"/>
            </a:endParaRPr>
          </a:p>
        </p:txBody>
      </p:sp>
      <p:sp>
        <p:nvSpPr>
          <p:cNvPr id="70" name="Rectangle 69">
            <a:extLst>
              <a:ext uri="{FF2B5EF4-FFF2-40B4-BE49-F238E27FC236}">
                <a16:creationId xmlns:a16="http://schemas.microsoft.com/office/drawing/2014/main" id="{6BE0FCE3-C672-41ED-A348-C95D48BC25D3}"/>
              </a:ext>
            </a:extLst>
          </p:cNvPr>
          <p:cNvSpPr/>
          <p:nvPr/>
        </p:nvSpPr>
        <p:spPr>
          <a:xfrm>
            <a:off x="2125801" y="2206862"/>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4</a:t>
            </a:r>
            <a:endParaRPr lang="en-US" sz="1000" dirty="0">
              <a:solidFill>
                <a:srgbClr val="575757"/>
              </a:solidFill>
              <a:cs typeface="Arial" charset="0"/>
              <a:sym typeface="Trebuchet MS" panose="020B0603020202020204" pitchFamily="34" charset="0"/>
            </a:endParaRPr>
          </a:p>
        </p:txBody>
      </p:sp>
      <p:sp>
        <p:nvSpPr>
          <p:cNvPr id="71" name="Rectangle 70">
            <a:extLst>
              <a:ext uri="{FF2B5EF4-FFF2-40B4-BE49-F238E27FC236}">
                <a16:creationId xmlns:a16="http://schemas.microsoft.com/office/drawing/2014/main" id="{69DCBC7C-E7B7-4B10-BE47-E50B3F0FE6B5}"/>
              </a:ext>
            </a:extLst>
          </p:cNvPr>
          <p:cNvSpPr/>
          <p:nvPr/>
        </p:nvSpPr>
        <p:spPr>
          <a:xfrm>
            <a:off x="995660" y="2233379"/>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sp>
        <p:nvSpPr>
          <p:cNvPr id="73" name="Rectangle 72">
            <a:extLst>
              <a:ext uri="{FF2B5EF4-FFF2-40B4-BE49-F238E27FC236}">
                <a16:creationId xmlns:a16="http://schemas.microsoft.com/office/drawing/2014/main" id="{AE0E7110-B114-48AF-A6B3-13E8262AFDBB}"/>
              </a:ext>
            </a:extLst>
          </p:cNvPr>
          <p:cNvSpPr/>
          <p:nvPr/>
        </p:nvSpPr>
        <p:spPr>
          <a:xfrm>
            <a:off x="4374335" y="2268501"/>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3</a:t>
            </a:r>
            <a:endParaRPr lang="en-US" sz="1000" dirty="0">
              <a:solidFill>
                <a:srgbClr val="575757"/>
              </a:solidFill>
              <a:cs typeface="Arial" charset="0"/>
              <a:sym typeface="Trebuchet MS" panose="020B0603020202020204" pitchFamily="34" charset="0"/>
            </a:endParaRPr>
          </a:p>
        </p:txBody>
      </p:sp>
    </p:spTree>
    <p:extLst>
      <p:ext uri="{BB962C8B-B14F-4D97-AF65-F5344CB8AC3E}">
        <p14:creationId xmlns:p14="http://schemas.microsoft.com/office/powerpoint/2010/main" val="23623413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Table of Contents</a:t>
            </a:r>
          </a:p>
        </p:txBody>
      </p:sp>
      <p:sp>
        <p:nvSpPr>
          <p:cNvPr id="27" name="BcgText 1"/>
          <p:cNvSpPr txBox="1"/>
          <p:nvPr>
            <p:custDataLst>
              <p:tags r:id="rId2"/>
            </p:custDataLst>
          </p:nvPr>
        </p:nvSpPr>
        <p:spPr>
          <a:xfrm>
            <a:off x="5347251" y="0"/>
            <a:ext cx="3607905" cy="6857999"/>
          </a:xfrm>
          <a:prstGeom prst="rect">
            <a:avLst/>
          </a:prstGeom>
        </p:spPr>
        <p:txBody>
          <a:bodyPr vert="horz" wrap="square" lIns="0" tIns="0" rIns="0" bIns="0" rtlCol="0" anchor="ctr">
            <a:noAutofit/>
          </a:bodyPr>
          <a:lstStyle>
            <a:lvl1pPr lvl="0" indent="0">
              <a:lnSpc>
                <a:spcPct val="110000"/>
              </a:lnSpc>
              <a:spcBef>
                <a:spcPts val="600"/>
              </a:spcBef>
              <a:spcAft>
                <a:spcPts val="300"/>
              </a:spcAft>
              <a:buClr>
                <a:schemeClr val="bg1"/>
              </a:buClr>
              <a:buFont typeface="Arial" panose="020B0604020202020204" pitchFamily="34" charset="0"/>
              <a:buChar char="​"/>
              <a:defRPr sz="2400">
                <a:solidFill>
                  <a:schemeClr val="bg1"/>
                </a:solidFill>
              </a:defRPr>
            </a:lvl1pPr>
            <a:lvl2pPr marL="402336" lvl="1" indent="-283464">
              <a:lnSpc>
                <a:spcPct val="90000"/>
              </a:lnSpc>
              <a:spcBef>
                <a:spcPts val="300"/>
              </a:spcBef>
              <a:spcAft>
                <a:spcPts val="300"/>
              </a:spcAft>
              <a:buClr>
                <a:schemeClr val="bg1"/>
              </a:buClr>
              <a:buFont typeface="Arial" panose="020B0604020202020204" pitchFamily="34" charset="0"/>
              <a:buChar char="•"/>
              <a:defRPr sz="2400">
                <a:solidFill>
                  <a:schemeClr val="bg1"/>
                </a:solidFill>
              </a:defRPr>
            </a:lvl2pPr>
            <a:lvl3pPr marL="800100" lvl="2" indent="-285750">
              <a:lnSpc>
                <a:spcPct val="90000"/>
              </a:lnSpc>
              <a:spcBef>
                <a:spcPts val="300"/>
              </a:spcBef>
              <a:spcAft>
                <a:spcPts val="300"/>
              </a:spcAft>
              <a:buClr>
                <a:schemeClr val="bg1"/>
              </a:buClr>
              <a:buFont typeface="Arial" panose="020B0604020202020204" pitchFamily="34" charset="0"/>
              <a:buChar char="•"/>
              <a:defRPr sz="2400">
                <a:solidFill>
                  <a:schemeClr val="bg1"/>
                </a:solidFill>
              </a:defRPr>
            </a:lvl3pPr>
            <a:lvl4pPr marL="0" lvl="3" indent="0">
              <a:lnSpc>
                <a:spcPct val="110000"/>
              </a:lnSpc>
              <a:spcBef>
                <a:spcPts val="0"/>
              </a:spcBef>
              <a:spcAft>
                <a:spcPts val="0"/>
              </a:spcAft>
              <a:buClr>
                <a:schemeClr val="tx2"/>
              </a:buClr>
              <a:buFont typeface="Arial" panose="020B0604020202020204" pitchFamily="34" charset="0"/>
              <a:buChar char="​"/>
              <a:defRPr sz="2800">
                <a:solidFill>
                  <a:schemeClr val="bg1"/>
                </a:solidFill>
              </a:defRPr>
            </a:lvl4pPr>
            <a:lvl5pPr marL="0" lvl="4" indent="0">
              <a:lnSpc>
                <a:spcPct val="100000"/>
              </a:lnSpc>
              <a:spcBef>
                <a:spcPts val="300"/>
              </a:spcBef>
              <a:spcAft>
                <a:spcPts val="300"/>
              </a:spcAft>
              <a:buClrTx/>
              <a:buFont typeface="Arial" panose="020B0604020202020204" pitchFamily="34" charset="0"/>
              <a:buChar char="​"/>
              <a:defRPr sz="2800" b="1">
                <a:solidFill>
                  <a:schemeClr val="bg1"/>
                </a:solidFill>
              </a:defRPr>
            </a:lvl5pPr>
            <a:lvl6pPr marL="457200" lvl="5" indent="-339725">
              <a:lnSpc>
                <a:spcPct val="90000"/>
              </a:lnSpc>
              <a:spcBef>
                <a:spcPts val="0"/>
              </a:spcBef>
              <a:spcAft>
                <a:spcPts val="600"/>
              </a:spcAft>
              <a:buFont typeface="Arial" panose="020B0604020202020204" pitchFamily="34" charset="0"/>
              <a:buChar char="•"/>
              <a:defRPr sz="2800">
                <a:solidFill>
                  <a:schemeClr val="bg1"/>
                </a:solidFill>
              </a:defRPr>
            </a:lvl6pPr>
            <a:lvl7pPr marL="0" lvl="6" indent="0">
              <a:lnSpc>
                <a:spcPct val="90000"/>
              </a:lnSpc>
              <a:spcBef>
                <a:spcPts val="0"/>
              </a:spcBef>
              <a:spcAft>
                <a:spcPts val="600"/>
              </a:spcAft>
              <a:buFont typeface="Arial" panose="020B0604020202020204" pitchFamily="34" charset="0"/>
              <a:buChar char="​"/>
              <a:defRPr sz="5400" baseline="0">
                <a:solidFill>
                  <a:schemeClr val="bg1"/>
                </a:solidFill>
              </a:defRPr>
            </a:lvl7pPr>
            <a:lvl8pPr marL="0" lvl="7" indent="0">
              <a:lnSpc>
                <a:spcPct val="90000"/>
              </a:lnSpc>
              <a:spcBef>
                <a:spcPts val="0"/>
              </a:spcBef>
              <a:spcAft>
                <a:spcPts val="600"/>
              </a:spcAft>
              <a:buFont typeface="Arial" panose="020B0604020202020204" pitchFamily="34" charset="0"/>
              <a:buChar char="​"/>
              <a:defRPr sz="6600">
                <a:solidFill>
                  <a:schemeClr val="bg1"/>
                </a:solidFill>
              </a:defRPr>
            </a:lvl8pPr>
            <a:lvl9pPr marL="0" lvl="8" indent="0">
              <a:lnSpc>
                <a:spcPct val="100000"/>
              </a:lnSpc>
              <a:spcBef>
                <a:spcPts val="0"/>
              </a:spcBef>
              <a:spcAft>
                <a:spcPts val="600"/>
              </a:spcAft>
              <a:buFont typeface="Arial" panose="020B0604020202020204" pitchFamily="34" charset="0"/>
              <a:buChar char="​"/>
              <a:defRPr sz="2800">
                <a:solidFill>
                  <a:schemeClr val="bg1"/>
                </a:solidFill>
              </a:defRPr>
            </a:lvl9pPr>
          </a:lstStyle>
          <a:p>
            <a:pPr>
              <a:lnSpc>
                <a:spcPct val="100000"/>
              </a:lnSpc>
              <a:spcBef>
                <a:spcPts val="0"/>
              </a:spcBef>
              <a:spcAft>
                <a:spcPts val="0"/>
              </a:spcAft>
              <a:buClrTx/>
              <a:buSzPct val="100000"/>
              <a:buNone/>
            </a:pPr>
            <a:r>
              <a:rPr lang="en-US" sz="1800" dirty="0">
                <a:solidFill>
                  <a:srgbClr val="575757"/>
                </a:solidFill>
              </a:rPr>
              <a:t>Questions In-Scope for Analysis</a:t>
            </a:r>
          </a:p>
          <a:p>
            <a:pPr>
              <a:lnSpc>
                <a:spcPct val="100000"/>
              </a:lnSpc>
              <a:spcBef>
                <a:spcPts val="0"/>
              </a:spcBef>
              <a:spcAft>
                <a:spcPts val="0"/>
              </a:spcAft>
              <a:buClrTx/>
              <a:buSzPct val="100000"/>
              <a:buNone/>
            </a:pPr>
            <a:endParaRPr lang="en-US" sz="1800" dirty="0">
              <a:solidFill>
                <a:srgbClr val="575757"/>
              </a:solidFill>
            </a:endParaRPr>
          </a:p>
          <a:p>
            <a:pPr>
              <a:lnSpc>
                <a:spcPct val="100000"/>
              </a:lnSpc>
              <a:spcBef>
                <a:spcPts val="0"/>
              </a:spcBef>
              <a:spcAft>
                <a:spcPts val="0"/>
              </a:spcAft>
              <a:buClrTx/>
              <a:buSzPct val="100000"/>
              <a:buNone/>
            </a:pPr>
            <a:r>
              <a:rPr lang="en-US" sz="1800" dirty="0">
                <a:solidFill>
                  <a:srgbClr val="575757"/>
                </a:solidFill>
              </a:rPr>
              <a:t>Response &amp; Comments Rates</a:t>
            </a:r>
          </a:p>
          <a:p>
            <a:pPr>
              <a:lnSpc>
                <a:spcPct val="100000"/>
              </a:lnSpc>
              <a:spcBef>
                <a:spcPts val="0"/>
              </a:spcBef>
              <a:spcAft>
                <a:spcPts val="0"/>
              </a:spcAft>
              <a:buClrTx/>
              <a:buSzPct val="100000"/>
              <a:buFont typeface="Trebuchet MS" panose="020B0603020202020204" pitchFamily="34" charset="0"/>
              <a:buChar char="​"/>
            </a:pPr>
            <a:endParaRPr lang="en-US" sz="1800" dirty="0">
              <a:solidFill>
                <a:srgbClr val="575757"/>
              </a:solidFill>
            </a:endParaRPr>
          </a:p>
          <a:p>
            <a:pPr>
              <a:lnSpc>
                <a:spcPct val="100000"/>
              </a:lnSpc>
              <a:spcBef>
                <a:spcPts val="0"/>
              </a:spcBef>
              <a:spcAft>
                <a:spcPts val="0"/>
              </a:spcAft>
              <a:buClrTx/>
              <a:buSzPct val="100000"/>
              <a:buFont typeface="Trebuchet MS" panose="020B0603020202020204" pitchFamily="34" charset="0"/>
              <a:buChar char="​"/>
            </a:pPr>
            <a:r>
              <a:rPr lang="en-US" sz="1800" dirty="0">
                <a:solidFill>
                  <a:srgbClr val="575757"/>
                </a:solidFill>
              </a:rPr>
              <a:t>Key Takeaways</a:t>
            </a:r>
          </a:p>
          <a:p>
            <a:pPr>
              <a:lnSpc>
                <a:spcPct val="100000"/>
              </a:lnSpc>
              <a:spcBef>
                <a:spcPts val="0"/>
              </a:spcBef>
              <a:spcAft>
                <a:spcPts val="0"/>
              </a:spcAft>
              <a:buClrTx/>
              <a:buSzPct val="100000"/>
              <a:buFont typeface="Trebuchet MS" panose="020B0603020202020204" pitchFamily="34" charset="0"/>
              <a:buChar char="​"/>
            </a:pPr>
            <a:endParaRPr lang="en-US" sz="1800" dirty="0">
              <a:solidFill>
                <a:srgbClr val="575757"/>
              </a:solidFill>
            </a:endParaRPr>
          </a:p>
          <a:p>
            <a:pPr>
              <a:lnSpc>
                <a:spcPct val="100000"/>
              </a:lnSpc>
              <a:spcBef>
                <a:spcPts val="0"/>
              </a:spcBef>
              <a:spcAft>
                <a:spcPts val="0"/>
              </a:spcAft>
              <a:buClrTx/>
              <a:buSzPct val="100000"/>
              <a:buFont typeface="Trebuchet MS" panose="020B0603020202020204" pitchFamily="34" charset="0"/>
              <a:buChar char="​"/>
            </a:pPr>
            <a:r>
              <a:rPr lang="en-US" sz="1800" dirty="0">
                <a:solidFill>
                  <a:srgbClr val="575757"/>
                </a:solidFill>
              </a:rPr>
              <a:t>Quantitative Analysis</a:t>
            </a:r>
          </a:p>
          <a:p>
            <a:pPr>
              <a:lnSpc>
                <a:spcPct val="100000"/>
              </a:lnSpc>
              <a:spcBef>
                <a:spcPts val="0"/>
              </a:spcBef>
              <a:spcAft>
                <a:spcPts val="0"/>
              </a:spcAft>
              <a:buClrTx/>
              <a:buSzPct val="100000"/>
              <a:buFont typeface="Trebuchet MS" panose="020B0603020202020204" pitchFamily="34" charset="0"/>
              <a:buChar char="​"/>
            </a:pPr>
            <a:endParaRPr lang="en-US" sz="1800" dirty="0">
              <a:solidFill>
                <a:srgbClr val="575757"/>
              </a:solidFill>
            </a:endParaRPr>
          </a:p>
          <a:p>
            <a:pPr>
              <a:lnSpc>
                <a:spcPct val="100000"/>
              </a:lnSpc>
              <a:spcBef>
                <a:spcPts val="0"/>
              </a:spcBef>
              <a:spcAft>
                <a:spcPts val="0"/>
              </a:spcAft>
              <a:buClrTx/>
              <a:buSzPct val="100000"/>
              <a:buFont typeface="Trebuchet MS" panose="020B0603020202020204" pitchFamily="34" charset="0"/>
              <a:buChar char="​"/>
            </a:pPr>
            <a:r>
              <a:rPr lang="en-US" sz="1800" dirty="0">
                <a:solidFill>
                  <a:srgbClr val="575757"/>
                </a:solidFill>
              </a:rPr>
              <a:t>Qualitative (Comments) Analysis</a:t>
            </a:r>
          </a:p>
          <a:p>
            <a:pPr>
              <a:lnSpc>
                <a:spcPct val="100000"/>
              </a:lnSpc>
              <a:spcBef>
                <a:spcPts val="0"/>
              </a:spcBef>
              <a:spcAft>
                <a:spcPts val="0"/>
              </a:spcAft>
              <a:buClrTx/>
              <a:buSzPct val="100000"/>
              <a:buFont typeface="Trebuchet MS" panose="020B0603020202020204" pitchFamily="34" charset="0"/>
              <a:buChar char="​"/>
            </a:pPr>
            <a:endParaRPr lang="en-US" sz="1800" dirty="0">
              <a:solidFill>
                <a:srgbClr val="575757"/>
              </a:solidFill>
            </a:endParaRPr>
          </a:p>
          <a:p>
            <a:pPr>
              <a:lnSpc>
                <a:spcPct val="100000"/>
              </a:lnSpc>
              <a:spcBef>
                <a:spcPts val="0"/>
              </a:spcBef>
              <a:spcAft>
                <a:spcPts val="0"/>
              </a:spcAft>
              <a:buClrTx/>
              <a:buSzPct val="100000"/>
              <a:buFont typeface="Trebuchet MS" panose="020B0603020202020204" pitchFamily="34" charset="0"/>
              <a:buChar char="​"/>
            </a:pPr>
            <a:r>
              <a:rPr lang="en-US" sz="1800" dirty="0">
                <a:solidFill>
                  <a:srgbClr val="575757"/>
                </a:solidFill>
              </a:rPr>
              <a:t>COVID-19 Focused Section</a:t>
            </a:r>
          </a:p>
          <a:p>
            <a:pPr>
              <a:lnSpc>
                <a:spcPct val="100000"/>
              </a:lnSpc>
              <a:spcBef>
                <a:spcPts val="0"/>
              </a:spcBef>
              <a:spcAft>
                <a:spcPts val="0"/>
              </a:spcAft>
              <a:buClrTx/>
              <a:buSzPct val="100000"/>
              <a:buFont typeface="Trebuchet MS" panose="020B0603020202020204" pitchFamily="34" charset="0"/>
              <a:buChar char="​"/>
            </a:pPr>
            <a:endParaRPr lang="en-US" sz="1800" dirty="0">
              <a:solidFill>
                <a:srgbClr val="575757"/>
              </a:solidFill>
            </a:endParaRPr>
          </a:p>
          <a:p>
            <a:pPr>
              <a:lnSpc>
                <a:spcPct val="100000"/>
              </a:lnSpc>
              <a:spcBef>
                <a:spcPts val="0"/>
              </a:spcBef>
              <a:spcAft>
                <a:spcPts val="0"/>
              </a:spcAft>
              <a:buClrTx/>
              <a:buSzPct val="100000"/>
              <a:buNone/>
            </a:pPr>
            <a:endParaRPr lang="en-US" sz="1800" dirty="0">
              <a:solidFill>
                <a:srgbClr val="575757"/>
              </a:solidFill>
            </a:endParaRPr>
          </a:p>
        </p:txBody>
      </p:sp>
      <p:sp>
        <p:nvSpPr>
          <p:cNvPr id="30" name="BcgText 1"/>
          <p:cNvSpPr txBox="1"/>
          <p:nvPr>
            <p:custDataLst>
              <p:tags r:id="rId3"/>
            </p:custDataLst>
          </p:nvPr>
        </p:nvSpPr>
        <p:spPr>
          <a:xfrm>
            <a:off x="9372600" y="0"/>
            <a:ext cx="1325880" cy="6857999"/>
          </a:xfrm>
          <a:prstGeom prst="rect">
            <a:avLst/>
          </a:prstGeom>
        </p:spPr>
        <p:txBody>
          <a:bodyPr vert="horz" wrap="square" lIns="0" tIns="0" rIns="0" bIns="0" rtlCol="0" anchor="ctr">
            <a:noAutofit/>
          </a:bodyPr>
          <a:lstStyle>
            <a:lvl1pPr lvl="0" indent="0">
              <a:lnSpc>
                <a:spcPct val="110000"/>
              </a:lnSpc>
              <a:spcBef>
                <a:spcPts val="600"/>
              </a:spcBef>
              <a:spcAft>
                <a:spcPts val="300"/>
              </a:spcAft>
              <a:buClr>
                <a:schemeClr val="bg1"/>
              </a:buClr>
              <a:buFont typeface="Arial" panose="020B0604020202020204" pitchFamily="34" charset="0"/>
              <a:buChar char="​"/>
              <a:defRPr sz="2400">
                <a:solidFill>
                  <a:schemeClr val="bg1"/>
                </a:solidFill>
              </a:defRPr>
            </a:lvl1pPr>
            <a:lvl2pPr marL="402336" lvl="1" indent="-283464">
              <a:lnSpc>
                <a:spcPct val="90000"/>
              </a:lnSpc>
              <a:spcBef>
                <a:spcPts val="300"/>
              </a:spcBef>
              <a:spcAft>
                <a:spcPts val="300"/>
              </a:spcAft>
              <a:buClr>
                <a:schemeClr val="bg1"/>
              </a:buClr>
              <a:buFont typeface="Arial" panose="020B0604020202020204" pitchFamily="34" charset="0"/>
              <a:buChar char="•"/>
              <a:defRPr sz="2400">
                <a:solidFill>
                  <a:schemeClr val="bg1"/>
                </a:solidFill>
              </a:defRPr>
            </a:lvl2pPr>
            <a:lvl3pPr marL="800100" lvl="2" indent="-285750">
              <a:lnSpc>
                <a:spcPct val="90000"/>
              </a:lnSpc>
              <a:spcBef>
                <a:spcPts val="300"/>
              </a:spcBef>
              <a:spcAft>
                <a:spcPts val="300"/>
              </a:spcAft>
              <a:buClr>
                <a:schemeClr val="bg1"/>
              </a:buClr>
              <a:buFont typeface="Arial" panose="020B0604020202020204" pitchFamily="34" charset="0"/>
              <a:buChar char="•"/>
              <a:defRPr sz="2400">
                <a:solidFill>
                  <a:schemeClr val="bg1"/>
                </a:solidFill>
              </a:defRPr>
            </a:lvl3pPr>
            <a:lvl4pPr marL="0" lvl="3" indent="0">
              <a:lnSpc>
                <a:spcPct val="110000"/>
              </a:lnSpc>
              <a:spcBef>
                <a:spcPts val="0"/>
              </a:spcBef>
              <a:spcAft>
                <a:spcPts val="0"/>
              </a:spcAft>
              <a:buClr>
                <a:schemeClr val="tx2"/>
              </a:buClr>
              <a:buFont typeface="Arial" panose="020B0604020202020204" pitchFamily="34" charset="0"/>
              <a:buChar char="​"/>
              <a:defRPr sz="2800">
                <a:solidFill>
                  <a:schemeClr val="bg1"/>
                </a:solidFill>
              </a:defRPr>
            </a:lvl4pPr>
            <a:lvl5pPr marL="0" lvl="4" indent="0">
              <a:lnSpc>
                <a:spcPct val="100000"/>
              </a:lnSpc>
              <a:spcBef>
                <a:spcPts val="300"/>
              </a:spcBef>
              <a:spcAft>
                <a:spcPts val="300"/>
              </a:spcAft>
              <a:buClrTx/>
              <a:buFont typeface="Arial" panose="020B0604020202020204" pitchFamily="34" charset="0"/>
              <a:buChar char="​"/>
              <a:defRPr sz="2800" b="1">
                <a:solidFill>
                  <a:schemeClr val="bg1"/>
                </a:solidFill>
              </a:defRPr>
            </a:lvl5pPr>
            <a:lvl6pPr marL="457200" lvl="5" indent="-339725">
              <a:lnSpc>
                <a:spcPct val="90000"/>
              </a:lnSpc>
              <a:spcBef>
                <a:spcPts val="0"/>
              </a:spcBef>
              <a:spcAft>
                <a:spcPts val="600"/>
              </a:spcAft>
              <a:buFont typeface="Arial" panose="020B0604020202020204" pitchFamily="34" charset="0"/>
              <a:buChar char="•"/>
              <a:defRPr sz="2800">
                <a:solidFill>
                  <a:schemeClr val="bg1"/>
                </a:solidFill>
              </a:defRPr>
            </a:lvl6pPr>
            <a:lvl7pPr marL="0" lvl="6" indent="0">
              <a:lnSpc>
                <a:spcPct val="90000"/>
              </a:lnSpc>
              <a:spcBef>
                <a:spcPts val="0"/>
              </a:spcBef>
              <a:spcAft>
                <a:spcPts val="600"/>
              </a:spcAft>
              <a:buFont typeface="Arial" panose="020B0604020202020204" pitchFamily="34" charset="0"/>
              <a:buChar char="​"/>
              <a:defRPr sz="5400" baseline="0">
                <a:solidFill>
                  <a:schemeClr val="bg1"/>
                </a:solidFill>
              </a:defRPr>
            </a:lvl7pPr>
            <a:lvl8pPr marL="0" lvl="7" indent="0">
              <a:lnSpc>
                <a:spcPct val="90000"/>
              </a:lnSpc>
              <a:spcBef>
                <a:spcPts val="0"/>
              </a:spcBef>
              <a:spcAft>
                <a:spcPts val="600"/>
              </a:spcAft>
              <a:buFont typeface="Arial" panose="020B0604020202020204" pitchFamily="34" charset="0"/>
              <a:buChar char="​"/>
              <a:defRPr sz="6600">
                <a:solidFill>
                  <a:schemeClr val="bg1"/>
                </a:solidFill>
              </a:defRPr>
            </a:lvl8pPr>
            <a:lvl9pPr marL="0" lvl="8" indent="0">
              <a:lnSpc>
                <a:spcPct val="100000"/>
              </a:lnSpc>
              <a:spcBef>
                <a:spcPts val="0"/>
              </a:spcBef>
              <a:spcAft>
                <a:spcPts val="600"/>
              </a:spcAft>
              <a:buFont typeface="Arial" panose="020B0604020202020204" pitchFamily="34" charset="0"/>
              <a:buChar char="​"/>
              <a:defRPr sz="2800">
                <a:solidFill>
                  <a:schemeClr val="bg1"/>
                </a:solidFill>
              </a:defRPr>
            </a:lvl9pPr>
          </a:lstStyle>
          <a:p>
            <a:pPr>
              <a:lnSpc>
                <a:spcPct val="100000"/>
              </a:lnSpc>
              <a:spcBef>
                <a:spcPts val="0"/>
              </a:spcBef>
              <a:spcAft>
                <a:spcPts val="0"/>
              </a:spcAft>
              <a:buClrTx/>
              <a:buSzPct val="100000"/>
              <a:buNone/>
            </a:pPr>
            <a:r>
              <a:rPr lang="en-US" sz="1800" dirty="0">
                <a:solidFill>
                  <a:srgbClr val="575757"/>
                </a:solidFill>
              </a:rPr>
              <a:t>2</a:t>
            </a:r>
          </a:p>
          <a:p>
            <a:pPr>
              <a:lnSpc>
                <a:spcPct val="100000"/>
              </a:lnSpc>
              <a:spcBef>
                <a:spcPts val="0"/>
              </a:spcBef>
              <a:spcAft>
                <a:spcPts val="0"/>
              </a:spcAft>
              <a:buClrTx/>
              <a:buSzPct val="100000"/>
              <a:buNone/>
            </a:pPr>
            <a:endParaRPr lang="en-US" sz="1800" dirty="0">
              <a:solidFill>
                <a:srgbClr val="575757"/>
              </a:solidFill>
            </a:endParaRPr>
          </a:p>
          <a:p>
            <a:pPr>
              <a:lnSpc>
                <a:spcPct val="100000"/>
              </a:lnSpc>
              <a:spcBef>
                <a:spcPts val="0"/>
              </a:spcBef>
              <a:spcAft>
                <a:spcPts val="0"/>
              </a:spcAft>
              <a:buClrTx/>
              <a:buSzPct val="100000"/>
              <a:buNone/>
            </a:pPr>
            <a:r>
              <a:rPr lang="en-US" sz="1800" dirty="0">
                <a:solidFill>
                  <a:srgbClr val="575757"/>
                </a:solidFill>
              </a:rPr>
              <a:t>4</a:t>
            </a:r>
          </a:p>
          <a:p>
            <a:pPr>
              <a:lnSpc>
                <a:spcPct val="100000"/>
              </a:lnSpc>
              <a:spcBef>
                <a:spcPts val="0"/>
              </a:spcBef>
              <a:spcAft>
                <a:spcPts val="0"/>
              </a:spcAft>
              <a:buClrTx/>
              <a:buSzPct val="100000"/>
              <a:buNone/>
            </a:pPr>
            <a:endParaRPr lang="en-US" sz="1800" dirty="0">
              <a:solidFill>
                <a:srgbClr val="575757"/>
              </a:solidFill>
            </a:endParaRPr>
          </a:p>
          <a:p>
            <a:pPr>
              <a:lnSpc>
                <a:spcPct val="100000"/>
              </a:lnSpc>
              <a:spcBef>
                <a:spcPts val="0"/>
              </a:spcBef>
              <a:spcAft>
                <a:spcPts val="0"/>
              </a:spcAft>
              <a:buClrTx/>
              <a:buSzPct val="100000"/>
              <a:buNone/>
            </a:pPr>
            <a:r>
              <a:rPr lang="en-US" sz="1800" dirty="0">
                <a:solidFill>
                  <a:srgbClr val="575757"/>
                </a:solidFill>
              </a:rPr>
              <a:t>6</a:t>
            </a:r>
          </a:p>
          <a:p>
            <a:pPr>
              <a:lnSpc>
                <a:spcPct val="100000"/>
              </a:lnSpc>
              <a:spcBef>
                <a:spcPts val="0"/>
              </a:spcBef>
              <a:spcAft>
                <a:spcPts val="0"/>
              </a:spcAft>
              <a:buClrTx/>
              <a:buSzPct val="100000"/>
              <a:buNone/>
            </a:pPr>
            <a:endParaRPr lang="en-US" sz="1800" dirty="0">
              <a:solidFill>
                <a:srgbClr val="575757"/>
              </a:solidFill>
            </a:endParaRPr>
          </a:p>
          <a:p>
            <a:pPr>
              <a:lnSpc>
                <a:spcPct val="100000"/>
              </a:lnSpc>
              <a:spcBef>
                <a:spcPts val="0"/>
              </a:spcBef>
              <a:spcAft>
                <a:spcPts val="0"/>
              </a:spcAft>
              <a:buClrTx/>
              <a:buSzPct val="100000"/>
              <a:buNone/>
            </a:pPr>
            <a:r>
              <a:rPr lang="en-US" sz="1800" dirty="0">
                <a:solidFill>
                  <a:srgbClr val="575757"/>
                </a:solidFill>
              </a:rPr>
              <a:t>10</a:t>
            </a:r>
          </a:p>
          <a:p>
            <a:pPr>
              <a:lnSpc>
                <a:spcPct val="100000"/>
              </a:lnSpc>
              <a:spcBef>
                <a:spcPts val="0"/>
              </a:spcBef>
              <a:spcAft>
                <a:spcPts val="0"/>
              </a:spcAft>
              <a:buClrTx/>
              <a:buSzPct val="100000"/>
              <a:buNone/>
            </a:pPr>
            <a:endParaRPr lang="en-US" sz="1800" dirty="0">
              <a:solidFill>
                <a:srgbClr val="575757"/>
              </a:solidFill>
            </a:endParaRPr>
          </a:p>
          <a:p>
            <a:pPr>
              <a:lnSpc>
                <a:spcPct val="100000"/>
              </a:lnSpc>
              <a:spcBef>
                <a:spcPts val="0"/>
              </a:spcBef>
              <a:spcAft>
                <a:spcPts val="0"/>
              </a:spcAft>
              <a:buClrTx/>
              <a:buSzPct val="100000"/>
              <a:buNone/>
            </a:pPr>
            <a:r>
              <a:rPr lang="en-US" sz="1800" dirty="0">
                <a:solidFill>
                  <a:srgbClr val="575757"/>
                </a:solidFill>
              </a:rPr>
              <a:t>16</a:t>
            </a:r>
          </a:p>
          <a:p>
            <a:pPr>
              <a:lnSpc>
                <a:spcPct val="100000"/>
              </a:lnSpc>
              <a:spcBef>
                <a:spcPts val="0"/>
              </a:spcBef>
              <a:spcAft>
                <a:spcPts val="0"/>
              </a:spcAft>
              <a:buClrTx/>
              <a:buSzPct val="100000"/>
              <a:buNone/>
            </a:pPr>
            <a:endParaRPr lang="en-US" sz="1800" dirty="0">
              <a:solidFill>
                <a:srgbClr val="575757"/>
              </a:solidFill>
            </a:endParaRPr>
          </a:p>
          <a:p>
            <a:pPr>
              <a:lnSpc>
                <a:spcPct val="100000"/>
              </a:lnSpc>
              <a:spcBef>
                <a:spcPts val="0"/>
              </a:spcBef>
              <a:spcAft>
                <a:spcPts val="0"/>
              </a:spcAft>
              <a:buClrTx/>
              <a:buSzPct val="100000"/>
              <a:buNone/>
            </a:pPr>
            <a:r>
              <a:rPr lang="en-US" sz="1800" dirty="0">
                <a:solidFill>
                  <a:srgbClr val="575757"/>
                </a:solidFill>
              </a:rPr>
              <a:t>32</a:t>
            </a:r>
          </a:p>
          <a:p>
            <a:pPr>
              <a:lnSpc>
                <a:spcPct val="100000"/>
              </a:lnSpc>
              <a:spcBef>
                <a:spcPts val="0"/>
              </a:spcBef>
              <a:spcAft>
                <a:spcPts val="0"/>
              </a:spcAft>
              <a:buClrTx/>
              <a:buSzPct val="100000"/>
              <a:buNone/>
            </a:pPr>
            <a:endParaRPr lang="en-US" sz="1800" dirty="0">
              <a:solidFill>
                <a:srgbClr val="575757"/>
              </a:solidFill>
            </a:endParaRPr>
          </a:p>
          <a:p>
            <a:pPr>
              <a:lnSpc>
                <a:spcPct val="100000"/>
              </a:lnSpc>
              <a:spcBef>
                <a:spcPts val="0"/>
              </a:spcBef>
              <a:spcAft>
                <a:spcPts val="0"/>
              </a:spcAft>
              <a:buClrTx/>
              <a:buSzPct val="100000"/>
              <a:buNone/>
            </a:pPr>
            <a:endParaRPr lang="en-US" sz="1800" dirty="0">
              <a:solidFill>
                <a:srgbClr val="575757"/>
              </a:solidFill>
            </a:endParaRPr>
          </a:p>
        </p:txBody>
      </p:sp>
    </p:spTree>
    <p:custDataLst>
      <p:tags r:id="rId1"/>
    </p:custDataLst>
    <p:extLst>
      <p:ext uri="{BB962C8B-B14F-4D97-AF65-F5344CB8AC3E}">
        <p14:creationId xmlns:p14="http://schemas.microsoft.com/office/powerpoint/2010/main" val="26739955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37" name="think-cell Slide" r:id="rId22" imgW="360" imgH="360" progId="TCLayout.ActiveDocument.1">
                  <p:embed/>
                </p:oleObj>
              </mc:Choice>
              <mc:Fallback>
                <p:oleObj name="think-cell Slide" r:id="rId22" imgW="360" imgH="360" progId="TCLayout.ActiveDocument.1">
                  <p:embed/>
                  <p:pic>
                    <p:nvPicPr>
                      <p:cNvPr id="5" name="Object 4" hidden="1"/>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latin typeface="Trebuchet MS" panose="020B0603020202020204" pitchFamily="34" charset="0"/>
              <a:sym typeface="Trebuchet MS" panose="020B0603020202020204" pitchFamily="34" charset="0"/>
            </a:endParaRPr>
          </a:p>
        </p:txBody>
      </p:sp>
      <p:sp>
        <p:nvSpPr>
          <p:cNvPr id="16" name="TextBox 15"/>
          <p:cNvSpPr txBox="1"/>
          <p:nvPr/>
        </p:nvSpPr>
        <p:spPr>
          <a:xfrm>
            <a:off x="9207498" y="0"/>
            <a:ext cx="2759183" cy="685800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700" dirty="0">
                <a:solidFill>
                  <a:srgbClr val="FFFFFF"/>
                </a:solidFill>
              </a:rPr>
              <a:t>There is only a difference of 3% between regions (this was 5% in 2020 so the gap is narrowing)</a:t>
            </a:r>
          </a:p>
          <a:p>
            <a:endParaRPr lang="en-GB" sz="1700" dirty="0">
              <a:solidFill>
                <a:srgbClr val="FFFFFF"/>
              </a:solidFill>
            </a:endParaRPr>
          </a:p>
          <a:p>
            <a:r>
              <a:rPr lang="en-GB" sz="1700" dirty="0">
                <a:solidFill>
                  <a:srgbClr val="FFFFFF"/>
                </a:solidFill>
              </a:rPr>
              <a:t>WESA is most positive (NAMR in 2020), with AP least (CEMA in 2020)</a:t>
            </a:r>
          </a:p>
          <a:p>
            <a:endParaRPr lang="en-GB" sz="1700" dirty="0">
              <a:solidFill>
                <a:srgbClr val="FFFFFF"/>
              </a:solidFill>
            </a:endParaRPr>
          </a:p>
          <a:p>
            <a:r>
              <a:rPr lang="en-GB" sz="1700" dirty="0">
                <a:solidFill>
                  <a:srgbClr val="FFFFFF"/>
                </a:solidFill>
              </a:rPr>
              <a:t>Since 2020, WESA trended flat, AP &amp; NAMR decreased by -1 / -2% respectively, &amp; CEMA increased +2%</a:t>
            </a:r>
          </a:p>
        </p:txBody>
      </p:sp>
      <p:sp>
        <p:nvSpPr>
          <p:cNvPr id="27" name="TextBox 26">
            <a:extLst>
              <a:ext uri="{FF2B5EF4-FFF2-40B4-BE49-F238E27FC236}">
                <a16:creationId xmlns:a16="http://schemas.microsoft.com/office/drawing/2014/main" id="{FF5147AE-6D3F-7D49-B9EC-25A6979E3F41}"/>
              </a:ext>
            </a:extLst>
          </p:cNvPr>
          <p:cNvSpPr txBox="1"/>
          <p:nvPr/>
        </p:nvSpPr>
        <p:spPr>
          <a:xfrm>
            <a:off x="629999" y="1445346"/>
            <a:ext cx="8101584"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600" b="1" dirty="0">
                <a:solidFill>
                  <a:srgbClr val="30C1D7"/>
                </a:solidFill>
                <a:latin typeface="Trebuchet MS" panose="020B0703020202090204" pitchFamily="34" charset="0"/>
              </a:rPr>
              <a:t>Q: </a:t>
            </a:r>
            <a:r>
              <a:rPr lang="en-US" sz="1600" dirty="0">
                <a:solidFill>
                  <a:srgbClr val="30C1D7"/>
                </a:solidFill>
                <a:latin typeface="Trebuchet MS" panose="020B0703020202090204" pitchFamily="34" charset="0"/>
              </a:rPr>
              <a:t>'When things go wrong, I can get access to the right IT support'</a:t>
            </a:r>
          </a:p>
        </p:txBody>
      </p:sp>
      <p:sp>
        <p:nvSpPr>
          <p:cNvPr id="28" name="Title 2">
            <a:extLst>
              <a:ext uri="{FF2B5EF4-FFF2-40B4-BE49-F238E27FC236}">
                <a16:creationId xmlns:a16="http://schemas.microsoft.com/office/drawing/2014/main" id="{A177FC69-4E27-984F-A9BB-9BF47F365350}"/>
              </a:ext>
            </a:extLst>
          </p:cNvPr>
          <p:cNvSpPr txBox="1">
            <a:spLocks/>
          </p:cNvSpPr>
          <p:nvPr/>
        </p:nvSpPr>
        <p:spPr>
          <a:xfrm>
            <a:off x="630000" y="622800"/>
            <a:ext cx="8101584" cy="5262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GB" dirty="0"/>
              <a:t>Quantitative Questions – Drill-Down</a:t>
            </a:r>
            <a:br>
              <a:rPr lang="en-GB" dirty="0"/>
            </a:br>
            <a:r>
              <a:rPr lang="en-GB" sz="1400" i="1" dirty="0">
                <a:solidFill>
                  <a:schemeClr val="accent5"/>
                </a:solidFill>
              </a:rPr>
              <a:t>By Region</a:t>
            </a:r>
            <a:endParaRPr lang="en-GB" sz="1400" dirty="0"/>
          </a:p>
        </p:txBody>
      </p:sp>
      <p:graphicFrame>
        <p:nvGraphicFramePr>
          <p:cNvPr id="52" name="Chart 51">
            <a:extLst>
              <a:ext uri="{FF2B5EF4-FFF2-40B4-BE49-F238E27FC236}">
                <a16:creationId xmlns:a16="http://schemas.microsoft.com/office/drawing/2014/main" id="{6F1C3210-94A2-482D-80DB-E9A42B4373A3}"/>
              </a:ext>
            </a:extLst>
          </p:cNvPr>
          <p:cNvGraphicFramePr/>
          <p:nvPr>
            <p:custDataLst>
              <p:tags r:id="rId4"/>
            </p:custDataLst>
          </p:nvPr>
        </p:nvGraphicFramePr>
        <p:xfrm>
          <a:off x="1962150" y="1954213"/>
          <a:ext cx="2225675" cy="2225675"/>
        </p:xfrm>
        <a:graphic>
          <a:graphicData uri="http://schemas.openxmlformats.org/drawingml/2006/chart">
            <c:chart xmlns:c="http://schemas.openxmlformats.org/drawingml/2006/chart" xmlns:r="http://schemas.openxmlformats.org/officeDocument/2006/relationships" r:id="rId24"/>
          </a:graphicData>
        </a:graphic>
      </p:graphicFrame>
      <p:sp>
        <p:nvSpPr>
          <p:cNvPr id="70" name="Text Placeholder 3"/>
          <p:cNvSpPr>
            <a:spLocks noGrp="1"/>
          </p:cNvSpPr>
          <p:nvPr>
            <p:custDataLst>
              <p:tags r:id="rId5"/>
            </p:custDataLst>
          </p:nvPr>
        </p:nvSpPr>
        <p:spPr bwMode="gray">
          <a:xfrm>
            <a:off x="2800350" y="2081213"/>
            <a:ext cx="279400" cy="268288"/>
          </a:xfrm>
          <a:prstGeom prst="rect">
            <a:avLst/>
          </a:prstGeom>
          <a:solidFill>
            <a:srgbClr val="837F7F"/>
          </a:solidFill>
          <a:ln>
            <a:noFill/>
          </a:ln>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8AA32D39-8F5F-4C6D-A41C-3AF745AC6674}" type="datetime'''''''''5'''''''''''''">
              <a:rPr lang="en-US" altLang="en-US" sz="1600" smtClean="0">
                <a:solidFill>
                  <a:schemeClr val="bg1"/>
                </a:solidFill>
              </a:rPr>
              <a:pPr/>
              <a:t>5</a:t>
            </a:fld>
            <a:r>
              <a:rPr lang="en-US" altLang="en-US" sz="1600" dirty="0">
                <a:solidFill>
                  <a:schemeClr val="bg1"/>
                </a:solidFill>
                <a:sym typeface="+mn-lt"/>
              </a:rPr>
              <a:t>%</a:t>
            </a:r>
            <a:endParaRPr lang="en-US" sz="1600" dirty="0">
              <a:solidFill>
                <a:schemeClr val="bg1"/>
              </a:solidFill>
              <a:sym typeface="+mn-lt"/>
            </a:endParaRPr>
          </a:p>
        </p:txBody>
      </p:sp>
      <p:sp>
        <p:nvSpPr>
          <p:cNvPr id="74" name="Text Placeholder 3"/>
          <p:cNvSpPr>
            <a:spLocks noGrp="1"/>
          </p:cNvSpPr>
          <p:nvPr>
            <p:custDataLst>
              <p:tags r:id="rId6"/>
            </p:custDataLst>
          </p:nvPr>
        </p:nvSpPr>
        <p:spPr bwMode="gray">
          <a:xfrm>
            <a:off x="2482850" y="2220913"/>
            <a:ext cx="279400" cy="268288"/>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EC59F512-F78C-4BA7-AEFF-DDAE7E4103EC}" type="datetime'''''''''''''''''''''''''''''''''''''''''8'">
              <a:rPr lang="en-US" altLang="en-US" sz="1600" smtClean="0"/>
              <a:pPr/>
              <a:t>8</a:t>
            </a:fld>
            <a:r>
              <a:rPr lang="en-US" altLang="en-US" sz="1600" dirty="0">
                <a:sym typeface="+mn-lt"/>
              </a:rPr>
              <a:t>%</a:t>
            </a:r>
            <a:endParaRPr lang="en-US" sz="1600" dirty="0">
              <a:sym typeface="+mn-lt"/>
            </a:endParaRPr>
          </a:p>
        </p:txBody>
      </p:sp>
      <p:sp>
        <p:nvSpPr>
          <p:cNvPr id="64" name="Text Placeholder 3"/>
          <p:cNvSpPr>
            <a:spLocks noGrp="1"/>
          </p:cNvSpPr>
          <p:nvPr>
            <p:custDataLst>
              <p:tags r:id="rId7"/>
            </p:custDataLst>
          </p:nvPr>
        </p:nvSpPr>
        <p:spPr bwMode="gray">
          <a:xfrm>
            <a:off x="3209925" y="3687763"/>
            <a:ext cx="385763" cy="268288"/>
          </a:xfrm>
          <a:prstGeom prst="rect">
            <a:avLst/>
          </a:prstGeom>
          <a:noFill/>
          <a:ln>
            <a:noFill/>
          </a:ln>
          <a:extLst>
            <a:ext uri="{909E8E84-426E-40DD-AFC4-6F175D3DCCD1}">
              <a14:hiddenFill xmlns:a14="http://schemas.microsoft.com/office/drawing/2010/main">
                <a:solidFill>
                  <a:srgbClr val="29BA74"/>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D5DBFD0-187C-461B-8354-C09F6F2D3089}" type="datetime'''''8''''''''''''''''7'''''''''''''''''''''''''''''''''''">
              <a:rPr lang="en-US" altLang="en-US" sz="1600" smtClean="0">
                <a:solidFill>
                  <a:schemeClr val="bg1"/>
                </a:solidFill>
              </a:rPr>
              <a:pPr/>
              <a:t>87</a:t>
            </a:fld>
            <a:r>
              <a:rPr lang="en-US" altLang="en-US" sz="1600" dirty="0">
                <a:solidFill>
                  <a:schemeClr val="bg1"/>
                </a:solidFill>
              </a:rPr>
              <a:t>%</a:t>
            </a:r>
            <a:endParaRPr lang="en-US" sz="1600" dirty="0">
              <a:solidFill>
                <a:schemeClr val="bg1"/>
              </a:solidFill>
              <a:sym typeface="+mn-lt"/>
            </a:endParaRPr>
          </a:p>
        </p:txBody>
      </p:sp>
      <p:graphicFrame>
        <p:nvGraphicFramePr>
          <p:cNvPr id="53" name="Chart 52">
            <a:extLst>
              <a:ext uri="{FF2B5EF4-FFF2-40B4-BE49-F238E27FC236}">
                <a16:creationId xmlns:a16="http://schemas.microsoft.com/office/drawing/2014/main" id="{043C5217-DF7F-44DD-B589-77D286FB1F93}"/>
              </a:ext>
            </a:extLst>
          </p:cNvPr>
          <p:cNvGraphicFramePr/>
          <p:nvPr>
            <p:custDataLst>
              <p:tags r:id="rId8"/>
            </p:custDataLst>
          </p:nvPr>
        </p:nvGraphicFramePr>
        <p:xfrm>
          <a:off x="4422775" y="1992313"/>
          <a:ext cx="2225675" cy="2225675"/>
        </p:xfrm>
        <a:graphic>
          <a:graphicData uri="http://schemas.openxmlformats.org/drawingml/2006/chart">
            <c:chart xmlns:c="http://schemas.openxmlformats.org/drawingml/2006/chart" xmlns:r="http://schemas.openxmlformats.org/officeDocument/2006/relationships" r:id="rId25"/>
          </a:graphicData>
        </a:graphic>
      </p:graphicFrame>
      <p:sp>
        <p:nvSpPr>
          <p:cNvPr id="79" name="Text Placeholder 3"/>
          <p:cNvSpPr>
            <a:spLocks noGrp="1"/>
          </p:cNvSpPr>
          <p:nvPr>
            <p:custDataLst>
              <p:tags r:id="rId9"/>
            </p:custDataLst>
          </p:nvPr>
        </p:nvSpPr>
        <p:spPr bwMode="gray">
          <a:xfrm>
            <a:off x="5626100" y="3749675"/>
            <a:ext cx="385763" cy="268288"/>
          </a:xfrm>
          <a:prstGeom prst="rect">
            <a:avLst/>
          </a:prstGeom>
          <a:noFill/>
          <a:ln>
            <a:noFill/>
          </a:ln>
          <a:extLst>
            <a:ext uri="{909E8E84-426E-40DD-AFC4-6F175D3DCCD1}">
              <a14:hiddenFill xmlns:a14="http://schemas.microsoft.com/office/drawing/2010/main">
                <a:solidFill>
                  <a:srgbClr val="29BA74"/>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8029B327-B928-4E42-ACEA-1CECE06F526E}" type="datetime'''''''''''''''''''''''88'''''''''''''''''">
              <a:rPr lang="en-US" altLang="en-US" sz="1600" smtClean="0">
                <a:solidFill>
                  <a:schemeClr val="bg1"/>
                </a:solidFill>
              </a:rPr>
              <a:pPr/>
              <a:t>88</a:t>
            </a:fld>
            <a:r>
              <a:rPr lang="en-US" altLang="en-US" sz="1600" dirty="0">
                <a:solidFill>
                  <a:schemeClr val="bg1"/>
                </a:solidFill>
              </a:rPr>
              <a:t>%</a:t>
            </a:r>
            <a:endParaRPr lang="en-US" sz="1600" dirty="0">
              <a:solidFill>
                <a:schemeClr val="bg1"/>
              </a:solidFill>
              <a:sym typeface="+mn-lt"/>
            </a:endParaRPr>
          </a:p>
        </p:txBody>
      </p:sp>
      <p:sp>
        <p:nvSpPr>
          <p:cNvPr id="81" name="Text Placeholder 3"/>
          <p:cNvSpPr>
            <a:spLocks noGrp="1"/>
          </p:cNvSpPr>
          <p:nvPr>
            <p:custDataLst>
              <p:tags r:id="rId10"/>
            </p:custDataLst>
          </p:nvPr>
        </p:nvSpPr>
        <p:spPr bwMode="gray">
          <a:xfrm>
            <a:off x="4984750" y="2233613"/>
            <a:ext cx="279400" cy="268288"/>
          </a:xfrm>
          <a:prstGeom prst="rect">
            <a:avLst/>
          </a:prstGeom>
          <a:noFill/>
          <a:ln>
            <a:noFill/>
          </a:ln>
          <a:extLst>
            <a:ext uri="{909E8E84-426E-40DD-AFC4-6F175D3DCCD1}">
              <a14:hiddenFill xmlns:a14="http://schemas.microsoft.com/office/drawing/2010/main">
                <a:solidFill>
                  <a:srgbClr val="C8C8C8"/>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A6E4764-15F6-4736-88CE-89F71CAF9B19}" type="datetime'''''''''''''6'''''''''''''''">
              <a:rPr lang="en-US" altLang="en-US" sz="1600" smtClean="0"/>
              <a:pPr/>
              <a:t>6</a:t>
            </a:fld>
            <a:r>
              <a:rPr lang="en-US" altLang="en-US" sz="1600" dirty="0">
                <a:sym typeface="+mn-lt"/>
              </a:rPr>
              <a:t>%</a:t>
            </a:r>
            <a:endParaRPr lang="en-US" sz="1600" dirty="0">
              <a:sym typeface="+mn-lt"/>
            </a:endParaRPr>
          </a:p>
        </p:txBody>
      </p:sp>
      <p:sp>
        <p:nvSpPr>
          <p:cNvPr id="80" name="Text Placeholder 3"/>
          <p:cNvSpPr>
            <a:spLocks noGrp="1"/>
          </p:cNvSpPr>
          <p:nvPr>
            <p:custDataLst>
              <p:tags r:id="rId11"/>
            </p:custDataLst>
          </p:nvPr>
        </p:nvSpPr>
        <p:spPr bwMode="gray">
          <a:xfrm>
            <a:off x="5259388" y="2119313"/>
            <a:ext cx="279400" cy="268288"/>
          </a:xfrm>
          <a:prstGeom prst="rect">
            <a:avLst/>
          </a:prstGeom>
          <a:solidFill>
            <a:srgbClr val="837F7F"/>
          </a:solidFill>
          <a:ln>
            <a:noFill/>
          </a:ln>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EE0F4CE4-AE3B-4665-8AD0-2F5B4B2BA534}" type="datetime'''5'''''''''''''''''''">
              <a:rPr lang="en-US" altLang="en-US" sz="1600" smtClean="0">
                <a:solidFill>
                  <a:schemeClr val="bg1"/>
                </a:solidFill>
              </a:rPr>
              <a:pPr/>
              <a:t>5</a:t>
            </a:fld>
            <a:r>
              <a:rPr lang="en-US" altLang="en-US" sz="1600" dirty="0">
                <a:solidFill>
                  <a:schemeClr val="bg1"/>
                </a:solidFill>
                <a:sym typeface="+mn-lt"/>
              </a:rPr>
              <a:t>%</a:t>
            </a:r>
            <a:endParaRPr lang="en-US" sz="1600" dirty="0">
              <a:solidFill>
                <a:schemeClr val="bg1"/>
              </a:solidFill>
              <a:sym typeface="+mn-lt"/>
            </a:endParaRPr>
          </a:p>
        </p:txBody>
      </p:sp>
      <p:graphicFrame>
        <p:nvGraphicFramePr>
          <p:cNvPr id="54" name="Chart 53">
            <a:extLst>
              <a:ext uri="{FF2B5EF4-FFF2-40B4-BE49-F238E27FC236}">
                <a16:creationId xmlns:a16="http://schemas.microsoft.com/office/drawing/2014/main" id="{B601B53F-B7D0-4F72-BA29-E3F095DCDEE5}"/>
              </a:ext>
            </a:extLst>
          </p:cNvPr>
          <p:cNvGraphicFramePr/>
          <p:nvPr>
            <p:custDataLst>
              <p:tags r:id="rId12"/>
            </p:custDataLst>
          </p:nvPr>
        </p:nvGraphicFramePr>
        <p:xfrm>
          <a:off x="1990725" y="4143375"/>
          <a:ext cx="2225675" cy="2225675"/>
        </p:xfrm>
        <a:graphic>
          <a:graphicData uri="http://schemas.openxmlformats.org/drawingml/2006/chart">
            <c:chart xmlns:c="http://schemas.openxmlformats.org/drawingml/2006/chart" xmlns:r="http://schemas.openxmlformats.org/officeDocument/2006/relationships" r:id="rId26"/>
          </a:graphicData>
        </a:graphic>
      </p:graphicFrame>
      <p:sp>
        <p:nvSpPr>
          <p:cNvPr id="99" name="Text Placeholder 3"/>
          <p:cNvSpPr>
            <a:spLocks noGrp="1"/>
          </p:cNvSpPr>
          <p:nvPr>
            <p:custDataLst>
              <p:tags r:id="rId13"/>
            </p:custDataLst>
          </p:nvPr>
        </p:nvSpPr>
        <p:spPr bwMode="gray">
          <a:xfrm>
            <a:off x="3192463" y="5900738"/>
            <a:ext cx="385763" cy="268288"/>
          </a:xfrm>
          <a:prstGeom prst="rect">
            <a:avLst/>
          </a:prstGeom>
          <a:noFill/>
          <a:ln>
            <a:noFill/>
          </a:ln>
          <a:extLst>
            <a:ext uri="{909E8E84-426E-40DD-AFC4-6F175D3DCCD1}">
              <a14:hiddenFill xmlns:a14="http://schemas.microsoft.com/office/drawing/2010/main">
                <a:solidFill>
                  <a:srgbClr val="29BA74"/>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4ED2AFF1-8BD1-479A-8BCF-7609E5A54AD1}" type="datetime'''''''''''''''89'''''''''''''''''''''''''''''">
              <a:rPr lang="en-US" altLang="en-US" sz="1600" smtClean="0">
                <a:solidFill>
                  <a:schemeClr val="bg1"/>
                </a:solidFill>
              </a:rPr>
              <a:pPr/>
              <a:t>89</a:t>
            </a:fld>
            <a:r>
              <a:rPr lang="en-US" altLang="en-US" sz="1600" dirty="0">
                <a:solidFill>
                  <a:schemeClr val="bg1"/>
                </a:solidFill>
              </a:rPr>
              <a:t>%</a:t>
            </a:r>
            <a:endParaRPr lang="en-US" sz="1600" dirty="0">
              <a:solidFill>
                <a:schemeClr val="bg1"/>
              </a:solidFill>
              <a:sym typeface="+mn-lt"/>
            </a:endParaRPr>
          </a:p>
        </p:txBody>
      </p:sp>
      <p:sp>
        <p:nvSpPr>
          <p:cNvPr id="100" name="Text Placeholder 3"/>
          <p:cNvSpPr>
            <a:spLocks noGrp="1"/>
          </p:cNvSpPr>
          <p:nvPr>
            <p:custDataLst>
              <p:tags r:id="rId14"/>
            </p:custDataLst>
          </p:nvPr>
        </p:nvSpPr>
        <p:spPr bwMode="gray">
          <a:xfrm>
            <a:off x="2557463" y="4383088"/>
            <a:ext cx="279400" cy="268288"/>
          </a:xfrm>
          <a:prstGeom prst="rect">
            <a:avLst/>
          </a:prstGeom>
          <a:noFill/>
          <a:ln>
            <a:noFill/>
          </a:ln>
          <a:extLst>
            <a:ext uri="{909E8E84-426E-40DD-AFC4-6F175D3DCCD1}">
              <a14:hiddenFill xmlns:a14="http://schemas.microsoft.com/office/drawing/2010/main">
                <a:solidFill>
                  <a:srgbClr val="C8C8C8"/>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E92C12BB-5300-408B-879E-9E7325FA352D}" type="datetime'''''''''''''''''''''''''''''''6'''''">
              <a:rPr lang="en-US" altLang="en-US" sz="1600" smtClean="0"/>
              <a:pPr/>
              <a:t>6</a:t>
            </a:fld>
            <a:r>
              <a:rPr lang="en-US" altLang="en-US" sz="1600" dirty="0">
                <a:sym typeface="+mn-lt"/>
              </a:rPr>
              <a:t>%</a:t>
            </a:r>
            <a:endParaRPr lang="en-US" sz="1600" dirty="0">
              <a:sym typeface="+mn-lt"/>
            </a:endParaRPr>
          </a:p>
        </p:txBody>
      </p:sp>
      <p:sp>
        <p:nvSpPr>
          <p:cNvPr id="101" name="Text Placeholder 3"/>
          <p:cNvSpPr>
            <a:spLocks noGrp="1"/>
          </p:cNvSpPr>
          <p:nvPr>
            <p:custDataLst>
              <p:tags r:id="rId15"/>
            </p:custDataLst>
          </p:nvPr>
        </p:nvSpPr>
        <p:spPr bwMode="gray">
          <a:xfrm>
            <a:off x="2828925" y="4270375"/>
            <a:ext cx="279400" cy="268288"/>
          </a:xfrm>
          <a:prstGeom prst="rect">
            <a:avLst/>
          </a:prstGeom>
          <a:solidFill>
            <a:srgbClr val="837F7F"/>
          </a:solidFill>
          <a:ln>
            <a:noFill/>
          </a:ln>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6CC3B668-1A43-4254-821E-30B8EC26CFFD}" type="datetime'''''''''''''''''''''''''''''''''''''5'">
              <a:rPr lang="en-US" altLang="en-US" sz="1600" smtClean="0">
                <a:solidFill>
                  <a:schemeClr val="bg1"/>
                </a:solidFill>
              </a:rPr>
              <a:pPr/>
              <a:t>5</a:t>
            </a:fld>
            <a:r>
              <a:rPr lang="en-US" altLang="en-US" sz="1600" dirty="0">
                <a:solidFill>
                  <a:schemeClr val="bg1"/>
                </a:solidFill>
                <a:sym typeface="+mn-lt"/>
              </a:rPr>
              <a:t>%</a:t>
            </a:r>
            <a:endParaRPr lang="en-US" sz="1600" dirty="0">
              <a:solidFill>
                <a:schemeClr val="bg1"/>
              </a:solidFill>
              <a:sym typeface="+mn-lt"/>
            </a:endParaRPr>
          </a:p>
        </p:txBody>
      </p:sp>
      <p:graphicFrame>
        <p:nvGraphicFramePr>
          <p:cNvPr id="55" name="Chart 54">
            <a:extLst>
              <a:ext uri="{FF2B5EF4-FFF2-40B4-BE49-F238E27FC236}">
                <a16:creationId xmlns:a16="http://schemas.microsoft.com/office/drawing/2014/main" id="{08F57E22-64EF-4EDF-99C9-8DA830C68158}"/>
              </a:ext>
            </a:extLst>
          </p:cNvPr>
          <p:cNvGraphicFramePr/>
          <p:nvPr>
            <p:custDataLst>
              <p:tags r:id="rId16"/>
            </p:custDataLst>
          </p:nvPr>
        </p:nvGraphicFramePr>
        <p:xfrm>
          <a:off x="4422775" y="4221163"/>
          <a:ext cx="2225675" cy="2225675"/>
        </p:xfrm>
        <a:graphic>
          <a:graphicData uri="http://schemas.openxmlformats.org/drawingml/2006/chart">
            <c:chart xmlns:c="http://schemas.openxmlformats.org/drawingml/2006/chart" xmlns:r="http://schemas.openxmlformats.org/officeDocument/2006/relationships" r:id="rId27"/>
          </a:graphicData>
        </a:graphic>
      </p:graphicFrame>
      <p:sp>
        <p:nvSpPr>
          <p:cNvPr id="106" name="Text Placeholder 3"/>
          <p:cNvSpPr>
            <a:spLocks noGrp="1"/>
          </p:cNvSpPr>
          <p:nvPr>
            <p:custDataLst>
              <p:tags r:id="rId17"/>
            </p:custDataLst>
          </p:nvPr>
        </p:nvSpPr>
        <p:spPr bwMode="gray">
          <a:xfrm>
            <a:off x="5621338" y="5980113"/>
            <a:ext cx="385763" cy="268288"/>
          </a:xfrm>
          <a:prstGeom prst="rect">
            <a:avLst/>
          </a:prstGeom>
          <a:noFill/>
          <a:ln>
            <a:noFill/>
          </a:ln>
          <a:extLst>
            <a:ext uri="{909E8E84-426E-40DD-AFC4-6F175D3DCCD1}">
              <a14:hiddenFill xmlns:a14="http://schemas.microsoft.com/office/drawing/2010/main">
                <a:solidFill>
                  <a:srgbClr val="29BA74"/>
                </a:solidFill>
              </a14:hiddenFill>
            </a:ext>
          </a:extLst>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457E8175-B7AF-4143-B680-B527E88A9BA2}" type="datetime'9''''''''''''''''''''''''''''''''''''''0'''''''''''">
              <a:rPr lang="en-US" altLang="en-US" sz="1600" smtClean="0">
                <a:solidFill>
                  <a:schemeClr val="bg1"/>
                </a:solidFill>
              </a:rPr>
              <a:pPr/>
              <a:t>90</a:t>
            </a:fld>
            <a:r>
              <a:rPr lang="en-US" altLang="en-US" sz="1600" dirty="0">
                <a:solidFill>
                  <a:schemeClr val="bg1"/>
                </a:solidFill>
              </a:rPr>
              <a:t>%</a:t>
            </a:r>
            <a:endParaRPr lang="en-US" sz="1600" dirty="0">
              <a:solidFill>
                <a:schemeClr val="bg1"/>
              </a:solidFill>
              <a:sym typeface="+mn-lt"/>
            </a:endParaRPr>
          </a:p>
        </p:txBody>
      </p:sp>
      <p:sp>
        <p:nvSpPr>
          <p:cNvPr id="108" name="Text Placeholder 3"/>
          <p:cNvSpPr>
            <a:spLocks noGrp="1"/>
          </p:cNvSpPr>
          <p:nvPr>
            <p:custDataLst>
              <p:tags r:id="rId18"/>
            </p:custDataLst>
          </p:nvPr>
        </p:nvSpPr>
        <p:spPr bwMode="gray">
          <a:xfrm>
            <a:off x="5262563" y="4346575"/>
            <a:ext cx="279400" cy="268288"/>
          </a:xfrm>
          <a:prstGeom prst="rect">
            <a:avLst/>
          </a:prstGeom>
          <a:solidFill>
            <a:srgbClr val="837F7F"/>
          </a:solidFill>
          <a:ln>
            <a:noFill/>
          </a:ln>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F6EE1CCD-41D0-48A7-AE2F-E6BBD4EF1DD7}" type="datetime'''''''''''''''''''''''''''''''''''5'''''''''">
              <a:rPr lang="en-US" altLang="en-US" sz="1600" smtClean="0">
                <a:solidFill>
                  <a:schemeClr val="bg1"/>
                </a:solidFill>
              </a:rPr>
              <a:pPr/>
              <a:t>5</a:t>
            </a:fld>
            <a:r>
              <a:rPr lang="en-US" altLang="en-US" sz="1600" dirty="0">
                <a:solidFill>
                  <a:schemeClr val="bg1"/>
                </a:solidFill>
                <a:sym typeface="+mn-lt"/>
              </a:rPr>
              <a:t>%</a:t>
            </a:r>
            <a:endParaRPr lang="en-US" sz="1600" dirty="0">
              <a:solidFill>
                <a:schemeClr val="bg1"/>
              </a:solidFill>
              <a:sym typeface="+mn-lt"/>
            </a:endParaRPr>
          </a:p>
        </p:txBody>
      </p:sp>
      <p:sp>
        <p:nvSpPr>
          <p:cNvPr id="107" name="Text Placeholder 3"/>
          <p:cNvSpPr>
            <a:spLocks noGrp="1"/>
          </p:cNvSpPr>
          <p:nvPr>
            <p:custDataLst>
              <p:tags r:id="rId19"/>
            </p:custDataLst>
          </p:nvPr>
        </p:nvSpPr>
        <p:spPr bwMode="gray">
          <a:xfrm>
            <a:off x="4992688" y="4457700"/>
            <a:ext cx="279400" cy="268288"/>
          </a:xfrm>
          <a:prstGeom prst="rect">
            <a:avLst/>
          </a:prstGeom>
          <a:solidFill>
            <a:srgbClr val="C8C8C8"/>
          </a:solidFill>
          <a:ln>
            <a:noFill/>
          </a:ln>
        </p:spPr>
        <p:txBody>
          <a:bodyPr vert="horz" wrap="none" lIns="25400" tIns="0" rIns="2540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50572666-D29A-40A3-9A88-21D74290A1A3}" type="datetime'''''''''''''''''''''''''6'''''''''''''''''''''''''''''''">
              <a:rPr lang="en-US" altLang="en-US" sz="1600" smtClean="0"/>
              <a:pPr/>
              <a:t>6</a:t>
            </a:fld>
            <a:r>
              <a:rPr lang="en-US" altLang="en-US" sz="1600" dirty="0">
                <a:sym typeface="+mn-lt"/>
              </a:rPr>
              <a:t>%</a:t>
            </a:r>
            <a:endParaRPr lang="en-US" sz="1600" dirty="0">
              <a:sym typeface="+mn-lt"/>
            </a:endParaRPr>
          </a:p>
        </p:txBody>
      </p:sp>
      <p:sp>
        <p:nvSpPr>
          <p:cNvPr id="7" name="Rectangle 6">
            <a:extLst>
              <a:ext uri="{FF2B5EF4-FFF2-40B4-BE49-F238E27FC236}">
                <a16:creationId xmlns:a16="http://schemas.microsoft.com/office/drawing/2014/main" id="{62F0A27E-BD62-4E9D-88F6-76EC24A8FA93}"/>
              </a:ext>
            </a:extLst>
          </p:cNvPr>
          <p:cNvSpPr/>
          <p:nvPr/>
        </p:nvSpPr>
        <p:spPr>
          <a:xfrm>
            <a:off x="2443276" y="2473594"/>
            <a:ext cx="1272948" cy="118586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AP</a:t>
            </a:r>
          </a:p>
          <a:p>
            <a:pPr algn="ctr"/>
            <a:endParaRPr lang="en-US" sz="1200" dirty="0">
              <a:solidFill>
                <a:srgbClr val="575757"/>
              </a:solidFill>
            </a:endParaRPr>
          </a:p>
          <a:p>
            <a:pPr algn="ctr"/>
            <a:r>
              <a:rPr lang="en-US" sz="1200" dirty="0">
                <a:solidFill>
                  <a:srgbClr val="E71C57"/>
                </a:solidFill>
                <a:latin typeface="Wingdings 3" panose="05040102010807070707" pitchFamily="18" charset="2"/>
              </a:rPr>
              <a:t>q</a:t>
            </a:r>
            <a:r>
              <a:rPr lang="en-US" sz="1200" dirty="0">
                <a:solidFill>
                  <a:srgbClr val="575757"/>
                </a:solidFill>
                <a:latin typeface="Wingdings 3" panose="05040102010807070707" pitchFamily="18" charset="2"/>
              </a:rPr>
              <a:t> </a:t>
            </a:r>
            <a:r>
              <a:rPr lang="en-US" sz="1200" dirty="0">
                <a:solidFill>
                  <a:srgbClr val="575757"/>
                </a:solidFill>
              </a:rPr>
              <a:t>1</a:t>
            </a:r>
            <a:endParaRPr lang="en-US" sz="1200" dirty="0">
              <a:solidFill>
                <a:srgbClr val="575757"/>
              </a:solidFill>
              <a:cs typeface="Arial" charset="0"/>
              <a:sym typeface="Trebuchet MS" panose="020B0603020202020204" pitchFamily="34" charset="0"/>
            </a:endParaRPr>
          </a:p>
        </p:txBody>
      </p:sp>
      <p:sp>
        <p:nvSpPr>
          <p:cNvPr id="41" name="Rectangle 40">
            <a:extLst>
              <a:ext uri="{FF2B5EF4-FFF2-40B4-BE49-F238E27FC236}">
                <a16:creationId xmlns:a16="http://schemas.microsoft.com/office/drawing/2014/main" id="{E2C43277-20E9-405D-B268-950C28906FB9}"/>
              </a:ext>
            </a:extLst>
          </p:cNvPr>
          <p:cNvSpPr/>
          <p:nvPr/>
        </p:nvSpPr>
        <p:spPr>
          <a:xfrm>
            <a:off x="4899138" y="2473594"/>
            <a:ext cx="1272948" cy="118586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CEMA</a:t>
            </a:r>
          </a:p>
          <a:p>
            <a:pPr algn="ctr"/>
            <a:endParaRPr lang="en-US" sz="1200" dirty="0">
              <a:solidFill>
                <a:srgbClr val="575757"/>
              </a:solidFill>
            </a:endParaRPr>
          </a:p>
          <a:p>
            <a:pPr lvl="0" algn="ctr" fontAlgn="base">
              <a:defRPr/>
            </a:pPr>
            <a:r>
              <a:rPr lang="en-US" sz="1200" dirty="0">
                <a:solidFill>
                  <a:srgbClr val="29BA74"/>
                </a:solidFill>
                <a:latin typeface="Wingdings 3" panose="05040102010807070707" pitchFamily="18" charset="2"/>
              </a:rPr>
              <a:t>p </a:t>
            </a:r>
            <a:r>
              <a:rPr lang="en-US" sz="1200" dirty="0">
                <a:solidFill>
                  <a:srgbClr val="575757"/>
                </a:solidFill>
              </a:rPr>
              <a:t>2</a:t>
            </a:r>
          </a:p>
        </p:txBody>
      </p:sp>
      <p:sp>
        <p:nvSpPr>
          <p:cNvPr id="43" name="Rectangle 42">
            <a:extLst>
              <a:ext uri="{FF2B5EF4-FFF2-40B4-BE49-F238E27FC236}">
                <a16:creationId xmlns:a16="http://schemas.microsoft.com/office/drawing/2014/main" id="{61375195-6097-48C0-889F-0463E3A1F763}"/>
              </a:ext>
            </a:extLst>
          </p:cNvPr>
          <p:cNvSpPr/>
          <p:nvPr/>
        </p:nvSpPr>
        <p:spPr>
          <a:xfrm>
            <a:off x="4899138" y="4731546"/>
            <a:ext cx="1272948" cy="118586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WESA</a:t>
            </a:r>
          </a:p>
          <a:p>
            <a:pPr algn="ctr"/>
            <a:endParaRPr lang="en-US" sz="1200" dirty="0">
              <a:solidFill>
                <a:srgbClr val="575757"/>
              </a:solidFill>
            </a:endParaRPr>
          </a:p>
          <a:p>
            <a:pPr lvl="0" algn="ctr" fontAlgn="base">
              <a:defRPr/>
            </a:pPr>
            <a:r>
              <a:rPr lang="en-US" sz="1200" dirty="0">
                <a:solidFill>
                  <a:srgbClr val="575757"/>
                </a:solidFill>
                <a:latin typeface="Wingdings 3" panose="05040102010807070707" pitchFamily="18" charset="2"/>
              </a:rPr>
              <a:t>w </a:t>
            </a:r>
            <a:r>
              <a:rPr lang="en-US" sz="1200" dirty="0">
                <a:solidFill>
                  <a:srgbClr val="575757"/>
                </a:solidFill>
              </a:rPr>
              <a:t>0</a:t>
            </a:r>
            <a:endParaRPr lang="en-US" sz="1200" dirty="0">
              <a:solidFill>
                <a:srgbClr val="575757"/>
              </a:solidFill>
              <a:cs typeface="Arial" charset="0"/>
              <a:sym typeface="Trebuchet MS" panose="020B0603020202020204" pitchFamily="34" charset="0"/>
            </a:endParaRPr>
          </a:p>
        </p:txBody>
      </p:sp>
      <p:sp>
        <p:nvSpPr>
          <p:cNvPr id="44" name="Rectangle 43">
            <a:extLst>
              <a:ext uri="{FF2B5EF4-FFF2-40B4-BE49-F238E27FC236}">
                <a16:creationId xmlns:a16="http://schemas.microsoft.com/office/drawing/2014/main" id="{338E7D2E-7BEB-474C-A281-61255CBC3062}"/>
              </a:ext>
            </a:extLst>
          </p:cNvPr>
          <p:cNvSpPr/>
          <p:nvPr/>
        </p:nvSpPr>
        <p:spPr>
          <a:xfrm>
            <a:off x="2466578" y="4662756"/>
            <a:ext cx="1272948" cy="1185862"/>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NAMR</a:t>
            </a:r>
          </a:p>
          <a:p>
            <a:pPr algn="ctr"/>
            <a:endParaRPr lang="en-US" sz="1200" dirty="0">
              <a:solidFill>
                <a:srgbClr val="575757"/>
              </a:solidFill>
            </a:endParaRPr>
          </a:p>
          <a:p>
            <a:pPr algn="ctr"/>
            <a:r>
              <a:rPr lang="en-US" sz="1200" dirty="0">
                <a:solidFill>
                  <a:srgbClr val="E71C57"/>
                </a:solidFill>
                <a:latin typeface="Wingdings 3" panose="05040102010807070707" pitchFamily="18" charset="2"/>
              </a:rPr>
              <a:t>q</a:t>
            </a:r>
            <a:r>
              <a:rPr lang="en-US" sz="1200" dirty="0">
                <a:solidFill>
                  <a:srgbClr val="575757"/>
                </a:solidFill>
                <a:latin typeface="Wingdings 3" panose="05040102010807070707" pitchFamily="18" charset="2"/>
              </a:rPr>
              <a:t> </a:t>
            </a:r>
            <a:r>
              <a:rPr lang="en-US" sz="1200" dirty="0">
                <a:solidFill>
                  <a:srgbClr val="575757"/>
                </a:solidFill>
              </a:rPr>
              <a:t>2</a:t>
            </a:r>
            <a:endParaRPr lang="en-US" sz="1200" dirty="0">
              <a:solidFill>
                <a:srgbClr val="575757"/>
              </a:solidFill>
              <a:cs typeface="Arial" charset="0"/>
              <a:sym typeface="Trebuchet MS" panose="020B0603020202020204" pitchFamily="34" charset="0"/>
            </a:endParaRPr>
          </a:p>
        </p:txBody>
      </p:sp>
      <p:sp>
        <p:nvSpPr>
          <p:cNvPr id="8" name="Rectangle 7" hidden="1">
            <a:extLst>
              <a:ext uri="{FF2B5EF4-FFF2-40B4-BE49-F238E27FC236}">
                <a16:creationId xmlns:a16="http://schemas.microsoft.com/office/drawing/2014/main" id="{DA866A63-F259-4D30-B652-98E566C76B60}"/>
              </a:ext>
            </a:extLst>
          </p:cNvPr>
          <p:cNvSpPr/>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600" dirty="0">
              <a:solidFill>
                <a:srgbClr val="FFFFFF"/>
              </a:solidFill>
              <a:latin typeface="Trebuchet MS" panose="020B0603020202020204" pitchFamily="34" charset="0"/>
            </a:endParaRPr>
          </a:p>
        </p:txBody>
      </p:sp>
    </p:spTree>
    <p:extLst>
      <p:ext uri="{BB962C8B-B14F-4D97-AF65-F5344CB8AC3E}">
        <p14:creationId xmlns:p14="http://schemas.microsoft.com/office/powerpoint/2010/main" val="3016787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extLst>
              <p:ext uri="{D42A27DB-BD31-4B8C-83A1-F6EECF244321}">
                <p14:modId xmlns:p14="http://schemas.microsoft.com/office/powerpoint/2010/main" val="25186616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0" name="think-cell Slide" r:id="rId7" imgW="395" imgH="394" progId="TCLayout.ActiveDocument.1">
                  <p:embed/>
                </p:oleObj>
              </mc:Choice>
              <mc:Fallback>
                <p:oleObj name="think-cell Slide" r:id="rId7" imgW="395" imgH="394" progId="TCLayout.ActiveDocument.1">
                  <p:embed/>
                  <p:pic>
                    <p:nvPicPr>
                      <p:cNvPr id="2" name="Object 1"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6" name="Title 5"/>
          <p:cNvSpPr>
            <a:spLocks noGrp="1"/>
          </p:cNvSpPr>
          <p:nvPr>
            <p:ph type="title"/>
          </p:nvPr>
        </p:nvSpPr>
        <p:spPr/>
        <p:txBody>
          <a:bodyPr vert="horz"/>
          <a:lstStyle/>
          <a:p>
            <a:r>
              <a:rPr lang="en-GB" dirty="0"/>
              <a:t>Quantitative Questions – Drill-Down</a:t>
            </a:r>
            <a:endParaRPr lang="en-US" dirty="0"/>
          </a:p>
        </p:txBody>
      </p:sp>
      <p:sp>
        <p:nvSpPr>
          <p:cNvPr id="20" name="TextBox 19"/>
          <p:cNvSpPr txBox="1"/>
          <p:nvPr/>
        </p:nvSpPr>
        <p:spPr>
          <a:xfrm>
            <a:off x="630000" y="2029933"/>
            <a:ext cx="6033083" cy="37771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dirty="0">
                <a:solidFill>
                  <a:srgbClr val="575757"/>
                </a:solidFill>
              </a:rPr>
              <a:t>The 5 most &amp; least positive offices were:</a:t>
            </a:r>
          </a:p>
        </p:txBody>
      </p:sp>
      <p:graphicFrame>
        <p:nvGraphicFramePr>
          <p:cNvPr id="24" name="table_type_name"/>
          <p:cNvGraphicFramePr>
            <a:graphicFrameLocks noGrp="1"/>
          </p:cNvGraphicFramePr>
          <p:nvPr>
            <p:extLst>
              <p:ext uri="{D42A27DB-BD31-4B8C-83A1-F6EECF244321}">
                <p14:modId xmlns:p14="http://schemas.microsoft.com/office/powerpoint/2010/main" val="774924301"/>
              </p:ext>
            </p:extLst>
          </p:nvPr>
        </p:nvGraphicFramePr>
        <p:xfrm>
          <a:off x="630000" y="2488516"/>
          <a:ext cx="7017486" cy="3788664"/>
        </p:xfrm>
        <a:graphic>
          <a:graphicData uri="http://schemas.openxmlformats.org/drawingml/2006/table">
            <a:tbl>
              <a:tblPr/>
              <a:tblGrid>
                <a:gridCol w="2339162">
                  <a:extLst>
                    <a:ext uri="{9D8B030D-6E8A-4147-A177-3AD203B41FA5}">
                      <a16:colId xmlns:a16="http://schemas.microsoft.com/office/drawing/2014/main" val="20000"/>
                    </a:ext>
                  </a:extLst>
                </a:gridCol>
                <a:gridCol w="2339162">
                  <a:extLst>
                    <a:ext uri="{9D8B030D-6E8A-4147-A177-3AD203B41FA5}">
                      <a16:colId xmlns:a16="http://schemas.microsoft.com/office/drawing/2014/main" val="20001"/>
                    </a:ext>
                  </a:extLst>
                </a:gridCol>
                <a:gridCol w="2339162">
                  <a:extLst>
                    <a:ext uri="{9D8B030D-6E8A-4147-A177-3AD203B41FA5}">
                      <a16:colId xmlns:a16="http://schemas.microsoft.com/office/drawing/2014/main" val="20002"/>
                    </a:ext>
                  </a:extLst>
                </a:gridCol>
              </a:tblGrid>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1" i="0" u="none" strike="noStrike" cap="none" normalizeH="0" baseline="0" dirty="0">
                          <a:ln>
                            <a:noFill/>
                          </a:ln>
                          <a:solidFill>
                            <a:schemeClr val="tx1"/>
                          </a:solidFill>
                          <a:effectLst/>
                          <a:latin typeface="+mn-lt"/>
                          <a:cs typeface="Arial" charset="0"/>
                          <a:sym typeface="Trebuchet MS" panose="020B0603020202020204" pitchFamily="34" charset="0"/>
                        </a:rPr>
                        <a:t>Region</a:t>
                      </a:r>
                    </a:p>
                  </a:txBody>
                  <a:tcPr marL="0" marR="73152" marT="73152" marB="73152" horzOverflow="overflow">
                    <a:lnL>
                      <a:noFill/>
                    </a:lnL>
                    <a:lnR w="12700" cap="flat" cmpd="sng" algn="ctr">
                      <a:solidFill>
                        <a:schemeClr val="tx1"/>
                      </a:solidFill>
                      <a:prstDash val="solid"/>
                      <a:round/>
                      <a:headEnd type="none" w="med" len="med"/>
                      <a:tailEnd type="none" w="med" len="med"/>
                    </a:lnR>
                    <a:lnT cap="flat">
                      <a:noFill/>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1" i="0" u="none" strike="noStrike" cap="none" normalizeH="0" baseline="0" dirty="0">
                          <a:ln>
                            <a:noFill/>
                          </a:ln>
                          <a:solidFill>
                            <a:schemeClr val="tx1"/>
                          </a:solidFill>
                          <a:effectLst/>
                          <a:latin typeface="+mn-lt"/>
                          <a:cs typeface="Arial" charset="0"/>
                          <a:sym typeface="Trebuchet MS" panose="020B0603020202020204" pitchFamily="34" charset="0"/>
                        </a:rPr>
                        <a:t>Office</a:t>
                      </a:r>
                      <a:r>
                        <a:rPr kumimoji="0" lang="en-US" sz="1300" b="1" i="0" u="none" strike="noStrike" cap="none" normalizeH="0" baseline="30000" dirty="0">
                          <a:ln>
                            <a:noFill/>
                          </a:ln>
                          <a:solidFill>
                            <a:schemeClr val="tx1"/>
                          </a:solidFill>
                          <a:effectLst/>
                          <a:latin typeface="+mn-lt"/>
                          <a:cs typeface="Arial" charset="0"/>
                          <a:sym typeface="Trebuchet MS" panose="020B0603020202020204" pitchFamily="34" charset="0"/>
                        </a:rPr>
                        <a:t>1</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1" i="0" u="none" strike="noStrike" cap="none" normalizeH="0" baseline="0" dirty="0">
                          <a:ln>
                            <a:noFill/>
                          </a:ln>
                          <a:solidFill>
                            <a:schemeClr val="tx1"/>
                          </a:solidFill>
                          <a:effectLst/>
                          <a:latin typeface="+mn-lt"/>
                          <a:cs typeface="Arial" charset="0"/>
                          <a:sym typeface="Trebuchet MS" panose="020B0603020202020204" pitchFamily="34" charset="0"/>
                        </a:rPr>
                        <a:t>% Positive</a:t>
                      </a:r>
                      <a:r>
                        <a:rPr kumimoji="0" lang="en-US" sz="1300" b="1" i="0" u="none" strike="noStrike" cap="none" normalizeH="0" baseline="30000" dirty="0">
                          <a:ln>
                            <a:noFill/>
                          </a:ln>
                          <a:solidFill>
                            <a:schemeClr val="tx1"/>
                          </a:solidFill>
                          <a:effectLst/>
                          <a:latin typeface="+mn-lt"/>
                          <a:cs typeface="Arial" charset="0"/>
                          <a:sym typeface="Trebuchet MS" panose="020B0603020202020204" pitchFamily="34" charset="0"/>
                        </a:rPr>
                        <a:t>2</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cap="flat">
                      <a:noFill/>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WESA</a:t>
                      </a: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err="1">
                          <a:ln>
                            <a:noFill/>
                          </a:ln>
                          <a:solidFill>
                            <a:srgbClr val="575757"/>
                          </a:solidFill>
                          <a:effectLst/>
                          <a:latin typeface="+mn-lt"/>
                          <a:cs typeface="Arial" charset="0"/>
                          <a:sym typeface="Trebuchet MS" panose="020B0603020202020204" pitchFamily="34" charset="0"/>
                        </a:rPr>
                        <a:t>IBE</a:t>
                      </a: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 - BAR</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100</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C9E7CA"/>
                    </a:solidFill>
                  </a:tcPr>
                </a:tc>
                <a:extLst>
                  <a:ext uri="{0D108BD9-81ED-4DB2-BD59-A6C34878D82A}">
                    <a16:rowId xmlns:a16="http://schemas.microsoft.com/office/drawing/2014/main" val="10001"/>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75757"/>
                          </a:solidFill>
                          <a:effectLst/>
                          <a:uLnTx/>
                          <a:uFillTx/>
                          <a:latin typeface="Trebuchet MS"/>
                          <a:ea typeface="+mn-ea"/>
                          <a:cs typeface="Arial" charset="0"/>
                          <a:sym typeface="Trebuchet MS" panose="020B0603020202020204" pitchFamily="34" charset="0"/>
                        </a:rPr>
                        <a:t>WESA</a:t>
                      </a:r>
                      <a:endParaRPr kumimoji="0" lang="en-US" sz="1300" b="0" i="0" u="none" strike="noStrike" kern="1200" cap="none" spc="0" normalizeH="0" baseline="0" noProof="0" dirty="0">
                        <a:ln>
                          <a:noFill/>
                        </a:ln>
                        <a:solidFill>
                          <a:srgbClr val="575757"/>
                        </a:solidFill>
                        <a:effectLst/>
                        <a:uLnTx/>
                        <a:uFillTx/>
                        <a:latin typeface="Trebuchet MS"/>
                        <a:ea typeface="+mn-ea"/>
                        <a:cs typeface="Arial" charset="0"/>
                        <a:sym typeface="Trebuchet MS" panose="020B0603020202020204" pitchFamily="34" charset="0"/>
                      </a:endParaRP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BRA - RIO</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100</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C9E7CA"/>
                    </a:solidFill>
                  </a:tcPr>
                </a:tc>
                <a:extLst>
                  <a:ext uri="{0D108BD9-81ED-4DB2-BD59-A6C34878D82A}">
                    <a16:rowId xmlns:a16="http://schemas.microsoft.com/office/drawing/2014/main" val="10002"/>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75757"/>
                          </a:solidFill>
                          <a:effectLst/>
                          <a:uLnTx/>
                          <a:uFillTx/>
                          <a:latin typeface="Trebuchet MS"/>
                          <a:ea typeface="+mn-ea"/>
                          <a:cs typeface="Arial" charset="0"/>
                          <a:sym typeface="Trebuchet MS" panose="020B0603020202020204" pitchFamily="34" charset="0"/>
                        </a:rPr>
                        <a:t>WESA</a:t>
                      </a:r>
                      <a:endParaRPr kumimoji="0" lang="en-US" sz="1300" b="0" i="0" u="none" strike="noStrike" kern="1200" cap="none" spc="0" normalizeH="0" baseline="0" noProof="0" dirty="0">
                        <a:ln>
                          <a:noFill/>
                        </a:ln>
                        <a:solidFill>
                          <a:srgbClr val="575757"/>
                        </a:solidFill>
                        <a:effectLst/>
                        <a:uLnTx/>
                        <a:uFillTx/>
                        <a:latin typeface="Trebuchet MS"/>
                        <a:ea typeface="+mn-ea"/>
                        <a:cs typeface="Arial" charset="0"/>
                        <a:sym typeface="Trebuchet MS" panose="020B0603020202020204" pitchFamily="34" charset="0"/>
                      </a:endParaRP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err="1">
                          <a:ln>
                            <a:noFill/>
                          </a:ln>
                          <a:solidFill>
                            <a:srgbClr val="575757"/>
                          </a:solidFill>
                          <a:effectLst/>
                          <a:latin typeface="+mn-lt"/>
                          <a:cs typeface="Arial" charset="0"/>
                          <a:sym typeface="Trebuchet MS" panose="020B0603020202020204" pitchFamily="34" charset="0"/>
                        </a:rPr>
                        <a:t>AFR</a:t>
                      </a: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 - LAD</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100</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C9E7CA"/>
                    </a:solidFill>
                  </a:tcPr>
                </a:tc>
                <a:extLst>
                  <a:ext uri="{0D108BD9-81ED-4DB2-BD59-A6C34878D82A}">
                    <a16:rowId xmlns:a16="http://schemas.microsoft.com/office/drawing/2014/main" val="10003"/>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575757"/>
                          </a:solidFill>
                          <a:effectLst/>
                          <a:uLnTx/>
                          <a:uFillTx/>
                          <a:latin typeface="Trebuchet MS"/>
                          <a:ea typeface="+mn-ea"/>
                          <a:cs typeface="Arial" charset="0"/>
                          <a:sym typeface="Trebuchet MS" panose="020B0603020202020204" pitchFamily="34" charset="0"/>
                        </a:rPr>
                        <a:t>NAMR</a:t>
                      </a: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South - MON</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100</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C9E7CA"/>
                    </a:solidFill>
                  </a:tcPr>
                </a:tc>
                <a:extLst>
                  <a:ext uri="{0D108BD9-81ED-4DB2-BD59-A6C34878D82A}">
                    <a16:rowId xmlns:a16="http://schemas.microsoft.com/office/drawing/2014/main" val="10004"/>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rgbClr val="575757"/>
                          </a:solidFill>
                          <a:effectLst/>
                          <a:uLnTx/>
                          <a:uFillTx/>
                          <a:latin typeface="Trebuchet MS"/>
                          <a:ea typeface="+mn-ea"/>
                          <a:cs typeface="Arial" charset="0"/>
                          <a:sym typeface="Trebuchet MS" panose="020B0603020202020204" pitchFamily="34" charset="0"/>
                        </a:rPr>
                        <a:t>AP</a:t>
                      </a: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err="1">
                          <a:ln>
                            <a:noFill/>
                          </a:ln>
                          <a:solidFill>
                            <a:srgbClr val="575757"/>
                          </a:solidFill>
                          <a:effectLst/>
                          <a:latin typeface="+mn-lt"/>
                          <a:cs typeface="Arial" charset="0"/>
                          <a:sym typeface="Trebuchet MS" panose="020B0603020202020204" pitchFamily="34" charset="0"/>
                        </a:rPr>
                        <a:t>ANZ</a:t>
                      </a: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 - </a:t>
                      </a:r>
                      <a:r>
                        <a:rPr kumimoji="0" lang="en-US" sz="1300" b="0" i="0" u="none" strike="noStrike" cap="none" normalizeH="0" baseline="0" dirty="0" err="1">
                          <a:ln>
                            <a:noFill/>
                          </a:ln>
                          <a:solidFill>
                            <a:srgbClr val="575757"/>
                          </a:solidFill>
                          <a:effectLst/>
                          <a:latin typeface="+mn-lt"/>
                          <a:cs typeface="Arial" charset="0"/>
                          <a:sym typeface="Trebuchet MS" panose="020B0603020202020204" pitchFamily="34" charset="0"/>
                        </a:rPr>
                        <a:t>CBR</a:t>
                      </a:r>
                      <a:endPar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endParaRP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100</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C9E7CA"/>
                    </a:solidFill>
                  </a:tcPr>
                </a:tc>
                <a:extLst>
                  <a:ext uri="{0D108BD9-81ED-4DB2-BD59-A6C34878D82A}">
                    <a16:rowId xmlns:a16="http://schemas.microsoft.com/office/drawing/2014/main" val="10005"/>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AP</a:t>
                      </a: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defRPr/>
                      </a:pPr>
                      <a:r>
                        <a:rPr lang="en-US" sz="1300" dirty="0" err="1">
                          <a:solidFill>
                            <a:srgbClr val="575757"/>
                          </a:solidFill>
                          <a:sym typeface="+mn-lt"/>
                        </a:rPr>
                        <a:t>GCH</a:t>
                      </a:r>
                      <a:r>
                        <a:rPr lang="en-US" sz="1300" dirty="0">
                          <a:solidFill>
                            <a:srgbClr val="575757"/>
                          </a:solidFill>
                          <a:sym typeface="+mn-lt"/>
                        </a:rPr>
                        <a:t> - BEI</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76 (68)</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EBC5D0"/>
                    </a:solidFill>
                  </a:tcPr>
                </a:tc>
                <a:extLst>
                  <a:ext uri="{0D108BD9-81ED-4DB2-BD59-A6C34878D82A}">
                    <a16:rowId xmlns:a16="http://schemas.microsoft.com/office/drawing/2014/main" val="10006"/>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CEMA</a:t>
                      </a: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defRPr/>
                      </a:pPr>
                      <a:r>
                        <a:rPr lang="en-US" altLang="en-US" sz="1300" dirty="0">
                          <a:solidFill>
                            <a:srgbClr val="575757"/>
                          </a:solidFill>
                          <a:sym typeface="+mn-lt"/>
                        </a:rPr>
                        <a:t>CRO - CRO</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73</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EBC5D0"/>
                    </a:solidFill>
                  </a:tcPr>
                </a:tc>
                <a:extLst>
                  <a:ext uri="{0D108BD9-81ED-4DB2-BD59-A6C34878D82A}">
                    <a16:rowId xmlns:a16="http://schemas.microsoft.com/office/drawing/2014/main" val="10007"/>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CEMA</a:t>
                      </a: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defRPr/>
                      </a:pPr>
                      <a:r>
                        <a:rPr lang="en-US" altLang="en-US" sz="1300" dirty="0" err="1">
                          <a:solidFill>
                            <a:srgbClr val="575757"/>
                          </a:solidFill>
                          <a:sym typeface="+mn-lt"/>
                        </a:rPr>
                        <a:t>IGTI</a:t>
                      </a:r>
                      <a:r>
                        <a:rPr lang="en-US" altLang="en-US" sz="1300" dirty="0">
                          <a:solidFill>
                            <a:srgbClr val="575757"/>
                          </a:solidFill>
                          <a:sym typeface="+mn-lt"/>
                        </a:rPr>
                        <a:t> - ROM</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71 (61)</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EBC5D0"/>
                    </a:solidFill>
                  </a:tcPr>
                </a:tc>
                <a:extLst>
                  <a:ext uri="{0D108BD9-81ED-4DB2-BD59-A6C34878D82A}">
                    <a16:rowId xmlns:a16="http://schemas.microsoft.com/office/drawing/2014/main" val="10008"/>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AP</a:t>
                      </a: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defRPr/>
                      </a:pPr>
                      <a:r>
                        <a:rPr lang="en-US" altLang="en-US" sz="1300" dirty="0">
                          <a:solidFill>
                            <a:srgbClr val="575757"/>
                          </a:solidFill>
                          <a:sym typeface="+mn-lt"/>
                        </a:rPr>
                        <a:t>SEA - MAN</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71</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EBC5D0"/>
                    </a:solidFill>
                  </a:tcPr>
                </a:tc>
                <a:extLst>
                  <a:ext uri="{0D108BD9-81ED-4DB2-BD59-A6C34878D82A}">
                    <a16:rowId xmlns:a16="http://schemas.microsoft.com/office/drawing/2014/main" val="10009"/>
                  </a:ext>
                </a:extLst>
              </a:tr>
              <a:tr h="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AP</a:t>
                      </a:r>
                    </a:p>
                  </a:txBody>
                  <a:tcPr marL="0" marR="73152" marT="73152" marB="73152"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457200" marR="0" lvl="1" indent="0" algn="l" defTabSz="914400" rtl="0" eaLnBrk="1" fontAlgn="base" latinLnBrk="0" hangingPunct="1">
                        <a:lnSpc>
                          <a:spcPct val="100000"/>
                        </a:lnSpc>
                        <a:spcBef>
                          <a:spcPts val="0"/>
                        </a:spcBef>
                        <a:spcAft>
                          <a:spcPts val="0"/>
                        </a:spcAft>
                        <a:buClrTx/>
                        <a:buSzTx/>
                        <a:buFontTx/>
                        <a:buNone/>
                        <a:tabLst/>
                      </a:pPr>
                      <a:r>
                        <a:rPr kumimoji="0" lang="en-US" altLang="en-US" sz="1300" b="0" i="0" u="none" strike="noStrike" kern="1200" cap="none" normalizeH="0" baseline="0" dirty="0">
                          <a:ln>
                            <a:noFill/>
                          </a:ln>
                          <a:solidFill>
                            <a:srgbClr val="575757"/>
                          </a:solidFill>
                          <a:effectLst/>
                          <a:latin typeface="+mn-lt"/>
                          <a:ea typeface="+mn-ea"/>
                          <a:cs typeface="Arial" charset="0"/>
                          <a:sym typeface="+mn-lt"/>
                        </a:rPr>
                        <a:t>SEA - </a:t>
                      </a:r>
                      <a:r>
                        <a:rPr kumimoji="0" lang="en-US" altLang="en-US" sz="1300" b="0" i="0" u="none" strike="noStrike" kern="1200" cap="none" normalizeH="0" baseline="0" dirty="0" err="1">
                          <a:ln>
                            <a:noFill/>
                          </a:ln>
                          <a:solidFill>
                            <a:srgbClr val="575757"/>
                          </a:solidFill>
                          <a:effectLst/>
                          <a:latin typeface="+mn-lt"/>
                          <a:ea typeface="+mn-ea"/>
                          <a:cs typeface="Arial" charset="0"/>
                          <a:sym typeface="+mn-lt"/>
                        </a:rPr>
                        <a:t>HCM</a:t>
                      </a:r>
                      <a:endParaRPr kumimoji="0" lang="en-US" altLang="en-US" sz="1300" b="0" i="0" u="none" strike="noStrike" kern="1200" cap="none" normalizeH="0" baseline="0" dirty="0">
                        <a:ln>
                          <a:noFill/>
                        </a:ln>
                        <a:solidFill>
                          <a:srgbClr val="575757"/>
                        </a:solidFill>
                        <a:effectLst/>
                        <a:latin typeface="+mn-lt"/>
                        <a:ea typeface="+mn-ea"/>
                        <a:cs typeface="Arial" charset="0"/>
                        <a:sym typeface="+mn-lt"/>
                      </a:endParaRP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300" b="0" i="0" u="none" strike="noStrike" cap="none" normalizeH="0" baseline="0" dirty="0">
                          <a:ln>
                            <a:noFill/>
                          </a:ln>
                          <a:solidFill>
                            <a:srgbClr val="575757"/>
                          </a:solidFill>
                          <a:effectLst/>
                          <a:latin typeface="+mn-lt"/>
                          <a:cs typeface="Arial" charset="0"/>
                          <a:sym typeface="Trebuchet MS" panose="020B0603020202020204" pitchFamily="34" charset="0"/>
                        </a:rPr>
                        <a:t>69 (77)</a:t>
                      </a:r>
                    </a:p>
                  </a:txBody>
                  <a:tcPr marL="0" marR="73152" marT="73152" marB="73152"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EBC5D0"/>
                    </a:solidFill>
                  </a:tcPr>
                </a:tc>
                <a:extLst>
                  <a:ext uri="{0D108BD9-81ED-4DB2-BD59-A6C34878D82A}">
                    <a16:rowId xmlns:a16="http://schemas.microsoft.com/office/drawing/2014/main" val="10010"/>
                  </a:ext>
                </a:extLst>
              </a:tr>
            </a:tbl>
          </a:graphicData>
        </a:graphic>
      </p:graphicFrame>
      <p:sp>
        <p:nvSpPr>
          <p:cNvPr id="8" name="Rectangle 7"/>
          <p:cNvSpPr/>
          <p:nvPr/>
        </p:nvSpPr>
        <p:spPr>
          <a:xfrm>
            <a:off x="7705580" y="2834159"/>
            <a:ext cx="1180175" cy="287633"/>
          </a:xfrm>
          <a:prstGeom prst="rect">
            <a:avLst/>
          </a:prstGeom>
          <a:solidFill>
            <a:srgbClr val="C9E7CA"/>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dirty="0">
                <a:solidFill>
                  <a:srgbClr val="575757"/>
                </a:solidFill>
              </a:rPr>
              <a:t>Most Positive</a:t>
            </a:r>
          </a:p>
        </p:txBody>
      </p:sp>
      <p:pic>
        <p:nvPicPr>
          <p:cNvPr id="38" name="Picture Placeholder 4"/>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9039927" y="0"/>
            <a:ext cx="3141440" cy="6858000"/>
          </a:xfrm>
          <a:prstGeom prst="rect">
            <a:avLst/>
          </a:prstGeom>
        </p:spPr>
      </p:pic>
      <p:cxnSp>
        <p:nvCxnSpPr>
          <p:cNvPr id="11" name="Straight Connector 10">
            <a:extLst>
              <a:ext uri="{FF2B5EF4-FFF2-40B4-BE49-F238E27FC236}">
                <a16:creationId xmlns:a16="http://schemas.microsoft.com/office/drawing/2014/main" id="{2221AF8B-8898-4B26-9F71-743E4FDFC430}"/>
              </a:ext>
            </a:extLst>
          </p:cNvPr>
          <p:cNvCxnSpPr>
            <a:cxnSpLocks/>
          </p:cNvCxnSpPr>
          <p:nvPr/>
        </p:nvCxnSpPr>
        <p:spPr>
          <a:xfrm>
            <a:off x="630000" y="4555669"/>
            <a:ext cx="8284866" cy="0"/>
          </a:xfrm>
          <a:prstGeom prst="line">
            <a:avLst/>
          </a:prstGeom>
          <a:ln w="19050" cap="rnd" cmpd="sng" algn="ctr">
            <a:solidFill>
              <a:srgbClr val="295E7E"/>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5476C70-7CFE-495F-B21E-8C13D83698C3}"/>
              </a:ext>
            </a:extLst>
          </p:cNvPr>
          <p:cNvSpPr/>
          <p:nvPr/>
        </p:nvSpPr>
        <p:spPr>
          <a:xfrm>
            <a:off x="7726600" y="4576689"/>
            <a:ext cx="1188266" cy="287633"/>
          </a:xfrm>
          <a:prstGeom prst="rect">
            <a:avLst/>
          </a:prstGeom>
          <a:solidFill>
            <a:srgbClr val="EBC5D0"/>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200" dirty="0">
                <a:solidFill>
                  <a:srgbClr val="575757"/>
                </a:solidFill>
              </a:rPr>
              <a:t>Least Positive</a:t>
            </a:r>
          </a:p>
        </p:txBody>
      </p:sp>
      <p:grpSp>
        <p:nvGrpSpPr>
          <p:cNvPr id="12" name="Group 11">
            <a:extLst>
              <a:ext uri="{FF2B5EF4-FFF2-40B4-BE49-F238E27FC236}">
                <a16:creationId xmlns:a16="http://schemas.microsoft.com/office/drawing/2014/main" id="{651C3133-A30F-4413-874B-FB3EAD0D73C4}"/>
              </a:ext>
            </a:extLst>
          </p:cNvPr>
          <p:cNvGrpSpPr>
            <a:grpSpLocks noChangeAspect="1"/>
          </p:cNvGrpSpPr>
          <p:nvPr/>
        </p:nvGrpSpPr>
        <p:grpSpPr>
          <a:xfrm>
            <a:off x="4303755" y="5976100"/>
            <a:ext cx="216208" cy="216208"/>
            <a:chOff x="5961063" y="3294063"/>
            <a:chExt cx="269875" cy="269875"/>
          </a:xfrm>
        </p:grpSpPr>
        <p:sp>
          <p:nvSpPr>
            <p:cNvPr id="13" name="Oval 14">
              <a:extLst>
                <a:ext uri="{FF2B5EF4-FFF2-40B4-BE49-F238E27FC236}">
                  <a16:creationId xmlns:a16="http://schemas.microsoft.com/office/drawing/2014/main" id="{BAA47C79-A33E-440C-ACBD-E9788F3CA365}"/>
                </a:ext>
              </a:extLst>
            </p:cNvPr>
            <p:cNvSpPr>
              <a:spLocks noChangeArrowheads="1"/>
            </p:cNvSpPr>
            <p:nvPr/>
          </p:nvSpPr>
          <p:spPr bwMode="auto">
            <a:xfrm>
              <a:off x="5961063" y="3294063"/>
              <a:ext cx="269875" cy="269875"/>
            </a:xfrm>
            <a:prstGeom prst="ellipse">
              <a:avLst/>
            </a:prstGeom>
            <a:solidFill>
              <a:srgbClr val="30C1D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4" name="Freeform 15">
              <a:extLst>
                <a:ext uri="{FF2B5EF4-FFF2-40B4-BE49-F238E27FC236}">
                  <a16:creationId xmlns:a16="http://schemas.microsoft.com/office/drawing/2014/main" id="{981754B8-5FF5-472C-8CCF-1A2296371FDB}"/>
                </a:ext>
              </a:extLst>
            </p:cNvPr>
            <p:cNvSpPr>
              <a:spLocks noEditPoints="1"/>
            </p:cNvSpPr>
            <p:nvPr/>
          </p:nvSpPr>
          <p:spPr bwMode="auto">
            <a:xfrm>
              <a:off x="6018213" y="3352801"/>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5" name="Group 14">
            <a:extLst>
              <a:ext uri="{FF2B5EF4-FFF2-40B4-BE49-F238E27FC236}">
                <a16:creationId xmlns:a16="http://schemas.microsoft.com/office/drawing/2014/main" id="{DAF04FCF-3CC1-4FCA-BC10-3D01942363AA}"/>
              </a:ext>
            </a:extLst>
          </p:cNvPr>
          <p:cNvGrpSpPr>
            <a:grpSpLocks noChangeAspect="1"/>
          </p:cNvGrpSpPr>
          <p:nvPr/>
        </p:nvGrpSpPr>
        <p:grpSpPr>
          <a:xfrm>
            <a:off x="4303755" y="5311329"/>
            <a:ext cx="216208" cy="216208"/>
            <a:chOff x="5961063" y="3294063"/>
            <a:chExt cx="269875" cy="269875"/>
          </a:xfrm>
        </p:grpSpPr>
        <p:sp>
          <p:nvSpPr>
            <p:cNvPr id="16" name="Oval 14">
              <a:extLst>
                <a:ext uri="{FF2B5EF4-FFF2-40B4-BE49-F238E27FC236}">
                  <a16:creationId xmlns:a16="http://schemas.microsoft.com/office/drawing/2014/main" id="{F43EF89E-3DAA-4205-9F8A-CEA7CF960195}"/>
                </a:ext>
              </a:extLst>
            </p:cNvPr>
            <p:cNvSpPr>
              <a:spLocks noChangeArrowheads="1"/>
            </p:cNvSpPr>
            <p:nvPr/>
          </p:nvSpPr>
          <p:spPr bwMode="auto">
            <a:xfrm>
              <a:off x="5961063" y="3294063"/>
              <a:ext cx="269875" cy="269875"/>
            </a:xfrm>
            <a:prstGeom prst="ellipse">
              <a:avLst/>
            </a:prstGeom>
            <a:solidFill>
              <a:srgbClr val="30C1D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Freeform 15">
              <a:extLst>
                <a:ext uri="{FF2B5EF4-FFF2-40B4-BE49-F238E27FC236}">
                  <a16:creationId xmlns:a16="http://schemas.microsoft.com/office/drawing/2014/main" id="{EBFFBBC9-49D4-46D2-B934-F349BB0F7BD4}"/>
                </a:ext>
              </a:extLst>
            </p:cNvPr>
            <p:cNvSpPr>
              <a:spLocks noEditPoints="1"/>
            </p:cNvSpPr>
            <p:nvPr/>
          </p:nvSpPr>
          <p:spPr bwMode="auto">
            <a:xfrm>
              <a:off x="6018213" y="3352801"/>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18" name="Group 17">
            <a:extLst>
              <a:ext uri="{FF2B5EF4-FFF2-40B4-BE49-F238E27FC236}">
                <a16:creationId xmlns:a16="http://schemas.microsoft.com/office/drawing/2014/main" id="{B14B9158-C1A1-424B-9AFC-4EFA9903EB4C}"/>
              </a:ext>
            </a:extLst>
          </p:cNvPr>
          <p:cNvGrpSpPr>
            <a:grpSpLocks noChangeAspect="1"/>
          </p:cNvGrpSpPr>
          <p:nvPr/>
        </p:nvGrpSpPr>
        <p:grpSpPr>
          <a:xfrm>
            <a:off x="4303755" y="4636539"/>
            <a:ext cx="216208" cy="216208"/>
            <a:chOff x="5961063" y="3294063"/>
            <a:chExt cx="269875" cy="269875"/>
          </a:xfrm>
        </p:grpSpPr>
        <p:sp>
          <p:nvSpPr>
            <p:cNvPr id="19" name="Oval 14">
              <a:extLst>
                <a:ext uri="{FF2B5EF4-FFF2-40B4-BE49-F238E27FC236}">
                  <a16:creationId xmlns:a16="http://schemas.microsoft.com/office/drawing/2014/main" id="{1DC6BB9D-EAAD-48D4-8BAA-91F204B359C8}"/>
                </a:ext>
              </a:extLst>
            </p:cNvPr>
            <p:cNvSpPr>
              <a:spLocks noChangeArrowheads="1"/>
            </p:cNvSpPr>
            <p:nvPr/>
          </p:nvSpPr>
          <p:spPr bwMode="auto">
            <a:xfrm>
              <a:off x="5961063" y="3294063"/>
              <a:ext cx="269875" cy="269875"/>
            </a:xfrm>
            <a:prstGeom prst="ellipse">
              <a:avLst/>
            </a:prstGeom>
            <a:solidFill>
              <a:srgbClr val="30C1D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15">
              <a:extLst>
                <a:ext uri="{FF2B5EF4-FFF2-40B4-BE49-F238E27FC236}">
                  <a16:creationId xmlns:a16="http://schemas.microsoft.com/office/drawing/2014/main" id="{39CCBB5A-9C6A-4EE8-B392-99C891E25C88}"/>
                </a:ext>
              </a:extLst>
            </p:cNvPr>
            <p:cNvSpPr>
              <a:spLocks noEditPoints="1"/>
            </p:cNvSpPr>
            <p:nvPr/>
          </p:nvSpPr>
          <p:spPr bwMode="auto">
            <a:xfrm>
              <a:off x="6018213" y="3352801"/>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22" name="Group 21">
            <a:extLst>
              <a:ext uri="{FF2B5EF4-FFF2-40B4-BE49-F238E27FC236}">
                <a16:creationId xmlns:a16="http://schemas.microsoft.com/office/drawing/2014/main" id="{A41D6E4D-5A69-41AE-B082-0B2901FAD963}"/>
              </a:ext>
            </a:extLst>
          </p:cNvPr>
          <p:cNvGrpSpPr>
            <a:grpSpLocks noChangeAspect="1"/>
          </p:cNvGrpSpPr>
          <p:nvPr/>
        </p:nvGrpSpPr>
        <p:grpSpPr>
          <a:xfrm>
            <a:off x="2960777" y="6358049"/>
            <a:ext cx="216208" cy="216208"/>
            <a:chOff x="5961063" y="3294063"/>
            <a:chExt cx="269875" cy="269875"/>
          </a:xfrm>
        </p:grpSpPr>
        <p:sp>
          <p:nvSpPr>
            <p:cNvPr id="23" name="Oval 14">
              <a:extLst>
                <a:ext uri="{FF2B5EF4-FFF2-40B4-BE49-F238E27FC236}">
                  <a16:creationId xmlns:a16="http://schemas.microsoft.com/office/drawing/2014/main" id="{2C133703-BA37-4726-981D-8265EBEC9E5E}"/>
                </a:ext>
              </a:extLst>
            </p:cNvPr>
            <p:cNvSpPr>
              <a:spLocks noChangeArrowheads="1"/>
            </p:cNvSpPr>
            <p:nvPr/>
          </p:nvSpPr>
          <p:spPr bwMode="auto">
            <a:xfrm>
              <a:off x="5961063" y="3294063"/>
              <a:ext cx="269875" cy="269875"/>
            </a:xfrm>
            <a:prstGeom prst="ellipse">
              <a:avLst/>
            </a:prstGeom>
            <a:solidFill>
              <a:srgbClr val="30C1D7"/>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5" name="Freeform 15">
              <a:extLst>
                <a:ext uri="{FF2B5EF4-FFF2-40B4-BE49-F238E27FC236}">
                  <a16:creationId xmlns:a16="http://schemas.microsoft.com/office/drawing/2014/main" id="{5661265D-1BB1-4084-8E67-8547BD54046D}"/>
                </a:ext>
              </a:extLst>
            </p:cNvPr>
            <p:cNvSpPr>
              <a:spLocks noEditPoints="1"/>
            </p:cNvSpPr>
            <p:nvPr/>
          </p:nvSpPr>
          <p:spPr bwMode="auto">
            <a:xfrm>
              <a:off x="6018213" y="3352801"/>
              <a:ext cx="157162" cy="150812"/>
            </a:xfrm>
            <a:custGeom>
              <a:avLst/>
              <a:gdLst>
                <a:gd name="T0" fmla="*/ 704 w 736"/>
                <a:gd name="T1" fmla="*/ 250 h 709"/>
                <a:gd name="T2" fmla="*/ 496 w 736"/>
                <a:gd name="T3" fmla="*/ 218 h 709"/>
                <a:gd name="T4" fmla="*/ 392 w 736"/>
                <a:gd name="T5" fmla="*/ 24 h 709"/>
                <a:gd name="T6" fmla="*/ 336 w 736"/>
                <a:gd name="T7" fmla="*/ 24 h 709"/>
                <a:gd name="T8" fmla="*/ 240 w 736"/>
                <a:gd name="T9" fmla="*/ 218 h 709"/>
                <a:gd name="T10" fmla="*/ 24 w 736"/>
                <a:gd name="T11" fmla="*/ 242 h 709"/>
                <a:gd name="T12" fmla="*/ 0 w 736"/>
                <a:gd name="T13" fmla="*/ 266 h 709"/>
                <a:gd name="T14" fmla="*/ 8 w 736"/>
                <a:gd name="T15" fmla="*/ 290 h 709"/>
                <a:gd name="T16" fmla="*/ 168 w 736"/>
                <a:gd name="T17" fmla="*/ 451 h 709"/>
                <a:gd name="T18" fmla="*/ 128 w 736"/>
                <a:gd name="T19" fmla="*/ 661 h 709"/>
                <a:gd name="T20" fmla="*/ 144 w 736"/>
                <a:gd name="T21" fmla="*/ 693 h 709"/>
                <a:gd name="T22" fmla="*/ 176 w 736"/>
                <a:gd name="T23" fmla="*/ 701 h 709"/>
                <a:gd name="T24" fmla="*/ 360 w 736"/>
                <a:gd name="T25" fmla="*/ 597 h 709"/>
                <a:gd name="T26" fmla="*/ 552 w 736"/>
                <a:gd name="T27" fmla="*/ 709 h 709"/>
                <a:gd name="T28" fmla="*/ 568 w 736"/>
                <a:gd name="T29" fmla="*/ 709 h 709"/>
                <a:gd name="T30" fmla="*/ 584 w 736"/>
                <a:gd name="T31" fmla="*/ 709 h 709"/>
                <a:gd name="T32" fmla="*/ 600 w 736"/>
                <a:gd name="T33" fmla="*/ 677 h 709"/>
                <a:gd name="T34" fmla="*/ 568 w 736"/>
                <a:gd name="T35" fmla="*/ 451 h 709"/>
                <a:gd name="T36" fmla="*/ 720 w 736"/>
                <a:gd name="T37" fmla="*/ 306 h 709"/>
                <a:gd name="T38" fmla="*/ 728 w 736"/>
                <a:gd name="T39" fmla="*/ 274 h 709"/>
                <a:gd name="T40" fmla="*/ 704 w 736"/>
                <a:gd name="T41" fmla="*/ 250 h 709"/>
                <a:gd name="T42" fmla="*/ 512 w 736"/>
                <a:gd name="T43" fmla="*/ 419 h 709"/>
                <a:gd name="T44" fmla="*/ 504 w 736"/>
                <a:gd name="T45" fmla="*/ 443 h 709"/>
                <a:gd name="T46" fmla="*/ 528 w 736"/>
                <a:gd name="T47" fmla="*/ 621 h 709"/>
                <a:gd name="T48" fmla="*/ 384 w 736"/>
                <a:gd name="T49" fmla="*/ 532 h 709"/>
                <a:gd name="T50" fmla="*/ 360 w 736"/>
                <a:gd name="T51" fmla="*/ 532 h 709"/>
                <a:gd name="T52" fmla="*/ 352 w 736"/>
                <a:gd name="T53" fmla="*/ 532 h 709"/>
                <a:gd name="T54" fmla="*/ 208 w 736"/>
                <a:gd name="T55" fmla="*/ 613 h 709"/>
                <a:gd name="T56" fmla="*/ 232 w 736"/>
                <a:gd name="T57" fmla="*/ 443 h 709"/>
                <a:gd name="T58" fmla="*/ 224 w 736"/>
                <a:gd name="T59" fmla="*/ 419 h 709"/>
                <a:gd name="T60" fmla="*/ 104 w 736"/>
                <a:gd name="T61" fmla="*/ 298 h 709"/>
                <a:gd name="T62" fmla="*/ 264 w 736"/>
                <a:gd name="T63" fmla="*/ 282 h 709"/>
                <a:gd name="T64" fmla="*/ 288 w 736"/>
                <a:gd name="T65" fmla="*/ 266 h 709"/>
                <a:gd name="T66" fmla="*/ 360 w 736"/>
                <a:gd name="T67" fmla="*/ 105 h 709"/>
                <a:gd name="T68" fmla="*/ 440 w 736"/>
                <a:gd name="T69" fmla="*/ 266 h 709"/>
                <a:gd name="T70" fmla="*/ 464 w 736"/>
                <a:gd name="T71" fmla="*/ 282 h 709"/>
                <a:gd name="T72" fmla="*/ 632 w 736"/>
                <a:gd name="T73" fmla="*/ 306 h 709"/>
                <a:gd name="T74" fmla="*/ 512 w 736"/>
                <a:gd name="T75" fmla="*/ 41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6" h="709">
                  <a:moveTo>
                    <a:pt x="704" y="250"/>
                  </a:moveTo>
                  <a:cubicBezTo>
                    <a:pt x="704" y="250"/>
                    <a:pt x="704" y="250"/>
                    <a:pt x="496" y="218"/>
                  </a:cubicBezTo>
                  <a:cubicBezTo>
                    <a:pt x="496" y="218"/>
                    <a:pt x="496" y="218"/>
                    <a:pt x="392" y="24"/>
                  </a:cubicBezTo>
                  <a:cubicBezTo>
                    <a:pt x="384" y="0"/>
                    <a:pt x="352" y="0"/>
                    <a:pt x="336" y="24"/>
                  </a:cubicBezTo>
                  <a:cubicBezTo>
                    <a:pt x="336" y="24"/>
                    <a:pt x="336" y="24"/>
                    <a:pt x="240" y="218"/>
                  </a:cubicBezTo>
                  <a:cubicBezTo>
                    <a:pt x="240" y="218"/>
                    <a:pt x="240" y="218"/>
                    <a:pt x="24" y="242"/>
                  </a:cubicBezTo>
                  <a:cubicBezTo>
                    <a:pt x="16" y="242"/>
                    <a:pt x="8" y="250"/>
                    <a:pt x="0" y="266"/>
                  </a:cubicBezTo>
                  <a:cubicBezTo>
                    <a:pt x="0" y="274"/>
                    <a:pt x="0" y="290"/>
                    <a:pt x="8" y="290"/>
                  </a:cubicBezTo>
                  <a:cubicBezTo>
                    <a:pt x="8" y="290"/>
                    <a:pt x="8" y="290"/>
                    <a:pt x="168" y="451"/>
                  </a:cubicBezTo>
                  <a:cubicBezTo>
                    <a:pt x="168" y="451"/>
                    <a:pt x="168" y="451"/>
                    <a:pt x="128" y="661"/>
                  </a:cubicBezTo>
                  <a:cubicBezTo>
                    <a:pt x="128" y="677"/>
                    <a:pt x="136" y="685"/>
                    <a:pt x="144" y="693"/>
                  </a:cubicBezTo>
                  <a:cubicBezTo>
                    <a:pt x="160" y="701"/>
                    <a:pt x="168" y="701"/>
                    <a:pt x="176" y="701"/>
                  </a:cubicBezTo>
                  <a:cubicBezTo>
                    <a:pt x="176" y="701"/>
                    <a:pt x="176" y="701"/>
                    <a:pt x="360" y="597"/>
                  </a:cubicBezTo>
                  <a:cubicBezTo>
                    <a:pt x="360" y="597"/>
                    <a:pt x="360" y="597"/>
                    <a:pt x="552" y="709"/>
                  </a:cubicBezTo>
                  <a:cubicBezTo>
                    <a:pt x="560" y="709"/>
                    <a:pt x="560" y="709"/>
                    <a:pt x="568" y="709"/>
                  </a:cubicBezTo>
                  <a:cubicBezTo>
                    <a:pt x="576" y="709"/>
                    <a:pt x="584" y="709"/>
                    <a:pt x="584" y="709"/>
                  </a:cubicBezTo>
                  <a:cubicBezTo>
                    <a:pt x="600" y="701"/>
                    <a:pt x="600" y="685"/>
                    <a:pt x="600" y="677"/>
                  </a:cubicBezTo>
                  <a:cubicBezTo>
                    <a:pt x="600" y="677"/>
                    <a:pt x="600" y="677"/>
                    <a:pt x="568" y="451"/>
                  </a:cubicBezTo>
                  <a:cubicBezTo>
                    <a:pt x="568" y="451"/>
                    <a:pt x="568" y="451"/>
                    <a:pt x="720" y="306"/>
                  </a:cubicBezTo>
                  <a:cubicBezTo>
                    <a:pt x="728" y="298"/>
                    <a:pt x="736" y="290"/>
                    <a:pt x="728" y="274"/>
                  </a:cubicBezTo>
                  <a:cubicBezTo>
                    <a:pt x="728" y="266"/>
                    <a:pt x="712" y="250"/>
                    <a:pt x="704" y="250"/>
                  </a:cubicBezTo>
                  <a:close/>
                  <a:moveTo>
                    <a:pt x="512" y="419"/>
                  </a:moveTo>
                  <a:cubicBezTo>
                    <a:pt x="504" y="419"/>
                    <a:pt x="504" y="435"/>
                    <a:pt x="504" y="443"/>
                  </a:cubicBezTo>
                  <a:cubicBezTo>
                    <a:pt x="504" y="443"/>
                    <a:pt x="504" y="443"/>
                    <a:pt x="528" y="621"/>
                  </a:cubicBezTo>
                  <a:cubicBezTo>
                    <a:pt x="528" y="621"/>
                    <a:pt x="528" y="621"/>
                    <a:pt x="384" y="532"/>
                  </a:cubicBezTo>
                  <a:cubicBezTo>
                    <a:pt x="376" y="532"/>
                    <a:pt x="376" y="532"/>
                    <a:pt x="360" y="532"/>
                  </a:cubicBezTo>
                  <a:cubicBezTo>
                    <a:pt x="352" y="532"/>
                    <a:pt x="352" y="532"/>
                    <a:pt x="352" y="532"/>
                  </a:cubicBezTo>
                  <a:cubicBezTo>
                    <a:pt x="352" y="532"/>
                    <a:pt x="352" y="532"/>
                    <a:pt x="208" y="613"/>
                  </a:cubicBezTo>
                  <a:cubicBezTo>
                    <a:pt x="208" y="613"/>
                    <a:pt x="208" y="613"/>
                    <a:pt x="232" y="443"/>
                  </a:cubicBezTo>
                  <a:cubicBezTo>
                    <a:pt x="232" y="435"/>
                    <a:pt x="224" y="419"/>
                    <a:pt x="224" y="419"/>
                  </a:cubicBezTo>
                  <a:cubicBezTo>
                    <a:pt x="224" y="419"/>
                    <a:pt x="224" y="419"/>
                    <a:pt x="104" y="298"/>
                  </a:cubicBezTo>
                  <a:cubicBezTo>
                    <a:pt x="104" y="298"/>
                    <a:pt x="104" y="298"/>
                    <a:pt x="264" y="282"/>
                  </a:cubicBezTo>
                  <a:cubicBezTo>
                    <a:pt x="272" y="282"/>
                    <a:pt x="280" y="274"/>
                    <a:pt x="288" y="266"/>
                  </a:cubicBezTo>
                  <a:cubicBezTo>
                    <a:pt x="288" y="266"/>
                    <a:pt x="288" y="266"/>
                    <a:pt x="360" y="105"/>
                  </a:cubicBezTo>
                  <a:cubicBezTo>
                    <a:pt x="360" y="105"/>
                    <a:pt x="360" y="105"/>
                    <a:pt x="440" y="266"/>
                  </a:cubicBezTo>
                  <a:cubicBezTo>
                    <a:pt x="448" y="274"/>
                    <a:pt x="456" y="282"/>
                    <a:pt x="464" y="282"/>
                  </a:cubicBezTo>
                  <a:cubicBezTo>
                    <a:pt x="464" y="282"/>
                    <a:pt x="464" y="282"/>
                    <a:pt x="632" y="306"/>
                  </a:cubicBezTo>
                  <a:cubicBezTo>
                    <a:pt x="632" y="306"/>
                    <a:pt x="632" y="306"/>
                    <a:pt x="512" y="4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7" name="Rectangle 6">
            <a:extLst>
              <a:ext uri="{FF2B5EF4-FFF2-40B4-BE49-F238E27FC236}">
                <a16:creationId xmlns:a16="http://schemas.microsoft.com/office/drawing/2014/main" id="{66AC6E3E-27BB-4AF1-845E-DF588D77E284}"/>
              </a:ext>
            </a:extLst>
          </p:cNvPr>
          <p:cNvSpPr/>
          <p:nvPr/>
        </p:nvSpPr>
        <p:spPr>
          <a:xfrm>
            <a:off x="3017184" y="6286399"/>
            <a:ext cx="2438400" cy="336424"/>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rgbClr val="575757"/>
                </a:solidFill>
              </a:rPr>
              <a:t>Also appearing in this list in 2020</a:t>
            </a:r>
          </a:p>
        </p:txBody>
      </p:sp>
      <p:sp>
        <p:nvSpPr>
          <p:cNvPr id="27" name="Rectangle 26">
            <a:extLst>
              <a:ext uri="{FF2B5EF4-FFF2-40B4-BE49-F238E27FC236}">
                <a16:creationId xmlns:a16="http://schemas.microsoft.com/office/drawing/2014/main" id="{76FA7F85-BBD3-4F77-88EB-FB5EDF91D3C1}"/>
              </a:ext>
            </a:extLst>
          </p:cNvPr>
          <p:cNvSpPr/>
          <p:nvPr/>
        </p:nvSpPr>
        <p:spPr>
          <a:xfrm>
            <a:off x="5307106" y="6277180"/>
            <a:ext cx="2340380" cy="336424"/>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i="1" dirty="0">
                <a:solidFill>
                  <a:srgbClr val="575757"/>
                </a:solidFill>
              </a:rPr>
              <a:t>(2020 scores are in brackets)</a:t>
            </a:r>
          </a:p>
        </p:txBody>
      </p:sp>
      <p:sp>
        <p:nvSpPr>
          <p:cNvPr id="29" name="TextBox 28">
            <a:extLst>
              <a:ext uri="{FF2B5EF4-FFF2-40B4-BE49-F238E27FC236}">
                <a16:creationId xmlns:a16="http://schemas.microsoft.com/office/drawing/2014/main" id="{DD4631D3-06F4-48CB-92A5-8C3939461523}"/>
              </a:ext>
            </a:extLst>
          </p:cNvPr>
          <p:cNvSpPr txBox="1"/>
          <p:nvPr/>
        </p:nvSpPr>
        <p:spPr>
          <a:xfrm>
            <a:off x="629999" y="1445346"/>
            <a:ext cx="8101584"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600" b="1" dirty="0">
                <a:solidFill>
                  <a:srgbClr val="30C1D7"/>
                </a:solidFill>
                <a:latin typeface="Trebuchet MS" panose="020B0703020202090204" pitchFamily="34" charset="0"/>
              </a:rPr>
              <a:t>Q: </a:t>
            </a:r>
            <a:r>
              <a:rPr lang="en-US" sz="1600" dirty="0">
                <a:solidFill>
                  <a:srgbClr val="30C1D7"/>
                </a:solidFill>
                <a:latin typeface="Trebuchet MS" panose="020B0703020202090204" pitchFamily="34" charset="0"/>
              </a:rPr>
              <a:t>'When things go wrong, I can get access to the right IT support'</a:t>
            </a:r>
          </a:p>
        </p:txBody>
      </p:sp>
    </p:spTree>
    <p:custDataLst>
      <p:tags r:id="rId2"/>
    </p:custDataLst>
    <p:extLst>
      <p:ext uri="{BB962C8B-B14F-4D97-AF65-F5344CB8AC3E}">
        <p14:creationId xmlns:p14="http://schemas.microsoft.com/office/powerpoint/2010/main" val="2726949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4882131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84" name="think-cell Slide" r:id="rId24" imgW="360" imgH="360" progId="TCLayout.ActiveDocument.1">
                  <p:embed/>
                </p:oleObj>
              </mc:Choice>
              <mc:Fallback>
                <p:oleObj name="think-cell Slide" r:id="rId24" imgW="360" imgH="360" progId="TCLayout.ActiveDocument.1">
                  <p:embed/>
                  <p:pic>
                    <p:nvPicPr>
                      <p:cNvPr id="5" name="Object 4" hidden="1"/>
                      <p:cNvPicPr/>
                      <p:nvPr/>
                    </p:nvPicPr>
                    <p:blipFill>
                      <a:blip r:embed="rId25"/>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sym typeface="+mn-lt"/>
            </a:endParaRPr>
          </a:p>
        </p:txBody>
      </p:sp>
      <p:sp>
        <p:nvSpPr>
          <p:cNvPr id="17" name="Title 2">
            <a:extLst>
              <a:ext uri="{FF2B5EF4-FFF2-40B4-BE49-F238E27FC236}">
                <a16:creationId xmlns:a16="http://schemas.microsoft.com/office/drawing/2014/main" id="{0110F3C0-7739-8744-8546-7A740FEE27F0}"/>
              </a:ext>
            </a:extLst>
          </p:cNvPr>
          <p:cNvSpPr txBox="1">
            <a:spLocks/>
          </p:cNvSpPr>
          <p:nvPr/>
        </p:nvSpPr>
        <p:spPr>
          <a:xfrm>
            <a:off x="630000" y="622800"/>
            <a:ext cx="8101584" cy="5262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GB" dirty="0"/>
              <a:t>Quantitative Questions – Drill-Down</a:t>
            </a:r>
            <a:br>
              <a:rPr lang="en-GB" dirty="0"/>
            </a:br>
            <a:r>
              <a:rPr lang="en-GB" sz="1400" i="1" dirty="0">
                <a:solidFill>
                  <a:schemeClr val="accent5"/>
                </a:solidFill>
              </a:rPr>
              <a:t>By Consulting Role - Positive, Neutral, Negative Drill Down &amp; 2020 vs 2021 Positive Trending</a:t>
            </a:r>
            <a:endParaRPr lang="en-GB" sz="1400" dirty="0"/>
          </a:p>
        </p:txBody>
      </p:sp>
      <p:graphicFrame>
        <p:nvGraphicFramePr>
          <p:cNvPr id="73" name="Chart 72">
            <a:extLst>
              <a:ext uri="{FF2B5EF4-FFF2-40B4-BE49-F238E27FC236}">
                <a16:creationId xmlns:a16="http://schemas.microsoft.com/office/drawing/2014/main" id="{E8CCC33B-1F70-46A4-B2B1-B2BA7BD45581}"/>
              </a:ext>
            </a:extLst>
          </p:cNvPr>
          <p:cNvGraphicFramePr/>
          <p:nvPr>
            <p:custDataLst>
              <p:tags r:id="rId4"/>
            </p:custDataLst>
            <p:extLst>
              <p:ext uri="{D42A27DB-BD31-4B8C-83A1-F6EECF244321}">
                <p14:modId xmlns:p14="http://schemas.microsoft.com/office/powerpoint/2010/main" val="1992197551"/>
              </p:ext>
            </p:extLst>
          </p:nvPr>
        </p:nvGraphicFramePr>
        <p:xfrm>
          <a:off x="547688" y="1909763"/>
          <a:ext cx="8266112" cy="3552825"/>
        </p:xfrm>
        <a:graphic>
          <a:graphicData uri="http://schemas.openxmlformats.org/drawingml/2006/chart">
            <c:chart xmlns:c="http://schemas.openxmlformats.org/drawingml/2006/chart" xmlns:r="http://schemas.openxmlformats.org/officeDocument/2006/relationships" r:id="rId26"/>
          </a:graphicData>
        </a:graphic>
      </p:graphicFrame>
      <p:sp>
        <p:nvSpPr>
          <p:cNvPr id="53" name="Text Placeholder 3">
            <a:extLst>
              <a:ext uri="{FF2B5EF4-FFF2-40B4-BE49-F238E27FC236}">
                <a16:creationId xmlns:a16="http://schemas.microsoft.com/office/drawing/2014/main" id="{1485EC87-C380-4EF5-A6CD-50ABB1A24E04}"/>
              </a:ext>
            </a:extLst>
          </p:cNvPr>
          <p:cNvSpPr>
            <a:spLocks noGrp="1"/>
          </p:cNvSpPr>
          <p:nvPr>
            <p:custDataLst>
              <p:tags r:id="rId5"/>
            </p:custDataLst>
          </p:nvPr>
        </p:nvSpPr>
        <p:spPr bwMode="gray">
          <a:xfrm>
            <a:off x="30686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7830F22D-4F33-4AD5-BA5E-57EBCCB9B241}" type="datetime'''2''''''0''''2''''''''''''''0&#10;''''''P''’''''''s'''''''''''">
              <a:rPr lang="en-US" altLang="en-US" smtClean="0">
                <a:solidFill>
                  <a:srgbClr val="575757"/>
                </a:solidFill>
              </a:rPr>
              <a:pPr/>
              <a:t>2020
P’s</a:t>
            </a:fld>
            <a:endParaRPr lang="en-US" dirty="0">
              <a:solidFill>
                <a:srgbClr val="575757"/>
              </a:solidFill>
              <a:sym typeface="+mn-lt"/>
            </a:endParaRPr>
          </a:p>
        </p:txBody>
      </p:sp>
      <p:sp>
        <p:nvSpPr>
          <p:cNvPr id="56" name="Text Placeholder 3">
            <a:extLst>
              <a:ext uri="{FF2B5EF4-FFF2-40B4-BE49-F238E27FC236}">
                <a16:creationId xmlns:a16="http://schemas.microsoft.com/office/drawing/2014/main" id="{6AE66724-E194-4697-9BC6-57E4FAC39AE5}"/>
              </a:ext>
            </a:extLst>
          </p:cNvPr>
          <p:cNvSpPr>
            <a:spLocks noGrp="1"/>
          </p:cNvSpPr>
          <p:nvPr>
            <p:custDataLst>
              <p:tags r:id="rId6"/>
            </p:custDataLst>
          </p:nvPr>
        </p:nvSpPr>
        <p:spPr bwMode="gray">
          <a:xfrm>
            <a:off x="4225925"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048DBEB5-E43B-43A5-A581-84AB5A52D399}" type="datetime'''2020'''''''''''''''' ''P''r''’''''''s'''''''''''''''''">
              <a:rPr lang="en-US" altLang="en-US" smtClean="0">
                <a:solidFill>
                  <a:srgbClr val="575757"/>
                </a:solidFill>
              </a:rPr>
              <a:pPr/>
              <a:t>2020 Pr’s</a:t>
            </a:fld>
            <a:endParaRPr lang="en-US" dirty="0">
              <a:solidFill>
                <a:srgbClr val="575757"/>
              </a:solidFill>
              <a:sym typeface="+mn-lt"/>
            </a:endParaRPr>
          </a:p>
        </p:txBody>
      </p:sp>
      <p:sp>
        <p:nvSpPr>
          <p:cNvPr id="59" name="Text Placeholder 3">
            <a:extLst>
              <a:ext uri="{FF2B5EF4-FFF2-40B4-BE49-F238E27FC236}">
                <a16:creationId xmlns:a16="http://schemas.microsoft.com/office/drawing/2014/main" id="{7C68CF40-56AF-4448-9515-360A3880FAD6}"/>
              </a:ext>
            </a:extLst>
          </p:cNvPr>
          <p:cNvSpPr>
            <a:spLocks noGrp="1"/>
          </p:cNvSpPr>
          <p:nvPr>
            <p:custDataLst>
              <p:tags r:id="rId7"/>
            </p:custDataLst>
          </p:nvPr>
        </p:nvSpPr>
        <p:spPr bwMode="gray">
          <a:xfrm>
            <a:off x="860425" y="1992313"/>
            <a:ext cx="117475" cy="201613"/>
          </a:xfrm>
          <a:prstGeom prst="rect">
            <a:avLst/>
          </a:prstGeom>
          <a:solidFill>
            <a:srgbClr val="837F7F"/>
          </a:solidFill>
          <a:ln>
            <a:noFill/>
          </a:ln>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FE907042-CA41-4E59-B739-F8F4334BD7BE}" type="datetime'''''''''''4'''''''''''''''''''''''''''''''''''">
              <a:rPr lang="en-US" altLang="en-US" smtClean="0">
                <a:solidFill>
                  <a:schemeClr val="bg1"/>
                </a:solidFill>
                <a:sym typeface="+mn-lt"/>
              </a:rPr>
              <a:pPr/>
              <a:t>4</a:t>
            </a:fld>
            <a:endParaRPr lang="en-US" dirty="0">
              <a:solidFill>
                <a:schemeClr val="bg1"/>
              </a:solidFill>
              <a:sym typeface="+mn-lt"/>
            </a:endParaRPr>
          </a:p>
        </p:txBody>
      </p:sp>
      <p:sp>
        <p:nvSpPr>
          <p:cNvPr id="49" name="Text Placeholder 3">
            <a:extLst>
              <a:ext uri="{FF2B5EF4-FFF2-40B4-BE49-F238E27FC236}">
                <a16:creationId xmlns:a16="http://schemas.microsoft.com/office/drawing/2014/main" id="{1C10E5B9-6EE4-4C06-A11B-C9A89B38C10E}"/>
              </a:ext>
            </a:extLst>
          </p:cNvPr>
          <p:cNvSpPr>
            <a:spLocks noGrp="1"/>
          </p:cNvSpPr>
          <p:nvPr>
            <p:custDataLst>
              <p:tags r:id="rId8"/>
            </p:custDataLst>
          </p:nvPr>
        </p:nvSpPr>
        <p:spPr bwMode="gray">
          <a:xfrm>
            <a:off x="1809749" y="5430838"/>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41C3C9A6-702E-4BC9-B8E7-44B25A621428}" type="datetime'''''''20''''''''2''0 Sn''''''r ''''E''C''''''''''T'''''''">
              <a:rPr lang="en-US" altLang="en-US" smtClean="0">
                <a:solidFill>
                  <a:srgbClr val="575757"/>
                </a:solidFill>
              </a:rPr>
              <a:pPr/>
              <a:t>2020 Snr ECT</a:t>
            </a:fld>
            <a:endParaRPr lang="en-US" dirty="0">
              <a:solidFill>
                <a:srgbClr val="575757"/>
              </a:solidFill>
              <a:sym typeface="+mn-lt"/>
            </a:endParaRPr>
          </a:p>
        </p:txBody>
      </p:sp>
      <p:sp>
        <p:nvSpPr>
          <p:cNvPr id="51" name="Text Placeholder 3">
            <a:extLst>
              <a:ext uri="{FF2B5EF4-FFF2-40B4-BE49-F238E27FC236}">
                <a16:creationId xmlns:a16="http://schemas.microsoft.com/office/drawing/2014/main" id="{A4B79C33-0EEF-4AAC-B3B6-941F8632B4E2}"/>
              </a:ext>
            </a:extLst>
          </p:cNvPr>
          <p:cNvSpPr>
            <a:spLocks noGrp="1"/>
          </p:cNvSpPr>
          <p:nvPr>
            <p:custDataLst>
              <p:tags r:id="rId9"/>
            </p:custDataLst>
          </p:nvPr>
        </p:nvSpPr>
        <p:spPr bwMode="gray">
          <a:xfrm>
            <a:off x="715963" y="5430838"/>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623ACBF-9832-4F3E-B64F-D90DC0E087FA}" type="datetime'''''''''''''''''''''''20''''''''2''''''0'' M''DP''''’''''''s'">
              <a:rPr lang="en-US" altLang="en-US" smtClean="0">
                <a:solidFill>
                  <a:srgbClr val="575757"/>
                </a:solidFill>
              </a:rPr>
              <a:pPr/>
              <a:t>2020 MDP’s</a:t>
            </a:fld>
            <a:endParaRPr lang="en-US" dirty="0">
              <a:solidFill>
                <a:srgbClr val="575757"/>
              </a:solidFill>
              <a:sym typeface="+mn-lt"/>
            </a:endParaRPr>
          </a:p>
        </p:txBody>
      </p:sp>
      <p:sp>
        <p:nvSpPr>
          <p:cNvPr id="61" name="Text Placeholder 3">
            <a:extLst>
              <a:ext uri="{FF2B5EF4-FFF2-40B4-BE49-F238E27FC236}">
                <a16:creationId xmlns:a16="http://schemas.microsoft.com/office/drawing/2014/main" id="{84297B60-704A-4648-8179-D91C3B55D66E}"/>
              </a:ext>
            </a:extLst>
          </p:cNvPr>
          <p:cNvSpPr>
            <a:spLocks noGrp="1"/>
          </p:cNvSpPr>
          <p:nvPr>
            <p:custDataLst>
              <p:tags r:id="rId10"/>
            </p:custDataLst>
          </p:nvPr>
        </p:nvSpPr>
        <p:spPr bwMode="gray">
          <a:xfrm>
            <a:off x="1295400" y="5430838"/>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4D6C538-3276-4730-8D65-62D6910D39B7}" type="datetime'2''0''2''''''''1 ''M''''D''''''''''''''''''P’''''s'''">
              <a:rPr lang="en-US" altLang="en-US" smtClean="0">
                <a:solidFill>
                  <a:srgbClr val="575757"/>
                </a:solidFill>
              </a:rPr>
              <a:pPr/>
              <a:t>2021 MDP’s</a:t>
            </a:fld>
            <a:endParaRPr lang="en-US" dirty="0">
              <a:solidFill>
                <a:srgbClr val="575757"/>
              </a:solidFill>
              <a:sym typeface="+mn-lt"/>
            </a:endParaRPr>
          </a:p>
        </p:txBody>
      </p:sp>
      <p:sp>
        <p:nvSpPr>
          <p:cNvPr id="50" name="Text Placeholder 3">
            <a:extLst>
              <a:ext uri="{FF2B5EF4-FFF2-40B4-BE49-F238E27FC236}">
                <a16:creationId xmlns:a16="http://schemas.microsoft.com/office/drawing/2014/main" id="{3CD46F61-DB8F-484C-BDFC-15F4808CFDB2}"/>
              </a:ext>
            </a:extLst>
          </p:cNvPr>
          <p:cNvSpPr>
            <a:spLocks noGrp="1"/>
          </p:cNvSpPr>
          <p:nvPr>
            <p:custDataLst>
              <p:tags r:id="rId11"/>
            </p:custDataLst>
          </p:nvPr>
        </p:nvSpPr>
        <p:spPr bwMode="gray">
          <a:xfrm>
            <a:off x="2017713" y="1992313"/>
            <a:ext cx="117475" cy="201613"/>
          </a:xfrm>
          <a:prstGeom prst="rect">
            <a:avLst/>
          </a:prstGeom>
          <a:solidFill>
            <a:srgbClr val="837F7F"/>
          </a:solidFill>
          <a:ln>
            <a:noFill/>
          </a:ln>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737361D-AEA8-47E3-9D0E-71817B2B8D0C}" type="datetime'''''''''''''''''''''''''4'">
              <a:rPr lang="en-US" altLang="en-US" smtClean="0">
                <a:solidFill>
                  <a:schemeClr val="bg1"/>
                </a:solidFill>
                <a:sym typeface="+mn-lt"/>
              </a:rPr>
              <a:pPr/>
              <a:t>4</a:t>
            </a:fld>
            <a:endParaRPr lang="en-US" dirty="0">
              <a:solidFill>
                <a:schemeClr val="bg1"/>
              </a:solidFill>
              <a:sym typeface="+mn-lt"/>
            </a:endParaRPr>
          </a:p>
        </p:txBody>
      </p:sp>
      <p:sp>
        <p:nvSpPr>
          <p:cNvPr id="64" name="Text Placeholder 3">
            <a:extLst>
              <a:ext uri="{FF2B5EF4-FFF2-40B4-BE49-F238E27FC236}">
                <a16:creationId xmlns:a16="http://schemas.microsoft.com/office/drawing/2014/main" id="{686F0BFA-5A6B-426A-AAEC-E99E2B7BA86A}"/>
              </a:ext>
            </a:extLst>
          </p:cNvPr>
          <p:cNvSpPr>
            <a:spLocks noGrp="1"/>
          </p:cNvSpPr>
          <p:nvPr>
            <p:custDataLst>
              <p:tags r:id="rId12"/>
            </p:custDataLst>
          </p:nvPr>
        </p:nvSpPr>
        <p:spPr bwMode="gray">
          <a:xfrm>
            <a:off x="2389188" y="5430838"/>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F5E96466-442A-4A0C-AA9F-53597350FFFC}" type="datetime'''''''''''20''21 ''S''''''''''''''''n''r ''''''''''''''EC''T'">
              <a:rPr lang="en-US" altLang="en-US" smtClean="0">
                <a:solidFill>
                  <a:srgbClr val="575757"/>
                </a:solidFill>
              </a:rPr>
              <a:pPr/>
              <a:t>2021 Snr ECT</a:t>
            </a:fld>
            <a:endParaRPr lang="en-US" dirty="0">
              <a:solidFill>
                <a:srgbClr val="575757"/>
              </a:solidFill>
              <a:sym typeface="+mn-lt"/>
            </a:endParaRPr>
          </a:p>
        </p:txBody>
      </p:sp>
      <p:sp>
        <p:nvSpPr>
          <p:cNvPr id="88" name="Text Placeholder 3">
            <a:extLst>
              <a:ext uri="{FF2B5EF4-FFF2-40B4-BE49-F238E27FC236}">
                <a16:creationId xmlns:a16="http://schemas.microsoft.com/office/drawing/2014/main" id="{83782213-FADC-4611-8C1D-2B23873B2310}"/>
              </a:ext>
            </a:extLst>
          </p:cNvPr>
          <p:cNvSpPr>
            <a:spLocks noGrp="1"/>
          </p:cNvSpPr>
          <p:nvPr>
            <p:custDataLst>
              <p:tags r:id="rId13"/>
            </p:custDataLst>
          </p:nvPr>
        </p:nvSpPr>
        <p:spPr bwMode="gray">
          <a:xfrm>
            <a:off x="2597150" y="1958975"/>
            <a:ext cx="117475" cy="201613"/>
          </a:xfrm>
          <a:prstGeom prst="rect">
            <a:avLst/>
          </a:prstGeom>
          <a:solidFill>
            <a:srgbClr val="837F7F"/>
          </a:solidFill>
          <a:ln>
            <a:noFill/>
          </a:ln>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F6AF5E80-E22B-4C88-BA24-FD4251E49A3B}" type="datetime'''''''''''''''''''''''''4'''''''''''''''">
              <a:rPr lang="en-US" altLang="en-US" smtClean="0">
                <a:solidFill>
                  <a:schemeClr val="bg1"/>
                </a:solidFill>
                <a:sym typeface="+mn-lt"/>
              </a:rPr>
              <a:pPr/>
              <a:t>4</a:t>
            </a:fld>
            <a:endParaRPr lang="en-US" dirty="0">
              <a:solidFill>
                <a:schemeClr val="bg1"/>
              </a:solidFill>
              <a:sym typeface="+mn-lt"/>
            </a:endParaRPr>
          </a:p>
        </p:txBody>
      </p:sp>
      <p:sp>
        <p:nvSpPr>
          <p:cNvPr id="69" name="Text Placeholder 3">
            <a:extLst>
              <a:ext uri="{FF2B5EF4-FFF2-40B4-BE49-F238E27FC236}">
                <a16:creationId xmlns:a16="http://schemas.microsoft.com/office/drawing/2014/main" id="{A0127004-CD52-4384-A787-B9CE9338A5D4}"/>
              </a:ext>
            </a:extLst>
          </p:cNvPr>
          <p:cNvSpPr>
            <a:spLocks noGrp="1"/>
          </p:cNvSpPr>
          <p:nvPr>
            <p:custDataLst>
              <p:tags r:id="rId14"/>
            </p:custDataLst>
          </p:nvPr>
        </p:nvSpPr>
        <p:spPr bwMode="gray">
          <a:xfrm>
            <a:off x="3648075"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E70D0EE7-61BE-4EB2-9FB0-E58AA2A8BF2E}" type="datetime'2''''''''''0''''''''''2''''1''&#10;''P''’''''s'''''''">
              <a:rPr lang="en-US" altLang="en-US" smtClean="0">
                <a:solidFill>
                  <a:srgbClr val="575757"/>
                </a:solidFill>
              </a:rPr>
              <a:pPr/>
              <a:t>2021
P’s</a:t>
            </a:fld>
            <a:endParaRPr lang="en-US" dirty="0">
              <a:solidFill>
                <a:srgbClr val="575757"/>
              </a:solidFill>
              <a:sym typeface="+mn-lt"/>
            </a:endParaRPr>
          </a:p>
        </p:txBody>
      </p:sp>
      <p:sp>
        <p:nvSpPr>
          <p:cNvPr id="72" name="Text Placeholder 3">
            <a:extLst>
              <a:ext uri="{FF2B5EF4-FFF2-40B4-BE49-F238E27FC236}">
                <a16:creationId xmlns:a16="http://schemas.microsoft.com/office/drawing/2014/main" id="{99B5756F-DF17-4427-9FC4-E773A1040BA5}"/>
              </a:ext>
            </a:extLst>
          </p:cNvPr>
          <p:cNvSpPr>
            <a:spLocks noGrp="1"/>
          </p:cNvSpPr>
          <p:nvPr>
            <p:custDataLst>
              <p:tags r:id="rId15"/>
            </p:custDataLst>
          </p:nvPr>
        </p:nvSpPr>
        <p:spPr bwMode="gray">
          <a:xfrm>
            <a:off x="480536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5F97C22-5FF3-4950-8346-11B4763697CB}" type="datetime'''''2''0''''''''2''''1'''' ''''''''P''''''''r''''’''''s'">
              <a:rPr lang="en-US" altLang="en-US" smtClean="0">
                <a:solidFill>
                  <a:srgbClr val="575757"/>
                </a:solidFill>
              </a:rPr>
              <a:pPr/>
              <a:t>2021 Pr’s</a:t>
            </a:fld>
            <a:endParaRPr lang="en-US" dirty="0">
              <a:solidFill>
                <a:srgbClr val="575757"/>
              </a:solidFill>
              <a:sym typeface="+mn-lt"/>
            </a:endParaRPr>
          </a:p>
        </p:txBody>
      </p:sp>
      <p:sp>
        <p:nvSpPr>
          <p:cNvPr id="63" name="Text Placeholder 3">
            <a:extLst>
              <a:ext uri="{FF2B5EF4-FFF2-40B4-BE49-F238E27FC236}">
                <a16:creationId xmlns:a16="http://schemas.microsoft.com/office/drawing/2014/main" id="{D578D50C-2BCD-4989-BFD5-E4B70F23B55E}"/>
              </a:ext>
            </a:extLst>
          </p:cNvPr>
          <p:cNvSpPr>
            <a:spLocks noGrp="1"/>
          </p:cNvSpPr>
          <p:nvPr>
            <p:custDataLst>
              <p:tags r:id="rId16"/>
            </p:custDataLst>
          </p:nvPr>
        </p:nvSpPr>
        <p:spPr bwMode="gray">
          <a:xfrm>
            <a:off x="538321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5E8887B5-ED4F-4F67-B18D-1D376B5C326B}" type="datetime'''2''02''''''0'''''''''''''''''' ''''''''''''''P''L''’''s'">
              <a:rPr lang="en-US" altLang="en-US" smtClean="0">
                <a:solidFill>
                  <a:srgbClr val="575757"/>
                </a:solidFill>
              </a:rPr>
              <a:pPr/>
              <a:t>2020 PL’s</a:t>
            </a:fld>
            <a:endParaRPr lang="en-US" dirty="0">
              <a:solidFill>
                <a:srgbClr val="575757"/>
              </a:solidFill>
              <a:sym typeface="+mn-lt"/>
            </a:endParaRPr>
          </a:p>
        </p:txBody>
      </p:sp>
      <p:sp>
        <p:nvSpPr>
          <p:cNvPr id="74" name="Text Placeholder 3">
            <a:extLst>
              <a:ext uri="{FF2B5EF4-FFF2-40B4-BE49-F238E27FC236}">
                <a16:creationId xmlns:a16="http://schemas.microsoft.com/office/drawing/2014/main" id="{D2EA4B02-F06B-45C3-AB21-A8C78D3D6207}"/>
              </a:ext>
            </a:extLst>
          </p:cNvPr>
          <p:cNvSpPr>
            <a:spLocks noGrp="1"/>
          </p:cNvSpPr>
          <p:nvPr>
            <p:custDataLst>
              <p:tags r:id="rId17"/>
            </p:custDataLst>
          </p:nvPr>
        </p:nvSpPr>
        <p:spPr bwMode="gray">
          <a:xfrm>
            <a:off x="5962650"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013B237F-5B1D-4865-92EB-8707B48A79A7}" type="datetime'''''''''''''202''''1 PL''''''''’''s'''''''''''''''''''">
              <a:rPr lang="en-US" altLang="en-US" smtClean="0">
                <a:solidFill>
                  <a:srgbClr val="575757"/>
                </a:solidFill>
              </a:rPr>
              <a:pPr/>
              <a:t>2021 PL’s</a:t>
            </a:fld>
            <a:endParaRPr lang="en-US" dirty="0">
              <a:solidFill>
                <a:srgbClr val="575757"/>
              </a:solidFill>
              <a:sym typeface="+mn-lt"/>
            </a:endParaRPr>
          </a:p>
        </p:txBody>
      </p:sp>
      <p:sp>
        <p:nvSpPr>
          <p:cNvPr id="70" name="Text Placeholder 3">
            <a:extLst>
              <a:ext uri="{FF2B5EF4-FFF2-40B4-BE49-F238E27FC236}">
                <a16:creationId xmlns:a16="http://schemas.microsoft.com/office/drawing/2014/main" id="{15D23F84-8D4A-4EE0-8ACD-A1180786D00F}"/>
              </a:ext>
            </a:extLst>
          </p:cNvPr>
          <p:cNvSpPr>
            <a:spLocks noGrp="1"/>
          </p:cNvSpPr>
          <p:nvPr>
            <p:custDataLst>
              <p:tags r:id="rId18"/>
            </p:custDataLst>
          </p:nvPr>
        </p:nvSpPr>
        <p:spPr bwMode="gray">
          <a:xfrm>
            <a:off x="6540500"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8F1AEAC4-CC9B-4638-83D9-B1FDA319BA1B}" type="datetime'''''''''''''''''2''0''''''20''&#10;''''''''C’''''''s'''''">
              <a:rPr lang="en-US" altLang="en-US" smtClean="0">
                <a:solidFill>
                  <a:srgbClr val="575757"/>
                </a:solidFill>
              </a:rPr>
              <a:pPr/>
              <a:t>2020
C’s</a:t>
            </a:fld>
            <a:endParaRPr lang="en-US" dirty="0">
              <a:solidFill>
                <a:srgbClr val="575757"/>
              </a:solidFill>
              <a:sym typeface="+mn-lt"/>
            </a:endParaRPr>
          </a:p>
        </p:txBody>
      </p:sp>
      <p:sp>
        <p:nvSpPr>
          <p:cNvPr id="77" name="Text Placeholder 3">
            <a:extLst>
              <a:ext uri="{FF2B5EF4-FFF2-40B4-BE49-F238E27FC236}">
                <a16:creationId xmlns:a16="http://schemas.microsoft.com/office/drawing/2014/main" id="{526867B6-0A67-4DDD-9D59-42007E90A3DD}"/>
              </a:ext>
            </a:extLst>
          </p:cNvPr>
          <p:cNvSpPr>
            <a:spLocks noGrp="1"/>
          </p:cNvSpPr>
          <p:nvPr>
            <p:custDataLst>
              <p:tags r:id="rId19"/>
            </p:custDataLst>
          </p:nvPr>
        </p:nvSpPr>
        <p:spPr bwMode="gray">
          <a:xfrm>
            <a:off x="71199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2B7279C-4330-43B5-BD91-8AE42E056DF6}" type="datetime'''''''''''''2''021''&#10;C''''''’''''s'''''''''''''">
              <a:rPr lang="en-US" altLang="en-US" smtClean="0">
                <a:solidFill>
                  <a:srgbClr val="575757"/>
                </a:solidFill>
              </a:rPr>
              <a:pPr/>
              <a:t>2021
C’s</a:t>
            </a:fld>
            <a:endParaRPr lang="en-US" dirty="0">
              <a:solidFill>
                <a:srgbClr val="575757"/>
              </a:solidFill>
              <a:sym typeface="+mn-lt"/>
            </a:endParaRPr>
          </a:p>
        </p:txBody>
      </p:sp>
      <p:sp>
        <p:nvSpPr>
          <p:cNvPr id="76" name="Text Placeholder 3">
            <a:extLst>
              <a:ext uri="{FF2B5EF4-FFF2-40B4-BE49-F238E27FC236}">
                <a16:creationId xmlns:a16="http://schemas.microsoft.com/office/drawing/2014/main" id="{67E5DF99-D7D4-408F-910F-F9E110FF5D9E}"/>
              </a:ext>
            </a:extLst>
          </p:cNvPr>
          <p:cNvSpPr>
            <a:spLocks noGrp="1"/>
          </p:cNvSpPr>
          <p:nvPr>
            <p:custDataLst>
              <p:tags r:id="rId20"/>
            </p:custDataLst>
          </p:nvPr>
        </p:nvSpPr>
        <p:spPr bwMode="gray">
          <a:xfrm>
            <a:off x="769778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7C72C5D-5973-4ACC-91D6-093F6E2C450F}" type="datetime'''''''''''''''20''''2''''''''0 ''''''&#10;''''A''’s'''''''">
              <a:rPr lang="en-US" altLang="en-US" smtClean="0">
                <a:solidFill>
                  <a:srgbClr val="575757"/>
                </a:solidFill>
              </a:rPr>
              <a:pPr/>
              <a:t>2020 
A’s</a:t>
            </a:fld>
            <a:endParaRPr lang="en-US" dirty="0">
              <a:solidFill>
                <a:srgbClr val="575757"/>
              </a:solidFill>
              <a:sym typeface="+mn-lt"/>
            </a:endParaRPr>
          </a:p>
        </p:txBody>
      </p:sp>
      <p:sp>
        <p:nvSpPr>
          <p:cNvPr id="81" name="Text Placeholder 3">
            <a:extLst>
              <a:ext uri="{FF2B5EF4-FFF2-40B4-BE49-F238E27FC236}">
                <a16:creationId xmlns:a16="http://schemas.microsoft.com/office/drawing/2014/main" id="{CCA8CBDB-BBC6-43B0-89B0-89FA138CE4E7}"/>
              </a:ext>
            </a:extLst>
          </p:cNvPr>
          <p:cNvSpPr>
            <a:spLocks noGrp="1"/>
          </p:cNvSpPr>
          <p:nvPr>
            <p:custDataLst>
              <p:tags r:id="rId21"/>
            </p:custDataLst>
          </p:nvPr>
        </p:nvSpPr>
        <p:spPr bwMode="gray">
          <a:xfrm>
            <a:off x="8277225"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91C5EB10-4442-4836-99FE-5BED652DABCE}" type="datetime'2''''''''''0''''''''''2''''1''''&#10;''''''''''A''’''s'''''''''">
              <a:rPr lang="en-US" altLang="en-US" smtClean="0">
                <a:solidFill>
                  <a:srgbClr val="575757"/>
                </a:solidFill>
              </a:rPr>
              <a:pPr/>
              <a:t>2021
A’s</a:t>
            </a:fld>
            <a:endParaRPr lang="en-US" dirty="0">
              <a:solidFill>
                <a:srgbClr val="575757"/>
              </a:solidFill>
              <a:sym typeface="+mn-lt"/>
            </a:endParaRPr>
          </a:p>
        </p:txBody>
      </p:sp>
      <p:sp>
        <p:nvSpPr>
          <p:cNvPr id="34" name="TextBox 33">
            <a:extLst>
              <a:ext uri="{FF2B5EF4-FFF2-40B4-BE49-F238E27FC236}">
                <a16:creationId xmlns:a16="http://schemas.microsoft.com/office/drawing/2014/main" id="{0CFD8510-305E-D445-81B3-6B7EAD21A1BE}"/>
              </a:ext>
            </a:extLst>
          </p:cNvPr>
          <p:cNvSpPr txBox="1"/>
          <p:nvPr/>
        </p:nvSpPr>
        <p:spPr>
          <a:xfrm>
            <a:off x="630000" y="1322722"/>
            <a:ext cx="8101584"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600" b="1" dirty="0">
                <a:solidFill>
                  <a:srgbClr val="29BA74"/>
                </a:solidFill>
                <a:latin typeface="Trebuchet MS" panose="020B0703020202090204" pitchFamily="34" charset="0"/>
              </a:rPr>
              <a:t>Q: </a:t>
            </a:r>
            <a:r>
              <a:rPr lang="en-US" sz="1600" dirty="0">
                <a:solidFill>
                  <a:srgbClr val="29BA74"/>
                </a:solidFill>
                <a:latin typeface="Trebuchet MS" panose="020B0703020202090204" pitchFamily="34" charset="0"/>
              </a:rPr>
              <a:t>'People I work with at BCG follow our Information Security policies &amp; guidelines at all times</a:t>
            </a:r>
            <a:r>
              <a:rPr lang="en-GB" sz="1600" dirty="0">
                <a:solidFill>
                  <a:srgbClr val="29BA74"/>
                </a:solidFill>
                <a:latin typeface="Trebuchet MS" panose="020B0703020202090204" pitchFamily="34" charset="0"/>
              </a:rPr>
              <a:t>'</a:t>
            </a:r>
            <a:endParaRPr lang="en-US" sz="1600" dirty="0">
              <a:solidFill>
                <a:srgbClr val="29BA74"/>
              </a:solidFill>
              <a:latin typeface="Trebuchet MS" panose="020B0703020202090204" pitchFamily="34" charset="0"/>
            </a:endParaRPr>
          </a:p>
        </p:txBody>
      </p:sp>
      <p:sp>
        <p:nvSpPr>
          <p:cNvPr id="48" name="TextBox 47"/>
          <p:cNvSpPr txBox="1"/>
          <p:nvPr/>
        </p:nvSpPr>
        <p:spPr>
          <a:xfrm>
            <a:off x="9204658" y="0"/>
            <a:ext cx="2781189" cy="6857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700" dirty="0">
                <a:solidFill>
                  <a:srgbClr val="FFFFFF"/>
                </a:solidFill>
              </a:rPr>
              <a:t>For the security question, all CT roles remain highly positive, although a larger downward trend is to be noted of +4% for Principals</a:t>
            </a:r>
          </a:p>
          <a:p>
            <a:endParaRPr lang="en-GB" sz="1700" dirty="0">
              <a:solidFill>
                <a:srgbClr val="FFFFFF"/>
              </a:solidFill>
            </a:endParaRPr>
          </a:p>
          <a:p>
            <a:r>
              <a:rPr lang="en-GB" sz="1700" dirty="0">
                <a:solidFill>
                  <a:srgbClr val="FFFFFF"/>
                </a:solidFill>
              </a:rPr>
              <a:t>Converse to other areas surveyed, Consultants &amp; Associates are least positive (but still high)</a:t>
            </a:r>
          </a:p>
          <a:p>
            <a:endParaRPr lang="en-GB" sz="1700" dirty="0">
              <a:solidFill>
                <a:srgbClr val="FFFFFF"/>
              </a:solidFill>
            </a:endParaRPr>
          </a:p>
          <a:p>
            <a:r>
              <a:rPr lang="en-GB" sz="1700" dirty="0">
                <a:solidFill>
                  <a:srgbClr val="FFFFFF"/>
                </a:solidFill>
              </a:rPr>
              <a:t>Associates have the largest % of neutral responses. This was similar in 2020</a:t>
            </a:r>
          </a:p>
        </p:txBody>
      </p:sp>
      <p:grpSp>
        <p:nvGrpSpPr>
          <p:cNvPr id="42" name="Group 41">
            <a:extLst>
              <a:ext uri="{FF2B5EF4-FFF2-40B4-BE49-F238E27FC236}">
                <a16:creationId xmlns:a16="http://schemas.microsoft.com/office/drawing/2014/main" id="{D32E6B7B-3768-43FC-B879-E4EE7455F1A0}"/>
              </a:ext>
            </a:extLst>
          </p:cNvPr>
          <p:cNvGrpSpPr/>
          <p:nvPr/>
        </p:nvGrpSpPr>
        <p:grpSpPr>
          <a:xfrm>
            <a:off x="3029001" y="6455122"/>
            <a:ext cx="3450958" cy="213162"/>
            <a:chOff x="3007570" y="6393094"/>
            <a:chExt cx="3450958" cy="213162"/>
          </a:xfrm>
        </p:grpSpPr>
        <p:sp>
          <p:nvSpPr>
            <p:cNvPr id="43" name="Rectangle 42">
              <a:extLst>
                <a:ext uri="{FF2B5EF4-FFF2-40B4-BE49-F238E27FC236}">
                  <a16:creationId xmlns:a16="http://schemas.microsoft.com/office/drawing/2014/main" id="{E82FEEAB-15A3-4265-A65B-210AC5D4E2F3}"/>
                </a:ext>
              </a:extLst>
            </p:cNvPr>
            <p:cNvSpPr/>
            <p:nvPr/>
          </p:nvSpPr>
          <p:spPr>
            <a:xfrm>
              <a:off x="3007570" y="6402388"/>
              <a:ext cx="281709" cy="19497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46" name="TextBox 45">
              <a:extLst>
                <a:ext uri="{FF2B5EF4-FFF2-40B4-BE49-F238E27FC236}">
                  <a16:creationId xmlns:a16="http://schemas.microsoft.com/office/drawing/2014/main" id="{E2D6FE58-99D5-43E7-BECB-98B552A1C351}"/>
                </a:ext>
              </a:extLst>
            </p:cNvPr>
            <p:cNvSpPr txBox="1"/>
            <p:nvPr/>
          </p:nvSpPr>
          <p:spPr>
            <a:xfrm>
              <a:off x="324074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Positive</a:t>
              </a:r>
            </a:p>
          </p:txBody>
        </p:sp>
        <p:sp>
          <p:nvSpPr>
            <p:cNvPr id="47" name="Rectangle 46">
              <a:extLst>
                <a:ext uri="{FF2B5EF4-FFF2-40B4-BE49-F238E27FC236}">
                  <a16:creationId xmlns:a16="http://schemas.microsoft.com/office/drawing/2014/main" id="{304B27FB-3653-4651-B6FC-CB7B3E14EE7A}"/>
                </a:ext>
              </a:extLst>
            </p:cNvPr>
            <p:cNvSpPr/>
            <p:nvPr/>
          </p:nvSpPr>
          <p:spPr>
            <a:xfrm>
              <a:off x="4106605" y="6402190"/>
              <a:ext cx="281709" cy="194970"/>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52" name="TextBox 51">
              <a:extLst>
                <a:ext uri="{FF2B5EF4-FFF2-40B4-BE49-F238E27FC236}">
                  <a16:creationId xmlns:a16="http://schemas.microsoft.com/office/drawing/2014/main" id="{DC35D5A1-4402-4ACA-AB5D-CE4F067AD023}"/>
                </a:ext>
              </a:extLst>
            </p:cNvPr>
            <p:cNvSpPr txBox="1"/>
            <p:nvPr/>
          </p:nvSpPr>
          <p:spPr>
            <a:xfrm>
              <a:off x="434869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Neutral</a:t>
              </a:r>
            </a:p>
          </p:txBody>
        </p:sp>
        <p:sp>
          <p:nvSpPr>
            <p:cNvPr id="54" name="Rectangle 53">
              <a:extLst>
                <a:ext uri="{FF2B5EF4-FFF2-40B4-BE49-F238E27FC236}">
                  <a16:creationId xmlns:a16="http://schemas.microsoft.com/office/drawing/2014/main" id="{73220476-6FA5-40C6-A28A-12536F0E7083}"/>
                </a:ext>
              </a:extLst>
            </p:cNvPr>
            <p:cNvSpPr/>
            <p:nvPr/>
          </p:nvSpPr>
          <p:spPr>
            <a:xfrm>
              <a:off x="5223470" y="6402190"/>
              <a:ext cx="281709" cy="194970"/>
            </a:xfrm>
            <a:prstGeom prst="rect">
              <a:avLst/>
            </a:prstGeom>
            <a:solidFill>
              <a:srgbClr val="837F7F"/>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55" name="TextBox 54">
              <a:extLst>
                <a:ext uri="{FF2B5EF4-FFF2-40B4-BE49-F238E27FC236}">
                  <a16:creationId xmlns:a16="http://schemas.microsoft.com/office/drawing/2014/main" id="{E2E1EAB1-29DD-46CF-993F-E0BAD5291424}"/>
                </a:ext>
              </a:extLst>
            </p:cNvPr>
            <p:cNvSpPr txBox="1"/>
            <p:nvPr/>
          </p:nvSpPr>
          <p:spPr>
            <a:xfrm>
              <a:off x="5433357" y="6393094"/>
              <a:ext cx="1025171"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Negative</a:t>
              </a:r>
            </a:p>
          </p:txBody>
        </p:sp>
      </p:grpSp>
      <p:cxnSp>
        <p:nvCxnSpPr>
          <p:cNvPr id="109" name="Straight Connector 108">
            <a:extLst>
              <a:ext uri="{FF2B5EF4-FFF2-40B4-BE49-F238E27FC236}">
                <a16:creationId xmlns:a16="http://schemas.microsoft.com/office/drawing/2014/main" id="{E4683AE2-1204-4BF1-A3C4-2375CF087EF4}"/>
              </a:ext>
            </a:extLst>
          </p:cNvPr>
          <p:cNvCxnSpPr/>
          <p:nvPr/>
        </p:nvCxnSpPr>
        <p:spPr>
          <a:xfrm>
            <a:off x="1073598" y="2426208"/>
            <a:ext cx="274189" cy="39624"/>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77F76A8-BB23-4459-AE99-98D7B57EE67B}"/>
              </a:ext>
            </a:extLst>
          </p:cNvPr>
          <p:cNvCxnSpPr>
            <a:cxnSpLocks/>
          </p:cNvCxnSpPr>
          <p:nvPr/>
        </p:nvCxnSpPr>
        <p:spPr>
          <a:xfrm flipV="1">
            <a:off x="2228790" y="2465832"/>
            <a:ext cx="273618" cy="60476"/>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2E88D81-3776-40DE-B41C-944AA9F661E7}"/>
              </a:ext>
            </a:extLst>
          </p:cNvPr>
          <p:cNvCxnSpPr>
            <a:cxnSpLocks/>
          </p:cNvCxnSpPr>
          <p:nvPr/>
        </p:nvCxnSpPr>
        <p:spPr>
          <a:xfrm>
            <a:off x="3382527" y="2599218"/>
            <a:ext cx="265548" cy="0"/>
          </a:xfrm>
          <a:prstGeom prst="line">
            <a:avLst/>
          </a:prstGeom>
          <a:ln w="9525" cap="rnd" cmpd="sng" algn="ctr">
            <a:solidFill>
              <a:srgbClr val="9A9A9A"/>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CDC3482-99B7-4954-8027-34B4EF3DD42C}"/>
              </a:ext>
            </a:extLst>
          </p:cNvPr>
          <p:cNvCxnSpPr>
            <a:cxnSpLocks/>
          </p:cNvCxnSpPr>
          <p:nvPr/>
        </p:nvCxnSpPr>
        <p:spPr>
          <a:xfrm>
            <a:off x="4542122" y="2468533"/>
            <a:ext cx="263241" cy="130685"/>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57BFBF2-FC79-4181-A9E3-725AF7EA1E60}"/>
              </a:ext>
            </a:extLst>
          </p:cNvPr>
          <p:cNvCxnSpPr>
            <a:cxnSpLocks/>
          </p:cNvCxnSpPr>
          <p:nvPr/>
        </p:nvCxnSpPr>
        <p:spPr>
          <a:xfrm>
            <a:off x="5699410" y="2599218"/>
            <a:ext cx="263240" cy="39624"/>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98AEB73-9DD2-4A1A-A97B-322203699BEA}"/>
              </a:ext>
            </a:extLst>
          </p:cNvPr>
          <p:cNvCxnSpPr>
            <a:cxnSpLocks/>
          </p:cNvCxnSpPr>
          <p:nvPr/>
        </p:nvCxnSpPr>
        <p:spPr>
          <a:xfrm>
            <a:off x="6855194" y="2638842"/>
            <a:ext cx="264744" cy="25110"/>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C2F59BBE-8C52-4EFA-923F-FE07CF372B53}"/>
              </a:ext>
            </a:extLst>
          </p:cNvPr>
          <p:cNvCxnSpPr>
            <a:cxnSpLocks/>
          </p:cNvCxnSpPr>
          <p:nvPr/>
        </p:nvCxnSpPr>
        <p:spPr>
          <a:xfrm flipV="1">
            <a:off x="8022990" y="2663952"/>
            <a:ext cx="273618" cy="40316"/>
          </a:xfrm>
          <a:prstGeom prst="line">
            <a:avLst/>
          </a:prstGeom>
          <a:ln w="9525" cap="rnd" cmpd="sng" algn="ctr">
            <a:solidFill>
              <a:srgbClr val="29BA74"/>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26DE0C47-5195-4C7E-82BE-CF7FF5115E5D}"/>
              </a:ext>
            </a:extLst>
          </p:cNvPr>
          <p:cNvSpPr txBox="1"/>
          <p:nvPr/>
        </p:nvSpPr>
        <p:spPr>
          <a:xfrm>
            <a:off x="7631778"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2671</a:t>
            </a:r>
          </a:p>
        </p:txBody>
      </p:sp>
      <p:sp>
        <p:nvSpPr>
          <p:cNvPr id="124" name="TextBox 123">
            <a:extLst>
              <a:ext uri="{FF2B5EF4-FFF2-40B4-BE49-F238E27FC236}">
                <a16:creationId xmlns:a16="http://schemas.microsoft.com/office/drawing/2014/main" id="{17AB0C70-C847-45E0-9E19-B40AF08BF27B}"/>
              </a:ext>
            </a:extLst>
          </p:cNvPr>
          <p:cNvSpPr txBox="1"/>
          <p:nvPr/>
        </p:nvSpPr>
        <p:spPr>
          <a:xfrm>
            <a:off x="4160074"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681</a:t>
            </a:r>
            <a:endParaRPr lang="en-US" sz="1100" i="1" dirty="0">
              <a:solidFill>
                <a:schemeClr val="bg1">
                  <a:lumMod val="50000"/>
                </a:schemeClr>
              </a:solidFill>
            </a:endParaRPr>
          </a:p>
        </p:txBody>
      </p:sp>
      <p:sp>
        <p:nvSpPr>
          <p:cNvPr id="125" name="TextBox 13">
            <a:extLst>
              <a:ext uri="{FF2B5EF4-FFF2-40B4-BE49-F238E27FC236}">
                <a16:creationId xmlns:a16="http://schemas.microsoft.com/office/drawing/2014/main" id="{EBEBE46B-327B-4127-8B0E-F51338950B84}"/>
              </a:ext>
            </a:extLst>
          </p:cNvPr>
          <p:cNvSpPr txBox="1"/>
          <p:nvPr/>
        </p:nvSpPr>
        <p:spPr>
          <a:xfrm>
            <a:off x="3000302"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343</a:t>
            </a:r>
          </a:p>
        </p:txBody>
      </p:sp>
      <p:sp>
        <p:nvSpPr>
          <p:cNvPr id="126" name="TextBox 13">
            <a:extLst>
              <a:ext uri="{FF2B5EF4-FFF2-40B4-BE49-F238E27FC236}">
                <a16:creationId xmlns:a16="http://schemas.microsoft.com/office/drawing/2014/main" id="{5FB033B1-5D38-46A1-944D-C90C3F4C0F22}"/>
              </a:ext>
            </a:extLst>
          </p:cNvPr>
          <p:cNvSpPr txBox="1"/>
          <p:nvPr/>
        </p:nvSpPr>
        <p:spPr>
          <a:xfrm>
            <a:off x="1841212"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307</a:t>
            </a:r>
          </a:p>
        </p:txBody>
      </p:sp>
      <p:sp>
        <p:nvSpPr>
          <p:cNvPr id="127" name="TextBox 126">
            <a:extLst>
              <a:ext uri="{FF2B5EF4-FFF2-40B4-BE49-F238E27FC236}">
                <a16:creationId xmlns:a16="http://schemas.microsoft.com/office/drawing/2014/main" id="{50225CE9-C36E-4A08-BD1E-4A370F4CC67C}"/>
              </a:ext>
            </a:extLst>
          </p:cNvPr>
          <p:cNvSpPr txBox="1"/>
          <p:nvPr/>
        </p:nvSpPr>
        <p:spPr>
          <a:xfrm>
            <a:off x="661647" y="5901907"/>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1206</a:t>
            </a:r>
          </a:p>
        </p:txBody>
      </p:sp>
      <p:sp>
        <p:nvSpPr>
          <p:cNvPr id="128" name="TextBox 127">
            <a:extLst>
              <a:ext uri="{FF2B5EF4-FFF2-40B4-BE49-F238E27FC236}">
                <a16:creationId xmlns:a16="http://schemas.microsoft.com/office/drawing/2014/main" id="{6F3C5AF8-D891-45B4-B23F-7F8FF23CF2D1}"/>
              </a:ext>
            </a:extLst>
          </p:cNvPr>
          <p:cNvSpPr txBox="1"/>
          <p:nvPr/>
        </p:nvSpPr>
        <p:spPr>
          <a:xfrm>
            <a:off x="5323927"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1281</a:t>
            </a:r>
            <a:endParaRPr lang="en-US" sz="1100" i="1" dirty="0">
              <a:solidFill>
                <a:schemeClr val="bg1">
                  <a:lumMod val="50000"/>
                </a:schemeClr>
              </a:solidFill>
            </a:endParaRPr>
          </a:p>
        </p:txBody>
      </p:sp>
      <p:sp>
        <p:nvSpPr>
          <p:cNvPr id="129" name="TextBox 128">
            <a:extLst>
              <a:ext uri="{FF2B5EF4-FFF2-40B4-BE49-F238E27FC236}">
                <a16:creationId xmlns:a16="http://schemas.microsoft.com/office/drawing/2014/main" id="{C0C9423B-64E8-44AD-A839-405F060E9418}"/>
              </a:ext>
            </a:extLst>
          </p:cNvPr>
          <p:cNvSpPr txBox="1"/>
          <p:nvPr/>
        </p:nvSpPr>
        <p:spPr>
          <a:xfrm>
            <a:off x="6489745" y="589106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2584</a:t>
            </a:r>
            <a:endParaRPr lang="en-US" sz="1100" i="1" dirty="0">
              <a:solidFill>
                <a:schemeClr val="bg1">
                  <a:lumMod val="50000"/>
                </a:schemeClr>
              </a:solidFill>
            </a:endParaRPr>
          </a:p>
        </p:txBody>
      </p:sp>
      <p:sp>
        <p:nvSpPr>
          <p:cNvPr id="130" name="TextBox 129">
            <a:extLst>
              <a:ext uri="{FF2B5EF4-FFF2-40B4-BE49-F238E27FC236}">
                <a16:creationId xmlns:a16="http://schemas.microsoft.com/office/drawing/2014/main" id="{E3CA55E8-2B21-4A88-AA4C-3A2351A92ABD}"/>
              </a:ext>
            </a:extLst>
          </p:cNvPr>
          <p:cNvSpPr txBox="1"/>
          <p:nvPr/>
        </p:nvSpPr>
        <p:spPr>
          <a:xfrm>
            <a:off x="8202685" y="589106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2089</a:t>
            </a:r>
          </a:p>
        </p:txBody>
      </p:sp>
      <p:sp>
        <p:nvSpPr>
          <p:cNvPr id="131" name="TextBox 130">
            <a:extLst>
              <a:ext uri="{FF2B5EF4-FFF2-40B4-BE49-F238E27FC236}">
                <a16:creationId xmlns:a16="http://schemas.microsoft.com/office/drawing/2014/main" id="{2F7FCAD9-1F0E-4D23-94B7-14EF07544945}"/>
              </a:ext>
            </a:extLst>
          </p:cNvPr>
          <p:cNvSpPr txBox="1"/>
          <p:nvPr/>
        </p:nvSpPr>
        <p:spPr>
          <a:xfrm>
            <a:off x="4746941"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651</a:t>
            </a:r>
            <a:endParaRPr lang="en-US" sz="1100" i="1" dirty="0">
              <a:solidFill>
                <a:schemeClr val="bg1">
                  <a:lumMod val="50000"/>
                </a:schemeClr>
              </a:solidFill>
            </a:endParaRPr>
          </a:p>
        </p:txBody>
      </p:sp>
      <p:sp>
        <p:nvSpPr>
          <p:cNvPr id="132" name="TextBox 13">
            <a:extLst>
              <a:ext uri="{FF2B5EF4-FFF2-40B4-BE49-F238E27FC236}">
                <a16:creationId xmlns:a16="http://schemas.microsoft.com/office/drawing/2014/main" id="{E5CC61D7-1F65-4D50-A0EB-F7CF1B67E315}"/>
              </a:ext>
            </a:extLst>
          </p:cNvPr>
          <p:cNvSpPr txBox="1"/>
          <p:nvPr/>
        </p:nvSpPr>
        <p:spPr>
          <a:xfrm>
            <a:off x="3588789"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396</a:t>
            </a:r>
          </a:p>
        </p:txBody>
      </p:sp>
      <p:sp>
        <p:nvSpPr>
          <p:cNvPr id="133" name="TextBox 13">
            <a:extLst>
              <a:ext uri="{FF2B5EF4-FFF2-40B4-BE49-F238E27FC236}">
                <a16:creationId xmlns:a16="http://schemas.microsoft.com/office/drawing/2014/main" id="{2DBDABC6-F372-4ACA-A319-C4F6263DDE4E}"/>
              </a:ext>
            </a:extLst>
          </p:cNvPr>
          <p:cNvSpPr txBox="1"/>
          <p:nvPr/>
        </p:nvSpPr>
        <p:spPr>
          <a:xfrm>
            <a:off x="2412119"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302</a:t>
            </a:r>
            <a:endParaRPr lang="en-US" sz="1100" i="1" dirty="0">
              <a:solidFill>
                <a:schemeClr val="bg1">
                  <a:lumMod val="50000"/>
                </a:schemeClr>
              </a:solidFill>
            </a:endParaRPr>
          </a:p>
        </p:txBody>
      </p:sp>
      <p:sp>
        <p:nvSpPr>
          <p:cNvPr id="134" name="TextBox 133">
            <a:extLst>
              <a:ext uri="{FF2B5EF4-FFF2-40B4-BE49-F238E27FC236}">
                <a16:creationId xmlns:a16="http://schemas.microsoft.com/office/drawing/2014/main" id="{161CE177-4230-49AF-86FC-007D7991EAF3}"/>
              </a:ext>
            </a:extLst>
          </p:cNvPr>
          <p:cNvSpPr txBox="1"/>
          <p:nvPr/>
        </p:nvSpPr>
        <p:spPr>
          <a:xfrm>
            <a:off x="1251278" y="5893579"/>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1112</a:t>
            </a:r>
          </a:p>
        </p:txBody>
      </p:sp>
      <p:sp>
        <p:nvSpPr>
          <p:cNvPr id="135" name="TextBox 134">
            <a:extLst>
              <a:ext uri="{FF2B5EF4-FFF2-40B4-BE49-F238E27FC236}">
                <a16:creationId xmlns:a16="http://schemas.microsoft.com/office/drawing/2014/main" id="{E109BB64-9DEF-42B6-8AA4-AF4F3BDA5791}"/>
              </a:ext>
            </a:extLst>
          </p:cNvPr>
          <p:cNvSpPr txBox="1"/>
          <p:nvPr/>
        </p:nvSpPr>
        <p:spPr>
          <a:xfrm>
            <a:off x="5913861" y="5891513"/>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1190</a:t>
            </a:r>
            <a:endParaRPr lang="en-US" sz="1100" i="1" dirty="0">
              <a:solidFill>
                <a:schemeClr val="bg1">
                  <a:lumMod val="50000"/>
                </a:schemeClr>
              </a:solidFill>
            </a:endParaRPr>
          </a:p>
        </p:txBody>
      </p:sp>
      <p:sp>
        <p:nvSpPr>
          <p:cNvPr id="136" name="TextBox 135">
            <a:extLst>
              <a:ext uri="{FF2B5EF4-FFF2-40B4-BE49-F238E27FC236}">
                <a16:creationId xmlns:a16="http://schemas.microsoft.com/office/drawing/2014/main" id="{A7C0F6E2-452D-4F4B-B36D-C5C8FBF5A855}"/>
              </a:ext>
            </a:extLst>
          </p:cNvPr>
          <p:cNvSpPr txBox="1"/>
          <p:nvPr/>
        </p:nvSpPr>
        <p:spPr>
          <a:xfrm>
            <a:off x="7067595" y="588782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2364</a:t>
            </a:r>
          </a:p>
        </p:txBody>
      </p:sp>
      <p:sp>
        <p:nvSpPr>
          <p:cNvPr id="137" name="TextBox 136">
            <a:extLst>
              <a:ext uri="{FF2B5EF4-FFF2-40B4-BE49-F238E27FC236}">
                <a16:creationId xmlns:a16="http://schemas.microsoft.com/office/drawing/2014/main" id="{2B5D1CAE-2B54-414F-9B28-EC40FC424607}"/>
              </a:ext>
            </a:extLst>
          </p:cNvPr>
          <p:cNvSpPr txBox="1"/>
          <p:nvPr/>
        </p:nvSpPr>
        <p:spPr>
          <a:xfrm>
            <a:off x="507254" y="6155542"/>
            <a:ext cx="1046798" cy="2356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 RESPONSES</a:t>
            </a:r>
          </a:p>
        </p:txBody>
      </p:sp>
      <p:sp>
        <p:nvSpPr>
          <p:cNvPr id="138" name="Rectangle 137">
            <a:extLst>
              <a:ext uri="{FF2B5EF4-FFF2-40B4-BE49-F238E27FC236}">
                <a16:creationId xmlns:a16="http://schemas.microsoft.com/office/drawing/2014/main" id="{FC77252E-B568-43F0-9B97-260ABB22B427}"/>
              </a:ext>
            </a:extLst>
          </p:cNvPr>
          <p:cNvSpPr/>
          <p:nvPr/>
        </p:nvSpPr>
        <p:spPr>
          <a:xfrm>
            <a:off x="2171588" y="2231717"/>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2</a:t>
            </a:r>
            <a:endParaRPr lang="en-US" sz="1000" dirty="0">
              <a:solidFill>
                <a:srgbClr val="575757"/>
              </a:solidFill>
              <a:cs typeface="Arial" charset="0"/>
              <a:sym typeface="Trebuchet MS" panose="020B0603020202020204" pitchFamily="34" charset="0"/>
            </a:endParaRPr>
          </a:p>
        </p:txBody>
      </p:sp>
      <p:sp>
        <p:nvSpPr>
          <p:cNvPr id="139" name="Rectangle 138">
            <a:extLst>
              <a:ext uri="{FF2B5EF4-FFF2-40B4-BE49-F238E27FC236}">
                <a16:creationId xmlns:a16="http://schemas.microsoft.com/office/drawing/2014/main" id="{EFC876F5-1E03-4814-82C5-55AD21772DFC}"/>
              </a:ext>
            </a:extLst>
          </p:cNvPr>
          <p:cNvSpPr/>
          <p:nvPr/>
        </p:nvSpPr>
        <p:spPr>
          <a:xfrm>
            <a:off x="3324370" y="2361794"/>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575757"/>
                </a:solidFill>
                <a:latin typeface="Wingdings 3" panose="05040102010807070707" pitchFamily="18" charset="2"/>
              </a:rPr>
              <a:t>w</a:t>
            </a:r>
            <a:r>
              <a:rPr lang="en-US" sz="1000" dirty="0">
                <a:solidFill>
                  <a:srgbClr val="575757"/>
                </a:solidFill>
              </a:rPr>
              <a:t>0</a:t>
            </a:r>
            <a:endParaRPr lang="en-US" sz="1000" dirty="0">
              <a:solidFill>
                <a:srgbClr val="575757"/>
              </a:solidFill>
              <a:cs typeface="Arial" charset="0"/>
              <a:sym typeface="Trebuchet MS" panose="020B0603020202020204" pitchFamily="34" charset="0"/>
            </a:endParaRPr>
          </a:p>
        </p:txBody>
      </p:sp>
      <p:sp>
        <p:nvSpPr>
          <p:cNvPr id="140" name="Rectangle 139">
            <a:extLst>
              <a:ext uri="{FF2B5EF4-FFF2-40B4-BE49-F238E27FC236}">
                <a16:creationId xmlns:a16="http://schemas.microsoft.com/office/drawing/2014/main" id="{9DAAA23C-7585-498C-A3BE-9968A1A8E7D6}"/>
              </a:ext>
            </a:extLst>
          </p:cNvPr>
          <p:cNvSpPr/>
          <p:nvPr/>
        </p:nvSpPr>
        <p:spPr>
          <a:xfrm>
            <a:off x="4501040" y="2283533"/>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4</a:t>
            </a:r>
            <a:endParaRPr lang="en-US" sz="1000" dirty="0">
              <a:solidFill>
                <a:srgbClr val="575757"/>
              </a:solidFill>
              <a:cs typeface="Arial" charset="0"/>
              <a:sym typeface="Trebuchet MS" panose="020B0603020202020204" pitchFamily="34" charset="0"/>
            </a:endParaRPr>
          </a:p>
        </p:txBody>
      </p:sp>
      <p:sp>
        <p:nvSpPr>
          <p:cNvPr id="141" name="Rectangle 140">
            <a:extLst>
              <a:ext uri="{FF2B5EF4-FFF2-40B4-BE49-F238E27FC236}">
                <a16:creationId xmlns:a16="http://schemas.microsoft.com/office/drawing/2014/main" id="{42D0A9AA-F0E5-4AA2-AB79-DE98A39BDFB0}"/>
              </a:ext>
            </a:extLst>
          </p:cNvPr>
          <p:cNvSpPr/>
          <p:nvPr/>
        </p:nvSpPr>
        <p:spPr>
          <a:xfrm>
            <a:off x="1014397" y="2204377"/>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sp>
        <p:nvSpPr>
          <p:cNvPr id="142" name="Rectangle 141">
            <a:extLst>
              <a:ext uri="{FF2B5EF4-FFF2-40B4-BE49-F238E27FC236}">
                <a16:creationId xmlns:a16="http://schemas.microsoft.com/office/drawing/2014/main" id="{59C6F76B-3E98-414D-99C0-4699B3A8BBB1}"/>
              </a:ext>
            </a:extLst>
          </p:cNvPr>
          <p:cNvSpPr/>
          <p:nvPr/>
        </p:nvSpPr>
        <p:spPr>
          <a:xfrm>
            <a:off x="5641179" y="2368514"/>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sp>
        <p:nvSpPr>
          <p:cNvPr id="143" name="Rectangle 142">
            <a:extLst>
              <a:ext uri="{FF2B5EF4-FFF2-40B4-BE49-F238E27FC236}">
                <a16:creationId xmlns:a16="http://schemas.microsoft.com/office/drawing/2014/main" id="{1FD86780-C128-40B9-BC9B-0F2EA37B5639}"/>
              </a:ext>
            </a:extLst>
          </p:cNvPr>
          <p:cNvSpPr/>
          <p:nvPr/>
        </p:nvSpPr>
        <p:spPr>
          <a:xfrm>
            <a:off x="6804488" y="2417064"/>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sp>
        <p:nvSpPr>
          <p:cNvPr id="144" name="Rectangle 143">
            <a:extLst>
              <a:ext uri="{FF2B5EF4-FFF2-40B4-BE49-F238E27FC236}">
                <a16:creationId xmlns:a16="http://schemas.microsoft.com/office/drawing/2014/main" id="{EDBA6249-D63C-4DCD-B353-92FECE0443A3}"/>
              </a:ext>
            </a:extLst>
          </p:cNvPr>
          <p:cNvSpPr/>
          <p:nvPr/>
        </p:nvSpPr>
        <p:spPr>
          <a:xfrm>
            <a:off x="7965788" y="2426208"/>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fontAlgn="base">
              <a:defRPr/>
            </a:pPr>
            <a:r>
              <a:rPr lang="en-US" sz="1000" dirty="0">
                <a:solidFill>
                  <a:srgbClr val="29BA74"/>
                </a:solidFill>
                <a:latin typeface="Wingdings 3" panose="05040102010807070707" pitchFamily="18" charset="2"/>
              </a:rPr>
              <a:t>p</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cxnSp>
        <p:nvCxnSpPr>
          <p:cNvPr id="145" name="Straight Connector 144">
            <a:extLst>
              <a:ext uri="{FF2B5EF4-FFF2-40B4-BE49-F238E27FC236}">
                <a16:creationId xmlns:a16="http://schemas.microsoft.com/office/drawing/2014/main" id="{44598D51-0DF4-445A-87C2-D6F927173E4D}"/>
              </a:ext>
            </a:extLst>
          </p:cNvPr>
          <p:cNvCxnSpPr/>
          <p:nvPr/>
        </p:nvCxnSpPr>
        <p:spPr>
          <a:xfrm>
            <a:off x="1775852"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313EF61B-42DB-4502-A7AC-ED93B9133246}"/>
              </a:ext>
            </a:extLst>
          </p:cNvPr>
          <p:cNvCxnSpPr/>
          <p:nvPr/>
        </p:nvCxnSpPr>
        <p:spPr>
          <a:xfrm>
            <a:off x="294294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50C72CA5-212D-4C69-9A30-CDCCA4957AEF}"/>
              </a:ext>
            </a:extLst>
          </p:cNvPr>
          <p:cNvCxnSpPr/>
          <p:nvPr/>
        </p:nvCxnSpPr>
        <p:spPr>
          <a:xfrm>
            <a:off x="4096578"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8ED4803-93F3-4408-BF9A-0DA5329D7EF9}"/>
              </a:ext>
            </a:extLst>
          </p:cNvPr>
          <p:cNvCxnSpPr/>
          <p:nvPr/>
        </p:nvCxnSpPr>
        <p:spPr>
          <a:xfrm>
            <a:off x="5249790"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D4734EF-2DB1-4ADA-A967-87BED4DC26EE}"/>
              </a:ext>
            </a:extLst>
          </p:cNvPr>
          <p:cNvCxnSpPr/>
          <p:nvPr/>
        </p:nvCxnSpPr>
        <p:spPr>
          <a:xfrm>
            <a:off x="640682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B254D1EE-E397-4071-B0EA-35CED975CAF5}"/>
              </a:ext>
            </a:extLst>
          </p:cNvPr>
          <p:cNvCxnSpPr/>
          <p:nvPr/>
        </p:nvCxnSpPr>
        <p:spPr>
          <a:xfrm>
            <a:off x="7567385"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5153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08" name="think-cell Slide" r:id="rId21" imgW="360" imgH="360" progId="TCLayout.ActiveDocument.1">
                  <p:embed/>
                </p:oleObj>
              </mc:Choice>
              <mc:Fallback>
                <p:oleObj name="think-cell Slide" r:id="rId21" imgW="360" imgH="360" progId="TCLayout.ActiveDocument.1">
                  <p:embed/>
                  <p:pic>
                    <p:nvPicPr>
                      <p:cNvPr id="5" name="Object 4" hidden="1"/>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sym typeface="+mn-lt"/>
            </a:endParaRPr>
          </a:p>
        </p:txBody>
      </p:sp>
      <p:sp>
        <p:nvSpPr>
          <p:cNvPr id="17" name="Title 2">
            <a:extLst>
              <a:ext uri="{FF2B5EF4-FFF2-40B4-BE49-F238E27FC236}">
                <a16:creationId xmlns:a16="http://schemas.microsoft.com/office/drawing/2014/main" id="{0110F3C0-7739-8744-8546-7A740FEE27F0}"/>
              </a:ext>
            </a:extLst>
          </p:cNvPr>
          <p:cNvSpPr txBox="1">
            <a:spLocks/>
          </p:cNvSpPr>
          <p:nvPr/>
        </p:nvSpPr>
        <p:spPr>
          <a:xfrm>
            <a:off x="630000" y="622800"/>
            <a:ext cx="8101584" cy="5262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GB" dirty="0"/>
              <a:t>Quantitative Questions – Drill-Down</a:t>
            </a:r>
            <a:br>
              <a:rPr lang="en-GB" dirty="0"/>
            </a:br>
            <a:r>
              <a:rPr lang="en-GB" sz="1400" i="1" dirty="0">
                <a:solidFill>
                  <a:schemeClr val="accent5"/>
                </a:solidFill>
              </a:rPr>
              <a:t>By Consulting Role - Positive, Neutral, Negative Drill Down &amp; 2020 vs 2021 Positive Trending</a:t>
            </a:r>
            <a:endParaRPr lang="en-GB" sz="1400" dirty="0"/>
          </a:p>
        </p:txBody>
      </p:sp>
      <p:graphicFrame>
        <p:nvGraphicFramePr>
          <p:cNvPr id="105" name="Chart 104">
            <a:extLst>
              <a:ext uri="{FF2B5EF4-FFF2-40B4-BE49-F238E27FC236}">
                <a16:creationId xmlns:a16="http://schemas.microsoft.com/office/drawing/2014/main" id="{24898718-1184-49FC-9341-8736A0E0F1E9}"/>
              </a:ext>
            </a:extLst>
          </p:cNvPr>
          <p:cNvGraphicFramePr/>
          <p:nvPr>
            <p:custDataLst>
              <p:tags r:id="rId4"/>
            </p:custDataLst>
          </p:nvPr>
        </p:nvGraphicFramePr>
        <p:xfrm>
          <a:off x="547688" y="1909763"/>
          <a:ext cx="8266112" cy="3552825"/>
        </p:xfrm>
        <a:graphic>
          <a:graphicData uri="http://schemas.openxmlformats.org/drawingml/2006/chart">
            <c:chart xmlns:c="http://schemas.openxmlformats.org/drawingml/2006/chart" xmlns:r="http://schemas.openxmlformats.org/officeDocument/2006/relationships" r:id="rId23"/>
          </a:graphicData>
        </a:graphic>
      </p:graphicFrame>
      <p:sp>
        <p:nvSpPr>
          <p:cNvPr id="69" name="Text Placeholder 3">
            <a:extLst>
              <a:ext uri="{FF2B5EF4-FFF2-40B4-BE49-F238E27FC236}">
                <a16:creationId xmlns:a16="http://schemas.microsoft.com/office/drawing/2014/main" id="{CF2819AD-EBEF-449D-9162-2789C7A0B21B}"/>
              </a:ext>
            </a:extLst>
          </p:cNvPr>
          <p:cNvSpPr>
            <a:spLocks noGrp="1"/>
          </p:cNvSpPr>
          <p:nvPr>
            <p:custDataLst>
              <p:tags r:id="rId5"/>
            </p:custDataLst>
          </p:nvPr>
        </p:nvSpPr>
        <p:spPr bwMode="gray">
          <a:xfrm>
            <a:off x="5962650"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BEF81A77-68E2-4AC6-9AEE-F982325D5A72}" type="datetime'2''''02''''''''''''''1 P''''''L''''''’''s'''">
              <a:rPr lang="en-US" altLang="en-US" smtClean="0"/>
              <a:pPr/>
              <a:t>2021 PL’s</a:t>
            </a:fld>
            <a:endParaRPr lang="en-US" dirty="0">
              <a:sym typeface="+mn-lt"/>
            </a:endParaRPr>
          </a:p>
        </p:txBody>
      </p:sp>
      <p:sp>
        <p:nvSpPr>
          <p:cNvPr id="67" name="Text Placeholder 3">
            <a:extLst>
              <a:ext uri="{FF2B5EF4-FFF2-40B4-BE49-F238E27FC236}">
                <a16:creationId xmlns:a16="http://schemas.microsoft.com/office/drawing/2014/main" id="{86A8F593-21C3-46B9-8883-E2CC3D93DF64}"/>
              </a:ext>
            </a:extLst>
          </p:cNvPr>
          <p:cNvSpPr>
            <a:spLocks noGrp="1"/>
          </p:cNvSpPr>
          <p:nvPr>
            <p:custDataLst>
              <p:tags r:id="rId6"/>
            </p:custDataLst>
          </p:nvPr>
        </p:nvSpPr>
        <p:spPr bwMode="gray">
          <a:xfrm>
            <a:off x="480536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924501BF-F356-447C-BA73-C3D11B259F91}" type="datetime'''2''''''0''''2''''''''''''1 ''''''''''Pr''''’''''''''''''s'''">
              <a:rPr lang="en-US" altLang="en-US" smtClean="0"/>
              <a:pPr/>
              <a:t>2021 Pr’s</a:t>
            </a:fld>
            <a:endParaRPr lang="en-US" dirty="0">
              <a:sym typeface="+mn-lt"/>
            </a:endParaRPr>
          </a:p>
        </p:txBody>
      </p:sp>
      <p:sp>
        <p:nvSpPr>
          <p:cNvPr id="53" name="Text Placeholder 3">
            <a:extLst>
              <a:ext uri="{FF2B5EF4-FFF2-40B4-BE49-F238E27FC236}">
                <a16:creationId xmlns:a16="http://schemas.microsoft.com/office/drawing/2014/main" id="{19282D49-EB08-4607-AB71-D9CAF7774BD6}"/>
              </a:ext>
            </a:extLst>
          </p:cNvPr>
          <p:cNvSpPr>
            <a:spLocks noGrp="1"/>
          </p:cNvSpPr>
          <p:nvPr>
            <p:custDataLst>
              <p:tags r:id="rId7"/>
            </p:custDataLst>
          </p:nvPr>
        </p:nvSpPr>
        <p:spPr bwMode="gray">
          <a:xfrm>
            <a:off x="1809749" y="5430838"/>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AE5E9F4A-FB48-49EF-81DD-0085E9BEFF0F}" type="datetime'''''''2''02''0'''' ''S''n''''''r'' E''''''''''''''''C''''T'''">
              <a:rPr lang="en-US" altLang="en-US" smtClean="0"/>
              <a:pPr/>
              <a:t>2020 Snr ECT</a:t>
            </a:fld>
            <a:endParaRPr lang="en-US" dirty="0">
              <a:sym typeface="+mn-lt"/>
            </a:endParaRPr>
          </a:p>
        </p:txBody>
      </p:sp>
      <p:sp>
        <p:nvSpPr>
          <p:cNvPr id="75" name="Text Placeholder 3">
            <a:extLst>
              <a:ext uri="{FF2B5EF4-FFF2-40B4-BE49-F238E27FC236}">
                <a16:creationId xmlns:a16="http://schemas.microsoft.com/office/drawing/2014/main" id="{84FE269E-D8FF-400A-8293-1C70BEE85F70}"/>
              </a:ext>
            </a:extLst>
          </p:cNvPr>
          <p:cNvSpPr>
            <a:spLocks noGrp="1"/>
          </p:cNvSpPr>
          <p:nvPr>
            <p:custDataLst>
              <p:tags r:id="rId8"/>
            </p:custDataLst>
          </p:nvPr>
        </p:nvSpPr>
        <p:spPr bwMode="gray">
          <a:xfrm>
            <a:off x="8277225"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23DCCA7-B5B3-46C1-966D-391C2C1F38DB}" type="datetime'2''''''''''''0''''''21&#10;''''''''''''''''''''A''''''''’''''s'">
              <a:rPr lang="en-US" altLang="en-US" smtClean="0"/>
              <a:pPr/>
              <a:t>2021
A’s</a:t>
            </a:fld>
            <a:endParaRPr lang="en-US" dirty="0">
              <a:sym typeface="+mn-lt"/>
            </a:endParaRPr>
          </a:p>
        </p:txBody>
      </p:sp>
      <p:sp>
        <p:nvSpPr>
          <p:cNvPr id="37" name="Text Placeholder 3">
            <a:extLst>
              <a:ext uri="{FF2B5EF4-FFF2-40B4-BE49-F238E27FC236}">
                <a16:creationId xmlns:a16="http://schemas.microsoft.com/office/drawing/2014/main" id="{C7003112-304D-483E-AF0F-AE13E09BBF7F}"/>
              </a:ext>
            </a:extLst>
          </p:cNvPr>
          <p:cNvSpPr>
            <a:spLocks noGrp="1"/>
          </p:cNvSpPr>
          <p:nvPr>
            <p:custDataLst>
              <p:tags r:id="rId9"/>
            </p:custDataLst>
          </p:nvPr>
        </p:nvSpPr>
        <p:spPr bwMode="gray">
          <a:xfrm>
            <a:off x="715963" y="5430838"/>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8B1FDE25-9F7E-490A-B088-F894DBFDA545}" type="datetime'''''''''''''''''20''''''2''''''0 ''''''''''''''''M''''''DP’s'">
              <a:rPr lang="en-US" altLang="en-US" smtClean="0"/>
              <a:pPr/>
              <a:t>2020 MDP’s</a:t>
            </a:fld>
            <a:endParaRPr lang="en-US" dirty="0">
              <a:sym typeface="+mn-lt"/>
            </a:endParaRPr>
          </a:p>
        </p:txBody>
      </p:sp>
      <p:sp>
        <p:nvSpPr>
          <p:cNvPr id="55" name="Text Placeholder 3">
            <a:extLst>
              <a:ext uri="{FF2B5EF4-FFF2-40B4-BE49-F238E27FC236}">
                <a16:creationId xmlns:a16="http://schemas.microsoft.com/office/drawing/2014/main" id="{571DB320-A75D-442E-80D0-60BDCD7B2E2D}"/>
              </a:ext>
            </a:extLst>
          </p:cNvPr>
          <p:cNvSpPr>
            <a:spLocks noGrp="1"/>
          </p:cNvSpPr>
          <p:nvPr>
            <p:custDataLst>
              <p:tags r:id="rId10"/>
            </p:custDataLst>
          </p:nvPr>
        </p:nvSpPr>
        <p:spPr bwMode="gray">
          <a:xfrm>
            <a:off x="30686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0A695F57-5D8A-466E-8E94-46374738B533}" type="datetime'''''20''''''''''''''20''&#10;''P''''''''''''''''''’''s'''">
              <a:rPr lang="en-US" altLang="en-US" smtClean="0"/>
              <a:pPr/>
              <a:t>2020
P’s</a:t>
            </a:fld>
            <a:endParaRPr lang="en-US" dirty="0">
              <a:sym typeface="+mn-lt"/>
            </a:endParaRPr>
          </a:p>
        </p:txBody>
      </p:sp>
      <p:sp>
        <p:nvSpPr>
          <p:cNvPr id="59" name="Text Placeholder 3">
            <a:extLst>
              <a:ext uri="{FF2B5EF4-FFF2-40B4-BE49-F238E27FC236}">
                <a16:creationId xmlns:a16="http://schemas.microsoft.com/office/drawing/2014/main" id="{338BF97A-A7AC-46A5-A522-DB4E494CEEC9}"/>
              </a:ext>
            </a:extLst>
          </p:cNvPr>
          <p:cNvSpPr>
            <a:spLocks noGrp="1"/>
          </p:cNvSpPr>
          <p:nvPr>
            <p:custDataLst>
              <p:tags r:id="rId11"/>
            </p:custDataLst>
          </p:nvPr>
        </p:nvSpPr>
        <p:spPr bwMode="gray">
          <a:xfrm>
            <a:off x="5383213"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2DF64CA-3FF9-423B-8BC6-13233FBF8085}" type="datetime'''''2''''''''020'''''' ''''''''''''P''''''''''''''''L’''s'''">
              <a:rPr lang="en-US" altLang="en-US" smtClean="0"/>
              <a:pPr/>
              <a:t>2020 PL’s</a:t>
            </a:fld>
            <a:endParaRPr lang="en-US" dirty="0">
              <a:sym typeface="+mn-lt"/>
            </a:endParaRPr>
          </a:p>
        </p:txBody>
      </p:sp>
      <p:sp>
        <p:nvSpPr>
          <p:cNvPr id="57" name="Text Placeholder 3">
            <a:extLst>
              <a:ext uri="{FF2B5EF4-FFF2-40B4-BE49-F238E27FC236}">
                <a16:creationId xmlns:a16="http://schemas.microsoft.com/office/drawing/2014/main" id="{179DA2C0-0A3E-43E2-932A-43472203F7A7}"/>
              </a:ext>
            </a:extLst>
          </p:cNvPr>
          <p:cNvSpPr>
            <a:spLocks noGrp="1"/>
          </p:cNvSpPr>
          <p:nvPr>
            <p:custDataLst>
              <p:tags r:id="rId12"/>
            </p:custDataLst>
          </p:nvPr>
        </p:nvSpPr>
        <p:spPr bwMode="gray">
          <a:xfrm>
            <a:off x="4225925"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4650BDAD-7542-4BFA-84A5-09485AE8863C}" type="datetime'''2''''0''2''''0 ''''''''''''P''''''''r’s'''''''''''''''''">
              <a:rPr lang="en-US" altLang="en-US" smtClean="0"/>
              <a:pPr/>
              <a:t>2020 Pr’s</a:t>
            </a:fld>
            <a:endParaRPr lang="en-US" dirty="0">
              <a:sym typeface="+mn-lt"/>
            </a:endParaRPr>
          </a:p>
        </p:txBody>
      </p:sp>
      <p:sp>
        <p:nvSpPr>
          <p:cNvPr id="56" name="Text Placeholder 3">
            <a:extLst>
              <a:ext uri="{FF2B5EF4-FFF2-40B4-BE49-F238E27FC236}">
                <a16:creationId xmlns:a16="http://schemas.microsoft.com/office/drawing/2014/main" id="{6E14CCF8-8BD6-41EB-9E3E-4D17834E5798}"/>
              </a:ext>
            </a:extLst>
          </p:cNvPr>
          <p:cNvSpPr>
            <a:spLocks noGrp="1"/>
          </p:cNvSpPr>
          <p:nvPr>
            <p:custDataLst>
              <p:tags r:id="rId13"/>
            </p:custDataLst>
          </p:nvPr>
        </p:nvSpPr>
        <p:spPr bwMode="gray">
          <a:xfrm>
            <a:off x="1295400" y="5430838"/>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ADBC1B61-708B-4383-9D65-6F31B99A2F82}" type="datetime'''''2''''''''0''''''''''''''''''''''''21 M''''D''P’''''s'''">
              <a:rPr lang="en-US" altLang="en-US" smtClean="0"/>
              <a:pPr/>
              <a:t>2021 MDP’s</a:t>
            </a:fld>
            <a:endParaRPr lang="en-US" dirty="0">
              <a:sym typeface="+mn-lt"/>
            </a:endParaRPr>
          </a:p>
        </p:txBody>
      </p:sp>
      <p:sp>
        <p:nvSpPr>
          <p:cNvPr id="61" name="Text Placeholder 3">
            <a:extLst>
              <a:ext uri="{FF2B5EF4-FFF2-40B4-BE49-F238E27FC236}">
                <a16:creationId xmlns:a16="http://schemas.microsoft.com/office/drawing/2014/main" id="{AF5887AD-3232-4886-A259-FA711A564E9B}"/>
              </a:ext>
            </a:extLst>
          </p:cNvPr>
          <p:cNvSpPr>
            <a:spLocks noGrp="1"/>
          </p:cNvSpPr>
          <p:nvPr>
            <p:custDataLst>
              <p:tags r:id="rId14"/>
            </p:custDataLst>
          </p:nvPr>
        </p:nvSpPr>
        <p:spPr bwMode="gray">
          <a:xfrm>
            <a:off x="6540500"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CB17BFE6-AD75-427B-8013-99A3638960F4}" type="datetime'2''''0''''''''''''''''''''''2''''''''0''''''&#10;''C’''s'''''''">
              <a:rPr lang="en-US" altLang="en-US" smtClean="0"/>
              <a:pPr/>
              <a:t>2020
C’s</a:t>
            </a:fld>
            <a:endParaRPr lang="en-US" dirty="0">
              <a:sym typeface="+mn-lt"/>
            </a:endParaRPr>
          </a:p>
        </p:txBody>
      </p:sp>
      <p:sp>
        <p:nvSpPr>
          <p:cNvPr id="63" name="Text Placeholder 3">
            <a:extLst>
              <a:ext uri="{FF2B5EF4-FFF2-40B4-BE49-F238E27FC236}">
                <a16:creationId xmlns:a16="http://schemas.microsoft.com/office/drawing/2014/main" id="{6849A72E-760C-4A5F-A6D7-A61204CBFFFB}"/>
              </a:ext>
            </a:extLst>
          </p:cNvPr>
          <p:cNvSpPr>
            <a:spLocks noGrp="1"/>
          </p:cNvSpPr>
          <p:nvPr>
            <p:custDataLst>
              <p:tags r:id="rId15"/>
            </p:custDataLst>
          </p:nvPr>
        </p:nvSpPr>
        <p:spPr bwMode="gray">
          <a:xfrm>
            <a:off x="769778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61A53B52-D45F-409E-8F23-8341A1E1CD78}" type="datetime'''2''''020 ''''''''''''''''''''''''&#10;''''A''’''''s'">
              <a:rPr lang="en-US" altLang="en-US" smtClean="0"/>
              <a:pPr/>
              <a:t>2020 
A’s</a:t>
            </a:fld>
            <a:endParaRPr lang="en-US" dirty="0">
              <a:sym typeface="+mn-lt"/>
            </a:endParaRPr>
          </a:p>
        </p:txBody>
      </p:sp>
      <p:sp>
        <p:nvSpPr>
          <p:cNvPr id="60" name="Text Placeholder 3">
            <a:extLst>
              <a:ext uri="{FF2B5EF4-FFF2-40B4-BE49-F238E27FC236}">
                <a16:creationId xmlns:a16="http://schemas.microsoft.com/office/drawing/2014/main" id="{792C7833-E819-4E23-BAE7-AE1A508C2EE0}"/>
              </a:ext>
            </a:extLst>
          </p:cNvPr>
          <p:cNvSpPr>
            <a:spLocks noGrp="1"/>
          </p:cNvSpPr>
          <p:nvPr>
            <p:custDataLst>
              <p:tags r:id="rId16"/>
            </p:custDataLst>
          </p:nvPr>
        </p:nvSpPr>
        <p:spPr bwMode="gray">
          <a:xfrm>
            <a:off x="2389188" y="5430838"/>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DCD9767F-197B-4A57-B5DE-745F462D884C}" type="datetime'''''202''''1'''''''' ''''''Sn''r E''''''''CT'''''''''''">
              <a:rPr lang="en-US" altLang="en-US" smtClean="0"/>
              <a:pPr/>
              <a:t>2021 Snr ECT</a:t>
            </a:fld>
            <a:endParaRPr lang="en-US" dirty="0">
              <a:sym typeface="+mn-lt"/>
            </a:endParaRPr>
          </a:p>
        </p:txBody>
      </p:sp>
      <p:sp>
        <p:nvSpPr>
          <p:cNvPr id="64" name="Text Placeholder 3">
            <a:extLst>
              <a:ext uri="{FF2B5EF4-FFF2-40B4-BE49-F238E27FC236}">
                <a16:creationId xmlns:a16="http://schemas.microsoft.com/office/drawing/2014/main" id="{881A5340-F212-43E9-B38B-5228D5E30A54}"/>
              </a:ext>
            </a:extLst>
          </p:cNvPr>
          <p:cNvSpPr>
            <a:spLocks noGrp="1"/>
          </p:cNvSpPr>
          <p:nvPr>
            <p:custDataLst>
              <p:tags r:id="rId17"/>
            </p:custDataLst>
          </p:nvPr>
        </p:nvSpPr>
        <p:spPr bwMode="gray">
          <a:xfrm>
            <a:off x="3648075"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AE255A9-BDE1-4906-A3A2-A577A56CA59F}" type="datetime'''2''''''''''''''''''''''0''''''''''''''2''1&#10;''P''’''s'''''">
              <a:rPr lang="en-US" altLang="en-US" smtClean="0"/>
              <a:pPr/>
              <a:t>2021
P’s</a:t>
            </a:fld>
            <a:endParaRPr lang="en-US" dirty="0">
              <a:sym typeface="+mn-lt"/>
            </a:endParaRPr>
          </a:p>
        </p:txBody>
      </p:sp>
      <p:sp>
        <p:nvSpPr>
          <p:cNvPr id="71" name="Text Placeholder 3">
            <a:extLst>
              <a:ext uri="{FF2B5EF4-FFF2-40B4-BE49-F238E27FC236}">
                <a16:creationId xmlns:a16="http://schemas.microsoft.com/office/drawing/2014/main" id="{8DFC0120-AD6A-4023-8D6A-F5384A4A0E6F}"/>
              </a:ext>
            </a:extLst>
          </p:cNvPr>
          <p:cNvSpPr>
            <a:spLocks noGrp="1"/>
          </p:cNvSpPr>
          <p:nvPr>
            <p:custDataLst>
              <p:tags r:id="rId18"/>
            </p:custDataLst>
          </p:nvPr>
        </p:nvSpPr>
        <p:spPr bwMode="gray">
          <a:xfrm>
            <a:off x="7119938" y="5430838"/>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6C3D91FE-9992-4AF4-8D7B-C4B55489F0C7}" type="datetime'''''''2''''''''''0''''2''''''''''1''''&#10;''''''C''''''’''s'''">
              <a:rPr lang="en-US" altLang="en-US" smtClean="0"/>
              <a:pPr/>
              <a:t>2021
C’s</a:t>
            </a:fld>
            <a:endParaRPr lang="en-US" dirty="0">
              <a:sym typeface="+mn-lt"/>
            </a:endParaRPr>
          </a:p>
        </p:txBody>
      </p:sp>
      <p:sp>
        <p:nvSpPr>
          <p:cNvPr id="34" name="TextBox 33">
            <a:extLst>
              <a:ext uri="{FF2B5EF4-FFF2-40B4-BE49-F238E27FC236}">
                <a16:creationId xmlns:a16="http://schemas.microsoft.com/office/drawing/2014/main" id="{95EFF1D1-9526-7C42-BCA8-77C28ED46688}"/>
              </a:ext>
            </a:extLst>
          </p:cNvPr>
          <p:cNvSpPr txBox="1"/>
          <p:nvPr/>
        </p:nvSpPr>
        <p:spPr>
          <a:xfrm>
            <a:off x="630000" y="1329888"/>
            <a:ext cx="8101584"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600" b="1" dirty="0">
                <a:solidFill>
                  <a:srgbClr val="29BA74"/>
                </a:solidFill>
                <a:latin typeface="Trebuchet MS" panose="020B0703020202090204" pitchFamily="34" charset="0"/>
              </a:rPr>
              <a:t>Q: </a:t>
            </a:r>
            <a:r>
              <a:rPr lang="en-US" sz="1600" dirty="0">
                <a:solidFill>
                  <a:srgbClr val="29BA74"/>
                </a:solidFill>
                <a:latin typeface="Trebuchet MS" panose="020B0703020202090204" pitchFamily="34" charset="0"/>
              </a:rPr>
              <a:t>'I </a:t>
            </a:r>
            <a:r>
              <a:rPr lang="en-GB" sz="1600" dirty="0">
                <a:solidFill>
                  <a:srgbClr val="29BA74"/>
                </a:solidFill>
                <a:latin typeface="Trebuchet MS" panose="020B0703020202090204" pitchFamily="34" charset="0"/>
              </a:rPr>
              <a:t>am satisfied with the effectiveness of BCG Navigator / SmartSearch / KM in helping me with my work'</a:t>
            </a:r>
            <a:endParaRPr lang="en-US" sz="1600" dirty="0">
              <a:solidFill>
                <a:srgbClr val="29BA74"/>
              </a:solidFill>
              <a:latin typeface="Trebuchet MS" panose="020B0703020202090204" pitchFamily="34" charset="0"/>
            </a:endParaRPr>
          </a:p>
        </p:txBody>
      </p:sp>
      <p:sp>
        <p:nvSpPr>
          <p:cNvPr id="35" name="TextBox 34"/>
          <p:cNvSpPr txBox="1"/>
          <p:nvPr/>
        </p:nvSpPr>
        <p:spPr>
          <a:xfrm>
            <a:off x="9167123" y="0"/>
            <a:ext cx="2728318" cy="6857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700" dirty="0">
                <a:solidFill>
                  <a:srgbClr val="FFFFFF"/>
                </a:solidFill>
              </a:rPr>
              <a:t>Looking by CT role, Associates are most positive with Knowledge related aspects, this was the same in 2020</a:t>
            </a:r>
          </a:p>
          <a:p>
            <a:endParaRPr lang="en-GB" sz="1700" dirty="0">
              <a:solidFill>
                <a:srgbClr val="FFFFFF"/>
              </a:solidFill>
            </a:endParaRPr>
          </a:p>
          <a:p>
            <a:r>
              <a:rPr lang="en-GB" sz="1700" dirty="0">
                <a:solidFill>
                  <a:srgbClr val="FFFFFF"/>
                </a:solidFill>
              </a:rPr>
              <a:t>Echoing the overall down trend for this question by -4%, we are also seeing down trends across all CT roles, notably with MDP's at -11% from 2020</a:t>
            </a:r>
          </a:p>
        </p:txBody>
      </p:sp>
      <p:grpSp>
        <p:nvGrpSpPr>
          <p:cNvPr id="36" name="Group 35">
            <a:extLst>
              <a:ext uri="{FF2B5EF4-FFF2-40B4-BE49-F238E27FC236}">
                <a16:creationId xmlns:a16="http://schemas.microsoft.com/office/drawing/2014/main" id="{2E627B98-2728-45DF-B6E2-9D4A438ED93E}"/>
              </a:ext>
            </a:extLst>
          </p:cNvPr>
          <p:cNvGrpSpPr/>
          <p:nvPr/>
        </p:nvGrpSpPr>
        <p:grpSpPr>
          <a:xfrm>
            <a:off x="3029001" y="6455122"/>
            <a:ext cx="3450958" cy="213162"/>
            <a:chOff x="3007570" y="6393094"/>
            <a:chExt cx="3450958" cy="213162"/>
          </a:xfrm>
        </p:grpSpPr>
        <p:sp>
          <p:nvSpPr>
            <p:cNvPr id="38" name="Rectangle 37">
              <a:extLst>
                <a:ext uri="{FF2B5EF4-FFF2-40B4-BE49-F238E27FC236}">
                  <a16:creationId xmlns:a16="http://schemas.microsoft.com/office/drawing/2014/main" id="{F3AF5382-1124-4FE4-B705-38572EE620FB}"/>
                </a:ext>
              </a:extLst>
            </p:cNvPr>
            <p:cNvSpPr/>
            <p:nvPr/>
          </p:nvSpPr>
          <p:spPr>
            <a:xfrm>
              <a:off x="3007570" y="6402388"/>
              <a:ext cx="281709" cy="19497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40" name="TextBox 39">
              <a:extLst>
                <a:ext uri="{FF2B5EF4-FFF2-40B4-BE49-F238E27FC236}">
                  <a16:creationId xmlns:a16="http://schemas.microsoft.com/office/drawing/2014/main" id="{8350C180-CD7F-4370-AA69-2FD5D5D3C42D}"/>
                </a:ext>
              </a:extLst>
            </p:cNvPr>
            <p:cNvSpPr txBox="1"/>
            <p:nvPr/>
          </p:nvSpPr>
          <p:spPr>
            <a:xfrm>
              <a:off x="324074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Positive</a:t>
              </a:r>
            </a:p>
          </p:txBody>
        </p:sp>
        <p:sp>
          <p:nvSpPr>
            <p:cNvPr id="41" name="Rectangle 40">
              <a:extLst>
                <a:ext uri="{FF2B5EF4-FFF2-40B4-BE49-F238E27FC236}">
                  <a16:creationId xmlns:a16="http://schemas.microsoft.com/office/drawing/2014/main" id="{9EF8E686-80B8-47C6-AB9F-664450F87D77}"/>
                </a:ext>
              </a:extLst>
            </p:cNvPr>
            <p:cNvSpPr/>
            <p:nvPr/>
          </p:nvSpPr>
          <p:spPr>
            <a:xfrm>
              <a:off x="4106605" y="6402190"/>
              <a:ext cx="281709" cy="194970"/>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43" name="TextBox 42">
              <a:extLst>
                <a:ext uri="{FF2B5EF4-FFF2-40B4-BE49-F238E27FC236}">
                  <a16:creationId xmlns:a16="http://schemas.microsoft.com/office/drawing/2014/main" id="{20441274-45AC-4753-BBF8-1358B798F103}"/>
                </a:ext>
              </a:extLst>
            </p:cNvPr>
            <p:cNvSpPr txBox="1"/>
            <p:nvPr/>
          </p:nvSpPr>
          <p:spPr>
            <a:xfrm>
              <a:off x="434869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Neutral</a:t>
              </a:r>
            </a:p>
          </p:txBody>
        </p:sp>
        <p:sp>
          <p:nvSpPr>
            <p:cNvPr id="44" name="Rectangle 43">
              <a:extLst>
                <a:ext uri="{FF2B5EF4-FFF2-40B4-BE49-F238E27FC236}">
                  <a16:creationId xmlns:a16="http://schemas.microsoft.com/office/drawing/2014/main" id="{6DED6A68-90E8-447C-BED9-15A4A9B08525}"/>
                </a:ext>
              </a:extLst>
            </p:cNvPr>
            <p:cNvSpPr/>
            <p:nvPr/>
          </p:nvSpPr>
          <p:spPr>
            <a:xfrm>
              <a:off x="5223470" y="6402190"/>
              <a:ext cx="281709" cy="194970"/>
            </a:xfrm>
            <a:prstGeom prst="rect">
              <a:avLst/>
            </a:prstGeom>
            <a:solidFill>
              <a:srgbClr val="837F7F"/>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45" name="TextBox 44">
              <a:extLst>
                <a:ext uri="{FF2B5EF4-FFF2-40B4-BE49-F238E27FC236}">
                  <a16:creationId xmlns:a16="http://schemas.microsoft.com/office/drawing/2014/main" id="{17D410A0-69DE-40C8-A430-511E8EB1B7BF}"/>
                </a:ext>
              </a:extLst>
            </p:cNvPr>
            <p:cNvSpPr txBox="1"/>
            <p:nvPr/>
          </p:nvSpPr>
          <p:spPr>
            <a:xfrm>
              <a:off x="5433357" y="6393094"/>
              <a:ext cx="1025171"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Negative</a:t>
              </a:r>
            </a:p>
          </p:txBody>
        </p:sp>
      </p:grpSp>
      <p:sp>
        <p:nvSpPr>
          <p:cNvPr id="106" name="TextBox 105">
            <a:extLst>
              <a:ext uri="{FF2B5EF4-FFF2-40B4-BE49-F238E27FC236}">
                <a16:creationId xmlns:a16="http://schemas.microsoft.com/office/drawing/2014/main" id="{C7EE198A-8C27-4ED4-9100-8EF45B388032}"/>
              </a:ext>
            </a:extLst>
          </p:cNvPr>
          <p:cNvSpPr txBox="1"/>
          <p:nvPr/>
        </p:nvSpPr>
        <p:spPr>
          <a:xfrm>
            <a:off x="7631778"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2671</a:t>
            </a:r>
          </a:p>
        </p:txBody>
      </p:sp>
      <p:sp>
        <p:nvSpPr>
          <p:cNvPr id="107" name="TextBox 106">
            <a:extLst>
              <a:ext uri="{FF2B5EF4-FFF2-40B4-BE49-F238E27FC236}">
                <a16:creationId xmlns:a16="http://schemas.microsoft.com/office/drawing/2014/main" id="{044E706F-32F6-46A0-B509-6CDF6A9B65D2}"/>
              </a:ext>
            </a:extLst>
          </p:cNvPr>
          <p:cNvSpPr txBox="1"/>
          <p:nvPr/>
        </p:nvSpPr>
        <p:spPr>
          <a:xfrm>
            <a:off x="4160074"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681</a:t>
            </a:r>
            <a:endParaRPr lang="en-US" sz="1100" i="1" dirty="0">
              <a:solidFill>
                <a:schemeClr val="bg1">
                  <a:lumMod val="50000"/>
                </a:schemeClr>
              </a:solidFill>
            </a:endParaRPr>
          </a:p>
        </p:txBody>
      </p:sp>
      <p:sp>
        <p:nvSpPr>
          <p:cNvPr id="108" name="TextBox 13">
            <a:extLst>
              <a:ext uri="{FF2B5EF4-FFF2-40B4-BE49-F238E27FC236}">
                <a16:creationId xmlns:a16="http://schemas.microsoft.com/office/drawing/2014/main" id="{5F594A8E-E3AF-4736-A979-30A3277E92DA}"/>
              </a:ext>
            </a:extLst>
          </p:cNvPr>
          <p:cNvSpPr txBox="1"/>
          <p:nvPr/>
        </p:nvSpPr>
        <p:spPr>
          <a:xfrm>
            <a:off x="3000302"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343</a:t>
            </a:r>
          </a:p>
        </p:txBody>
      </p:sp>
      <p:sp>
        <p:nvSpPr>
          <p:cNvPr id="109" name="TextBox 13">
            <a:extLst>
              <a:ext uri="{FF2B5EF4-FFF2-40B4-BE49-F238E27FC236}">
                <a16:creationId xmlns:a16="http://schemas.microsoft.com/office/drawing/2014/main" id="{FFC07EFE-6C5F-4FC0-B228-9EB6B03A069F}"/>
              </a:ext>
            </a:extLst>
          </p:cNvPr>
          <p:cNvSpPr txBox="1"/>
          <p:nvPr/>
        </p:nvSpPr>
        <p:spPr>
          <a:xfrm>
            <a:off x="1841212"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307</a:t>
            </a:r>
          </a:p>
        </p:txBody>
      </p:sp>
      <p:sp>
        <p:nvSpPr>
          <p:cNvPr id="110" name="TextBox 109">
            <a:extLst>
              <a:ext uri="{FF2B5EF4-FFF2-40B4-BE49-F238E27FC236}">
                <a16:creationId xmlns:a16="http://schemas.microsoft.com/office/drawing/2014/main" id="{BC0D8F1E-3FE7-4742-82DE-3FB9DAE2F11A}"/>
              </a:ext>
            </a:extLst>
          </p:cNvPr>
          <p:cNvSpPr txBox="1"/>
          <p:nvPr/>
        </p:nvSpPr>
        <p:spPr>
          <a:xfrm>
            <a:off x="661647" y="5901907"/>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1206</a:t>
            </a:r>
          </a:p>
        </p:txBody>
      </p:sp>
      <p:sp>
        <p:nvSpPr>
          <p:cNvPr id="111" name="TextBox 110">
            <a:extLst>
              <a:ext uri="{FF2B5EF4-FFF2-40B4-BE49-F238E27FC236}">
                <a16:creationId xmlns:a16="http://schemas.microsoft.com/office/drawing/2014/main" id="{5DB41944-08FF-438B-8D70-26292E8050DE}"/>
              </a:ext>
            </a:extLst>
          </p:cNvPr>
          <p:cNvSpPr txBox="1"/>
          <p:nvPr/>
        </p:nvSpPr>
        <p:spPr>
          <a:xfrm>
            <a:off x="5323927"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1281</a:t>
            </a:r>
            <a:endParaRPr lang="en-US" sz="1100" i="1" dirty="0">
              <a:solidFill>
                <a:schemeClr val="bg1">
                  <a:lumMod val="50000"/>
                </a:schemeClr>
              </a:solidFill>
            </a:endParaRPr>
          </a:p>
        </p:txBody>
      </p:sp>
      <p:sp>
        <p:nvSpPr>
          <p:cNvPr id="112" name="TextBox 111">
            <a:extLst>
              <a:ext uri="{FF2B5EF4-FFF2-40B4-BE49-F238E27FC236}">
                <a16:creationId xmlns:a16="http://schemas.microsoft.com/office/drawing/2014/main" id="{E7660724-767A-4899-8B4C-D8E0B30A02A2}"/>
              </a:ext>
            </a:extLst>
          </p:cNvPr>
          <p:cNvSpPr txBox="1"/>
          <p:nvPr/>
        </p:nvSpPr>
        <p:spPr>
          <a:xfrm>
            <a:off x="6489745" y="589106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2584</a:t>
            </a:r>
            <a:endParaRPr lang="en-US" sz="1100" i="1" dirty="0">
              <a:solidFill>
                <a:schemeClr val="bg1">
                  <a:lumMod val="50000"/>
                </a:schemeClr>
              </a:solidFill>
            </a:endParaRPr>
          </a:p>
        </p:txBody>
      </p:sp>
      <p:sp>
        <p:nvSpPr>
          <p:cNvPr id="113" name="TextBox 112">
            <a:extLst>
              <a:ext uri="{FF2B5EF4-FFF2-40B4-BE49-F238E27FC236}">
                <a16:creationId xmlns:a16="http://schemas.microsoft.com/office/drawing/2014/main" id="{C88B81EF-133E-424B-BEF1-A8FACED2D401}"/>
              </a:ext>
            </a:extLst>
          </p:cNvPr>
          <p:cNvSpPr txBox="1"/>
          <p:nvPr/>
        </p:nvSpPr>
        <p:spPr>
          <a:xfrm>
            <a:off x="8202685" y="589106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2089</a:t>
            </a:r>
          </a:p>
        </p:txBody>
      </p:sp>
      <p:sp>
        <p:nvSpPr>
          <p:cNvPr id="114" name="TextBox 113">
            <a:extLst>
              <a:ext uri="{FF2B5EF4-FFF2-40B4-BE49-F238E27FC236}">
                <a16:creationId xmlns:a16="http://schemas.microsoft.com/office/drawing/2014/main" id="{26D7EB2C-9B70-4FE2-B053-2BE10AC9B769}"/>
              </a:ext>
            </a:extLst>
          </p:cNvPr>
          <p:cNvSpPr txBox="1"/>
          <p:nvPr/>
        </p:nvSpPr>
        <p:spPr>
          <a:xfrm>
            <a:off x="4746941"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651</a:t>
            </a:r>
            <a:endParaRPr lang="en-US" sz="1100" i="1" dirty="0">
              <a:solidFill>
                <a:schemeClr val="bg1">
                  <a:lumMod val="50000"/>
                </a:schemeClr>
              </a:solidFill>
            </a:endParaRPr>
          </a:p>
        </p:txBody>
      </p:sp>
      <p:sp>
        <p:nvSpPr>
          <p:cNvPr id="115" name="TextBox 13">
            <a:extLst>
              <a:ext uri="{FF2B5EF4-FFF2-40B4-BE49-F238E27FC236}">
                <a16:creationId xmlns:a16="http://schemas.microsoft.com/office/drawing/2014/main" id="{20A4EAC6-6A76-414F-8D53-A8A10B14777D}"/>
              </a:ext>
            </a:extLst>
          </p:cNvPr>
          <p:cNvSpPr txBox="1"/>
          <p:nvPr/>
        </p:nvSpPr>
        <p:spPr>
          <a:xfrm>
            <a:off x="3588789"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395</a:t>
            </a:r>
          </a:p>
        </p:txBody>
      </p:sp>
      <p:sp>
        <p:nvSpPr>
          <p:cNvPr id="116" name="TextBox 13">
            <a:extLst>
              <a:ext uri="{FF2B5EF4-FFF2-40B4-BE49-F238E27FC236}">
                <a16:creationId xmlns:a16="http://schemas.microsoft.com/office/drawing/2014/main" id="{FDEF61F7-0A96-4D55-A2AB-96AA17FD5DA8}"/>
              </a:ext>
            </a:extLst>
          </p:cNvPr>
          <p:cNvSpPr txBox="1"/>
          <p:nvPr/>
        </p:nvSpPr>
        <p:spPr>
          <a:xfrm>
            <a:off x="2412119"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302</a:t>
            </a:r>
            <a:endParaRPr lang="en-US" sz="1100" i="1" dirty="0">
              <a:solidFill>
                <a:schemeClr val="bg1">
                  <a:lumMod val="50000"/>
                </a:schemeClr>
              </a:solidFill>
            </a:endParaRPr>
          </a:p>
        </p:txBody>
      </p:sp>
      <p:sp>
        <p:nvSpPr>
          <p:cNvPr id="117" name="TextBox 116">
            <a:extLst>
              <a:ext uri="{FF2B5EF4-FFF2-40B4-BE49-F238E27FC236}">
                <a16:creationId xmlns:a16="http://schemas.microsoft.com/office/drawing/2014/main" id="{F9A1AD14-2693-4365-90F4-65E6EA8C7993}"/>
              </a:ext>
            </a:extLst>
          </p:cNvPr>
          <p:cNvSpPr txBox="1"/>
          <p:nvPr/>
        </p:nvSpPr>
        <p:spPr>
          <a:xfrm>
            <a:off x="1251278" y="5893579"/>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1112</a:t>
            </a:r>
          </a:p>
        </p:txBody>
      </p:sp>
      <p:sp>
        <p:nvSpPr>
          <p:cNvPr id="118" name="TextBox 117">
            <a:extLst>
              <a:ext uri="{FF2B5EF4-FFF2-40B4-BE49-F238E27FC236}">
                <a16:creationId xmlns:a16="http://schemas.microsoft.com/office/drawing/2014/main" id="{073BCA18-9742-48DB-A2AA-1962897907DA}"/>
              </a:ext>
            </a:extLst>
          </p:cNvPr>
          <p:cNvSpPr txBox="1"/>
          <p:nvPr/>
        </p:nvSpPr>
        <p:spPr>
          <a:xfrm>
            <a:off x="5913861" y="5891513"/>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1189</a:t>
            </a:r>
            <a:endParaRPr lang="en-US" sz="1100" i="1" dirty="0">
              <a:solidFill>
                <a:schemeClr val="bg1">
                  <a:lumMod val="50000"/>
                </a:schemeClr>
              </a:solidFill>
            </a:endParaRPr>
          </a:p>
        </p:txBody>
      </p:sp>
      <p:sp>
        <p:nvSpPr>
          <p:cNvPr id="119" name="TextBox 118">
            <a:extLst>
              <a:ext uri="{FF2B5EF4-FFF2-40B4-BE49-F238E27FC236}">
                <a16:creationId xmlns:a16="http://schemas.microsoft.com/office/drawing/2014/main" id="{0C340641-FDAE-4773-BB1A-C4F02C1F7E63}"/>
              </a:ext>
            </a:extLst>
          </p:cNvPr>
          <p:cNvSpPr txBox="1"/>
          <p:nvPr/>
        </p:nvSpPr>
        <p:spPr>
          <a:xfrm>
            <a:off x="7067595" y="588782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2364</a:t>
            </a:r>
          </a:p>
        </p:txBody>
      </p:sp>
      <p:sp>
        <p:nvSpPr>
          <p:cNvPr id="120" name="TextBox 119">
            <a:extLst>
              <a:ext uri="{FF2B5EF4-FFF2-40B4-BE49-F238E27FC236}">
                <a16:creationId xmlns:a16="http://schemas.microsoft.com/office/drawing/2014/main" id="{7D191C02-2B09-44E8-A65E-590BC2227CD3}"/>
              </a:ext>
            </a:extLst>
          </p:cNvPr>
          <p:cNvSpPr txBox="1"/>
          <p:nvPr/>
        </p:nvSpPr>
        <p:spPr>
          <a:xfrm>
            <a:off x="507254" y="6155542"/>
            <a:ext cx="1046798" cy="2356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 RESPONSES</a:t>
            </a:r>
          </a:p>
        </p:txBody>
      </p:sp>
      <p:cxnSp>
        <p:nvCxnSpPr>
          <p:cNvPr id="122" name="Straight Connector 121">
            <a:extLst>
              <a:ext uri="{FF2B5EF4-FFF2-40B4-BE49-F238E27FC236}">
                <a16:creationId xmlns:a16="http://schemas.microsoft.com/office/drawing/2014/main" id="{1798F501-7707-4174-9B05-A9E6EF7CA3BE}"/>
              </a:ext>
            </a:extLst>
          </p:cNvPr>
          <p:cNvCxnSpPr>
            <a:cxnSpLocks/>
          </p:cNvCxnSpPr>
          <p:nvPr/>
        </p:nvCxnSpPr>
        <p:spPr>
          <a:xfrm>
            <a:off x="1081745" y="3280410"/>
            <a:ext cx="263185" cy="361950"/>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2B020AEF-F2E2-4671-83DB-CED4A103A7FC}"/>
              </a:ext>
            </a:extLst>
          </p:cNvPr>
          <p:cNvCxnSpPr>
            <a:cxnSpLocks/>
          </p:cNvCxnSpPr>
          <p:nvPr/>
        </p:nvCxnSpPr>
        <p:spPr>
          <a:xfrm>
            <a:off x="2220880" y="3268980"/>
            <a:ext cx="284576" cy="160019"/>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441E93A-1ED8-4B37-B4FD-2B135B0AB541}"/>
              </a:ext>
            </a:extLst>
          </p:cNvPr>
          <p:cNvCxnSpPr>
            <a:cxnSpLocks/>
          </p:cNvCxnSpPr>
          <p:nvPr/>
        </p:nvCxnSpPr>
        <p:spPr>
          <a:xfrm>
            <a:off x="3398838" y="3461385"/>
            <a:ext cx="249237" cy="107823"/>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5D774D2-C4BC-48DA-982F-1642107D4483}"/>
              </a:ext>
            </a:extLst>
          </p:cNvPr>
          <p:cNvCxnSpPr>
            <a:cxnSpLocks/>
          </p:cNvCxnSpPr>
          <p:nvPr/>
        </p:nvCxnSpPr>
        <p:spPr>
          <a:xfrm>
            <a:off x="4549403" y="3306722"/>
            <a:ext cx="255960" cy="186286"/>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CF6734E-E0F1-4951-9CE3-04FAF701FB21}"/>
              </a:ext>
            </a:extLst>
          </p:cNvPr>
          <p:cNvCxnSpPr>
            <a:cxnSpLocks/>
          </p:cNvCxnSpPr>
          <p:nvPr/>
        </p:nvCxnSpPr>
        <p:spPr>
          <a:xfrm>
            <a:off x="5699968" y="3242713"/>
            <a:ext cx="262682" cy="128375"/>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4DBE10C-BF0C-466D-92B8-D3E57785D413}"/>
              </a:ext>
            </a:extLst>
          </p:cNvPr>
          <p:cNvCxnSpPr>
            <a:cxnSpLocks/>
          </p:cNvCxnSpPr>
          <p:nvPr/>
        </p:nvCxnSpPr>
        <p:spPr>
          <a:xfrm>
            <a:off x="6864249" y="3204792"/>
            <a:ext cx="255689" cy="64188"/>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980652F-B1AC-47E9-873F-740CA8B6BF18}"/>
              </a:ext>
            </a:extLst>
          </p:cNvPr>
          <p:cNvCxnSpPr>
            <a:cxnSpLocks/>
          </p:cNvCxnSpPr>
          <p:nvPr/>
        </p:nvCxnSpPr>
        <p:spPr>
          <a:xfrm>
            <a:off x="8021536" y="3034104"/>
            <a:ext cx="255689" cy="35232"/>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93F6FA43-16BA-445E-9C78-672C33D4F3C7}"/>
              </a:ext>
            </a:extLst>
          </p:cNvPr>
          <p:cNvSpPr/>
          <p:nvPr/>
        </p:nvSpPr>
        <p:spPr>
          <a:xfrm>
            <a:off x="7977968" y="2810256"/>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1</a:t>
            </a:r>
            <a:endParaRPr lang="en-US" sz="1000" dirty="0">
              <a:solidFill>
                <a:srgbClr val="575757"/>
              </a:solidFill>
              <a:cs typeface="Arial" charset="0"/>
              <a:sym typeface="Trebuchet MS" panose="020B0603020202020204" pitchFamily="34" charset="0"/>
            </a:endParaRPr>
          </a:p>
        </p:txBody>
      </p:sp>
      <p:sp>
        <p:nvSpPr>
          <p:cNvPr id="141" name="Rectangle 140">
            <a:extLst>
              <a:ext uri="{FF2B5EF4-FFF2-40B4-BE49-F238E27FC236}">
                <a16:creationId xmlns:a16="http://schemas.microsoft.com/office/drawing/2014/main" id="{A300B782-B35C-4A62-A73D-8F8CA68635FA}"/>
              </a:ext>
            </a:extLst>
          </p:cNvPr>
          <p:cNvSpPr/>
          <p:nvPr/>
        </p:nvSpPr>
        <p:spPr>
          <a:xfrm>
            <a:off x="6811572" y="2978252"/>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2</a:t>
            </a:r>
            <a:endParaRPr lang="en-US" sz="1000" dirty="0">
              <a:solidFill>
                <a:srgbClr val="575757"/>
              </a:solidFill>
              <a:cs typeface="Arial" charset="0"/>
              <a:sym typeface="Trebuchet MS" panose="020B0603020202020204" pitchFamily="34" charset="0"/>
            </a:endParaRPr>
          </a:p>
        </p:txBody>
      </p:sp>
      <p:sp>
        <p:nvSpPr>
          <p:cNvPr id="142" name="Rectangle 141">
            <a:extLst>
              <a:ext uri="{FF2B5EF4-FFF2-40B4-BE49-F238E27FC236}">
                <a16:creationId xmlns:a16="http://schemas.microsoft.com/office/drawing/2014/main" id="{739BCB8C-EEE0-4356-AA14-27999E18F546}"/>
              </a:ext>
            </a:extLst>
          </p:cNvPr>
          <p:cNvSpPr/>
          <p:nvPr/>
        </p:nvSpPr>
        <p:spPr>
          <a:xfrm>
            <a:off x="5654285" y="3053713"/>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4</a:t>
            </a:r>
            <a:endParaRPr lang="en-US" sz="1000" dirty="0">
              <a:solidFill>
                <a:srgbClr val="575757"/>
              </a:solidFill>
              <a:cs typeface="Arial" charset="0"/>
              <a:sym typeface="Trebuchet MS" panose="020B0603020202020204" pitchFamily="34" charset="0"/>
            </a:endParaRPr>
          </a:p>
        </p:txBody>
      </p:sp>
      <p:sp>
        <p:nvSpPr>
          <p:cNvPr id="144" name="Rectangle 143">
            <a:extLst>
              <a:ext uri="{FF2B5EF4-FFF2-40B4-BE49-F238E27FC236}">
                <a16:creationId xmlns:a16="http://schemas.microsoft.com/office/drawing/2014/main" id="{BE1DDE6D-7A36-4B92-80AC-57D7FBEE12DA}"/>
              </a:ext>
            </a:extLst>
          </p:cNvPr>
          <p:cNvSpPr/>
          <p:nvPr/>
        </p:nvSpPr>
        <p:spPr>
          <a:xfrm>
            <a:off x="4506785" y="3131414"/>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6</a:t>
            </a:r>
            <a:endParaRPr lang="en-US" sz="1000" dirty="0">
              <a:solidFill>
                <a:srgbClr val="575757"/>
              </a:solidFill>
              <a:cs typeface="Arial" charset="0"/>
              <a:sym typeface="Trebuchet MS" panose="020B0603020202020204" pitchFamily="34" charset="0"/>
            </a:endParaRPr>
          </a:p>
        </p:txBody>
      </p:sp>
      <p:sp>
        <p:nvSpPr>
          <p:cNvPr id="145" name="Rectangle 144">
            <a:extLst>
              <a:ext uri="{FF2B5EF4-FFF2-40B4-BE49-F238E27FC236}">
                <a16:creationId xmlns:a16="http://schemas.microsoft.com/office/drawing/2014/main" id="{5B5A0383-8859-4C9E-B8C5-1F542250BE89}"/>
              </a:ext>
            </a:extLst>
          </p:cNvPr>
          <p:cNvSpPr/>
          <p:nvPr/>
        </p:nvSpPr>
        <p:spPr>
          <a:xfrm>
            <a:off x="3333419" y="3268980"/>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3</a:t>
            </a:r>
            <a:endParaRPr lang="en-US" sz="1000" dirty="0">
              <a:solidFill>
                <a:srgbClr val="575757"/>
              </a:solidFill>
              <a:cs typeface="Arial" charset="0"/>
              <a:sym typeface="Trebuchet MS" panose="020B0603020202020204" pitchFamily="34" charset="0"/>
            </a:endParaRPr>
          </a:p>
        </p:txBody>
      </p:sp>
      <p:sp>
        <p:nvSpPr>
          <p:cNvPr id="146" name="Rectangle 145">
            <a:extLst>
              <a:ext uri="{FF2B5EF4-FFF2-40B4-BE49-F238E27FC236}">
                <a16:creationId xmlns:a16="http://schemas.microsoft.com/office/drawing/2014/main" id="{69E8273D-767F-4EB8-8197-BA4D33600036}"/>
              </a:ext>
            </a:extLst>
          </p:cNvPr>
          <p:cNvSpPr/>
          <p:nvPr/>
        </p:nvSpPr>
        <p:spPr>
          <a:xfrm>
            <a:off x="2177464" y="3097707"/>
            <a:ext cx="388021"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5</a:t>
            </a:r>
            <a:endParaRPr lang="en-US" sz="1000" dirty="0">
              <a:solidFill>
                <a:srgbClr val="575757"/>
              </a:solidFill>
              <a:cs typeface="Arial" charset="0"/>
              <a:sym typeface="Trebuchet MS" panose="020B0603020202020204" pitchFamily="34" charset="0"/>
            </a:endParaRPr>
          </a:p>
        </p:txBody>
      </p:sp>
      <p:sp>
        <p:nvSpPr>
          <p:cNvPr id="147" name="Rectangle 146">
            <a:extLst>
              <a:ext uri="{FF2B5EF4-FFF2-40B4-BE49-F238E27FC236}">
                <a16:creationId xmlns:a16="http://schemas.microsoft.com/office/drawing/2014/main" id="{BC2CAC7C-808F-4C28-B87D-0E64737B70E6}"/>
              </a:ext>
            </a:extLst>
          </p:cNvPr>
          <p:cNvSpPr/>
          <p:nvPr/>
        </p:nvSpPr>
        <p:spPr>
          <a:xfrm>
            <a:off x="989856" y="3124604"/>
            <a:ext cx="445679"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11</a:t>
            </a:r>
            <a:endParaRPr lang="en-US" sz="1000" dirty="0">
              <a:solidFill>
                <a:srgbClr val="575757"/>
              </a:solidFill>
              <a:cs typeface="Arial" charset="0"/>
              <a:sym typeface="Trebuchet MS" panose="020B0603020202020204" pitchFamily="34" charset="0"/>
            </a:endParaRPr>
          </a:p>
        </p:txBody>
      </p:sp>
      <p:cxnSp>
        <p:nvCxnSpPr>
          <p:cNvPr id="148" name="Straight Connector 147">
            <a:extLst>
              <a:ext uri="{FF2B5EF4-FFF2-40B4-BE49-F238E27FC236}">
                <a16:creationId xmlns:a16="http://schemas.microsoft.com/office/drawing/2014/main" id="{05DFB1E5-A4F3-4BC5-9889-5D6E56932758}"/>
              </a:ext>
            </a:extLst>
          </p:cNvPr>
          <p:cNvCxnSpPr/>
          <p:nvPr/>
        </p:nvCxnSpPr>
        <p:spPr>
          <a:xfrm>
            <a:off x="1775852"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F4A27B3-693E-4F42-B1C5-7C0BA6776FBD}"/>
              </a:ext>
            </a:extLst>
          </p:cNvPr>
          <p:cNvCxnSpPr/>
          <p:nvPr/>
        </p:nvCxnSpPr>
        <p:spPr>
          <a:xfrm>
            <a:off x="294294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A3AC064-40D4-4B12-9659-38FD4B04B316}"/>
              </a:ext>
            </a:extLst>
          </p:cNvPr>
          <p:cNvCxnSpPr/>
          <p:nvPr/>
        </p:nvCxnSpPr>
        <p:spPr>
          <a:xfrm>
            <a:off x="4096578"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844B711-B1B9-4814-8F8D-063FBAE56F8B}"/>
              </a:ext>
            </a:extLst>
          </p:cNvPr>
          <p:cNvCxnSpPr/>
          <p:nvPr/>
        </p:nvCxnSpPr>
        <p:spPr>
          <a:xfrm>
            <a:off x="5249790"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3630F4C-094C-4789-AD4E-0815E244BC87}"/>
              </a:ext>
            </a:extLst>
          </p:cNvPr>
          <p:cNvCxnSpPr/>
          <p:nvPr/>
        </p:nvCxnSpPr>
        <p:spPr>
          <a:xfrm>
            <a:off x="640682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C40C1670-59C6-46E7-8DCD-93F5D4E08DB6}"/>
              </a:ext>
            </a:extLst>
          </p:cNvPr>
          <p:cNvCxnSpPr/>
          <p:nvPr/>
        </p:nvCxnSpPr>
        <p:spPr>
          <a:xfrm>
            <a:off x="7567385"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4142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33" name="think-cell Slide" r:id="rId21" imgW="360" imgH="360" progId="TCLayout.ActiveDocument.1">
                  <p:embed/>
                </p:oleObj>
              </mc:Choice>
              <mc:Fallback>
                <p:oleObj name="think-cell Slide" r:id="rId21" imgW="360" imgH="360" progId="TCLayout.ActiveDocument.1">
                  <p:embed/>
                  <p:pic>
                    <p:nvPicPr>
                      <p:cNvPr id="5" name="Object 4" hidden="1"/>
                      <p:cNvPicPr/>
                      <p:nvPr/>
                    </p:nvPicPr>
                    <p:blipFill>
                      <a:blip r:embed="rId22"/>
                      <a:stretch>
                        <a:fillRect/>
                      </a:stretch>
                    </p:blipFill>
                    <p:spPr>
                      <a:xfrm>
                        <a:off x="1588" y="1588"/>
                        <a:ext cx="1587" cy="1587"/>
                      </a:xfrm>
                      <a:prstGeom prst="rect">
                        <a:avLst/>
                      </a:prstGeom>
                    </p:spPr>
                  </p:pic>
                </p:oleObj>
              </mc:Fallback>
            </mc:AlternateContent>
          </a:graphicData>
        </a:graphic>
      </p:graphicFrame>
      <p:sp>
        <p:nvSpPr>
          <p:cNvPr id="3" name="Rectangle 2" hidden="1"/>
          <p:cNvSpPr/>
          <p:nvPr>
            <p:custDataLst>
              <p:tags r:id="rId3"/>
            </p:custDataLst>
          </p:nvPr>
        </p:nvSpPr>
        <p:spPr bwMode="gray">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sym typeface="+mn-lt"/>
            </a:endParaRPr>
          </a:p>
        </p:txBody>
      </p:sp>
      <p:sp>
        <p:nvSpPr>
          <p:cNvPr id="17" name="Title 2">
            <a:extLst>
              <a:ext uri="{FF2B5EF4-FFF2-40B4-BE49-F238E27FC236}">
                <a16:creationId xmlns:a16="http://schemas.microsoft.com/office/drawing/2014/main" id="{0110F3C0-7739-8744-8546-7A740FEE27F0}"/>
              </a:ext>
            </a:extLst>
          </p:cNvPr>
          <p:cNvSpPr txBox="1">
            <a:spLocks/>
          </p:cNvSpPr>
          <p:nvPr/>
        </p:nvSpPr>
        <p:spPr>
          <a:xfrm>
            <a:off x="630000" y="622800"/>
            <a:ext cx="8101584" cy="5262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GB" dirty="0"/>
              <a:t>Quantitative Questions – Drill-Down</a:t>
            </a:r>
            <a:br>
              <a:rPr lang="en-GB" dirty="0"/>
            </a:br>
            <a:r>
              <a:rPr lang="en-GB" sz="1400" i="1" dirty="0">
                <a:solidFill>
                  <a:schemeClr val="accent5"/>
                </a:solidFill>
              </a:rPr>
              <a:t>By Consulting Role - Positive, Neutral, Negative Drill Down &amp; 2020 vs 2021 Positive Trending</a:t>
            </a:r>
            <a:endParaRPr lang="en-GB" sz="1400" dirty="0"/>
          </a:p>
        </p:txBody>
      </p:sp>
      <p:graphicFrame>
        <p:nvGraphicFramePr>
          <p:cNvPr id="130" name="Chart 129">
            <a:extLst>
              <a:ext uri="{FF2B5EF4-FFF2-40B4-BE49-F238E27FC236}">
                <a16:creationId xmlns:a16="http://schemas.microsoft.com/office/drawing/2014/main" id="{4A48E518-A07F-4011-94C7-6F989F977C5A}"/>
              </a:ext>
            </a:extLst>
          </p:cNvPr>
          <p:cNvGraphicFramePr/>
          <p:nvPr>
            <p:custDataLst>
              <p:tags r:id="rId4"/>
            </p:custDataLst>
          </p:nvPr>
        </p:nvGraphicFramePr>
        <p:xfrm>
          <a:off x="547688" y="1949450"/>
          <a:ext cx="8266112" cy="3556000"/>
        </p:xfrm>
        <a:graphic>
          <a:graphicData uri="http://schemas.openxmlformats.org/drawingml/2006/chart">
            <c:chart xmlns:c="http://schemas.openxmlformats.org/drawingml/2006/chart" xmlns:r="http://schemas.openxmlformats.org/officeDocument/2006/relationships" r:id="rId23"/>
          </a:graphicData>
        </a:graphic>
      </p:graphicFrame>
      <p:sp>
        <p:nvSpPr>
          <p:cNvPr id="45" name="Text Placeholder 3">
            <a:extLst>
              <a:ext uri="{FF2B5EF4-FFF2-40B4-BE49-F238E27FC236}">
                <a16:creationId xmlns:a16="http://schemas.microsoft.com/office/drawing/2014/main" id="{E2347E51-A5C1-4381-BBB8-737841E4E80C}"/>
              </a:ext>
            </a:extLst>
          </p:cNvPr>
          <p:cNvSpPr>
            <a:spLocks noGrp="1"/>
          </p:cNvSpPr>
          <p:nvPr>
            <p:custDataLst>
              <p:tags r:id="rId5"/>
            </p:custDataLst>
          </p:nvPr>
        </p:nvSpPr>
        <p:spPr bwMode="gray">
          <a:xfrm>
            <a:off x="1809749" y="5473700"/>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8E577D08-449C-40D9-BB89-CA26633AD2E8}" type="datetime'''''2020 ''''''''''S''n''''''''''r'''''' ''''''E''''''CT'''">
              <a:rPr lang="en-US" altLang="en-US" smtClean="0"/>
              <a:pPr/>
              <a:t>2020 Snr ECT</a:t>
            </a:fld>
            <a:endParaRPr lang="en-US" dirty="0">
              <a:sym typeface="+mn-lt"/>
            </a:endParaRPr>
          </a:p>
        </p:txBody>
      </p:sp>
      <p:sp>
        <p:nvSpPr>
          <p:cNvPr id="72" name="Text Placeholder 3">
            <a:extLst>
              <a:ext uri="{FF2B5EF4-FFF2-40B4-BE49-F238E27FC236}">
                <a16:creationId xmlns:a16="http://schemas.microsoft.com/office/drawing/2014/main" id="{0A1E7B13-567B-4C39-81A0-2EDAFF346341}"/>
              </a:ext>
            </a:extLst>
          </p:cNvPr>
          <p:cNvSpPr>
            <a:spLocks noGrp="1"/>
          </p:cNvSpPr>
          <p:nvPr>
            <p:custDataLst>
              <p:tags r:id="rId6"/>
            </p:custDataLst>
          </p:nvPr>
        </p:nvSpPr>
        <p:spPr bwMode="gray">
          <a:xfrm>
            <a:off x="5962650"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C1FD200F-9CBF-4A8C-81EB-40EF5F6AFEAE}" type="datetime'''''''20''''2''''1'''' ''''''P''''L’''s'''''">
              <a:rPr lang="en-US" altLang="en-US" smtClean="0"/>
              <a:pPr/>
              <a:t>2021 PL’s</a:t>
            </a:fld>
            <a:endParaRPr lang="en-US" dirty="0">
              <a:sym typeface="+mn-lt"/>
            </a:endParaRPr>
          </a:p>
        </p:txBody>
      </p:sp>
      <p:sp>
        <p:nvSpPr>
          <p:cNvPr id="56" name="Text Placeholder 3">
            <a:extLst>
              <a:ext uri="{FF2B5EF4-FFF2-40B4-BE49-F238E27FC236}">
                <a16:creationId xmlns:a16="http://schemas.microsoft.com/office/drawing/2014/main" id="{D8C51525-75C3-4553-871B-8DAD65E66FD3}"/>
              </a:ext>
            </a:extLst>
          </p:cNvPr>
          <p:cNvSpPr>
            <a:spLocks noGrp="1"/>
          </p:cNvSpPr>
          <p:nvPr>
            <p:custDataLst>
              <p:tags r:id="rId7"/>
            </p:custDataLst>
          </p:nvPr>
        </p:nvSpPr>
        <p:spPr bwMode="gray">
          <a:xfrm>
            <a:off x="5383213"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9DCB0C64-14C5-4AEC-8D19-CA0FD1E8CE48}" type="datetime'''20''''''2''''''''''0'''' ''''''''''''PL''''''''''’''s'''''">
              <a:rPr lang="en-US" altLang="en-US" smtClean="0"/>
              <a:pPr/>
              <a:t>2020 PL’s</a:t>
            </a:fld>
            <a:endParaRPr lang="en-US" dirty="0">
              <a:sym typeface="+mn-lt"/>
            </a:endParaRPr>
          </a:p>
        </p:txBody>
      </p:sp>
      <p:sp>
        <p:nvSpPr>
          <p:cNvPr id="49" name="Text Placeholder 3">
            <a:extLst>
              <a:ext uri="{FF2B5EF4-FFF2-40B4-BE49-F238E27FC236}">
                <a16:creationId xmlns:a16="http://schemas.microsoft.com/office/drawing/2014/main" id="{B2B50327-A86F-4AEA-B417-E0741F786115}"/>
              </a:ext>
            </a:extLst>
          </p:cNvPr>
          <p:cNvSpPr>
            <a:spLocks noGrp="1"/>
          </p:cNvSpPr>
          <p:nvPr>
            <p:custDataLst>
              <p:tags r:id="rId8"/>
            </p:custDataLst>
          </p:nvPr>
        </p:nvSpPr>
        <p:spPr bwMode="gray">
          <a:xfrm>
            <a:off x="3068638"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D09E109E-19EF-422A-874F-F974F27F191F}" type="datetime'20''''''''''''''''''''''''''''''''''''''''20&#10;P''’''''''s'">
              <a:rPr lang="en-US" altLang="en-US" smtClean="0"/>
              <a:pPr/>
              <a:t>2020
P’s</a:t>
            </a:fld>
            <a:endParaRPr lang="en-US" dirty="0">
              <a:sym typeface="+mn-lt"/>
            </a:endParaRPr>
          </a:p>
        </p:txBody>
      </p:sp>
      <p:sp>
        <p:nvSpPr>
          <p:cNvPr id="54" name="Text Placeholder 3">
            <a:extLst>
              <a:ext uri="{FF2B5EF4-FFF2-40B4-BE49-F238E27FC236}">
                <a16:creationId xmlns:a16="http://schemas.microsoft.com/office/drawing/2014/main" id="{CBC14111-94BB-42CC-95FB-129292E942B2}"/>
              </a:ext>
            </a:extLst>
          </p:cNvPr>
          <p:cNvSpPr>
            <a:spLocks noGrp="1"/>
          </p:cNvSpPr>
          <p:nvPr>
            <p:custDataLst>
              <p:tags r:id="rId9"/>
            </p:custDataLst>
          </p:nvPr>
        </p:nvSpPr>
        <p:spPr bwMode="gray">
          <a:xfrm>
            <a:off x="715963" y="5473700"/>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08060406-99ED-4FE9-B73C-3CD20DDF8D2C}" type="datetime'''''2''''0''20'''''''''''''' MDP’''''''s'''''''''''''''''''">
              <a:rPr lang="en-US" altLang="en-US" smtClean="0"/>
              <a:pPr/>
              <a:t>2020 MDP’s</a:t>
            </a:fld>
            <a:endParaRPr lang="en-US" dirty="0">
              <a:sym typeface="+mn-lt"/>
            </a:endParaRPr>
          </a:p>
        </p:txBody>
      </p:sp>
      <p:sp>
        <p:nvSpPr>
          <p:cNvPr id="63" name="Text Placeholder 3">
            <a:extLst>
              <a:ext uri="{FF2B5EF4-FFF2-40B4-BE49-F238E27FC236}">
                <a16:creationId xmlns:a16="http://schemas.microsoft.com/office/drawing/2014/main" id="{D71B2BA1-4C84-42E6-A788-93AEC3A1401C}"/>
              </a:ext>
            </a:extLst>
          </p:cNvPr>
          <p:cNvSpPr>
            <a:spLocks noGrp="1"/>
          </p:cNvSpPr>
          <p:nvPr>
            <p:custDataLst>
              <p:tags r:id="rId10"/>
            </p:custDataLst>
          </p:nvPr>
        </p:nvSpPr>
        <p:spPr bwMode="gray">
          <a:xfrm>
            <a:off x="7697788"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75CE9720-3025-4E30-9951-059BB91AAC80}" type="datetime'''''''''2''020 ''''''''&#10;''''''''A''''’''''''''''''''s'''">
              <a:rPr lang="en-US" altLang="en-US" smtClean="0"/>
              <a:pPr/>
              <a:t>2020 
A’s</a:t>
            </a:fld>
            <a:endParaRPr lang="en-US" dirty="0">
              <a:sym typeface="+mn-lt"/>
            </a:endParaRPr>
          </a:p>
        </p:txBody>
      </p:sp>
      <p:sp>
        <p:nvSpPr>
          <p:cNvPr id="52" name="Text Placeholder 3">
            <a:extLst>
              <a:ext uri="{FF2B5EF4-FFF2-40B4-BE49-F238E27FC236}">
                <a16:creationId xmlns:a16="http://schemas.microsoft.com/office/drawing/2014/main" id="{93A2843A-1BBD-418F-946D-E4635D00812D}"/>
              </a:ext>
            </a:extLst>
          </p:cNvPr>
          <p:cNvSpPr>
            <a:spLocks noGrp="1"/>
          </p:cNvSpPr>
          <p:nvPr>
            <p:custDataLst>
              <p:tags r:id="rId11"/>
            </p:custDataLst>
          </p:nvPr>
        </p:nvSpPr>
        <p:spPr bwMode="gray">
          <a:xfrm>
            <a:off x="4225925"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E8320BBD-8A06-4E6C-ADA5-68C4199B8755}" type="datetime'''''2''''''''''''02''0'''''' ''''''P''r’''''''s'''''''''''''''">
              <a:rPr lang="en-US" altLang="en-US" smtClean="0"/>
              <a:pPr/>
              <a:t>2020 Pr’s</a:t>
            </a:fld>
            <a:endParaRPr lang="en-US" dirty="0">
              <a:sym typeface="+mn-lt"/>
            </a:endParaRPr>
          </a:p>
        </p:txBody>
      </p:sp>
      <p:sp>
        <p:nvSpPr>
          <p:cNvPr id="61" name="Text Placeholder 3">
            <a:extLst>
              <a:ext uri="{FF2B5EF4-FFF2-40B4-BE49-F238E27FC236}">
                <a16:creationId xmlns:a16="http://schemas.microsoft.com/office/drawing/2014/main" id="{CE146284-18FB-4DD8-A9BE-22E18D402E48}"/>
              </a:ext>
            </a:extLst>
          </p:cNvPr>
          <p:cNvSpPr>
            <a:spLocks noGrp="1"/>
          </p:cNvSpPr>
          <p:nvPr>
            <p:custDataLst>
              <p:tags r:id="rId12"/>
            </p:custDataLst>
          </p:nvPr>
        </p:nvSpPr>
        <p:spPr bwMode="gray">
          <a:xfrm>
            <a:off x="6540500"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5253EDA0-B72E-4381-85A3-349B34C5D0DD}" type="datetime'''2''0''''''''''2''''''''''0''&#10;''C''’s'''">
              <a:rPr lang="en-US" altLang="en-US" smtClean="0"/>
              <a:pPr/>
              <a:t>2020
C’s</a:t>
            </a:fld>
            <a:endParaRPr lang="en-US" dirty="0">
              <a:sym typeface="+mn-lt"/>
            </a:endParaRPr>
          </a:p>
        </p:txBody>
      </p:sp>
      <p:sp>
        <p:nvSpPr>
          <p:cNvPr id="58" name="Text Placeholder 3">
            <a:extLst>
              <a:ext uri="{FF2B5EF4-FFF2-40B4-BE49-F238E27FC236}">
                <a16:creationId xmlns:a16="http://schemas.microsoft.com/office/drawing/2014/main" id="{F91D7F2F-93B0-4AED-A9FB-25FDD29E4251}"/>
              </a:ext>
            </a:extLst>
          </p:cNvPr>
          <p:cNvSpPr>
            <a:spLocks noGrp="1"/>
          </p:cNvSpPr>
          <p:nvPr>
            <p:custDataLst>
              <p:tags r:id="rId13"/>
            </p:custDataLst>
          </p:nvPr>
        </p:nvSpPr>
        <p:spPr bwMode="gray">
          <a:xfrm>
            <a:off x="1295400" y="5473700"/>
            <a:ext cx="406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D8A26C2F-E197-4ABE-A779-BDBEBAEA03F0}" type="datetime'2''''''''''''0''2''''''''''''1'''''''''' ''M''D''P’''''''s'''">
              <a:rPr lang="en-US" altLang="en-US" smtClean="0"/>
              <a:pPr/>
              <a:t>2021 MDP’s</a:t>
            </a:fld>
            <a:endParaRPr lang="en-US" dirty="0">
              <a:sym typeface="+mn-lt"/>
            </a:endParaRPr>
          </a:p>
        </p:txBody>
      </p:sp>
      <p:sp>
        <p:nvSpPr>
          <p:cNvPr id="60" name="Text Placeholder 3">
            <a:extLst>
              <a:ext uri="{FF2B5EF4-FFF2-40B4-BE49-F238E27FC236}">
                <a16:creationId xmlns:a16="http://schemas.microsoft.com/office/drawing/2014/main" id="{E5377EFD-3F5F-4160-A8E8-78B6FFA1CA88}"/>
              </a:ext>
            </a:extLst>
          </p:cNvPr>
          <p:cNvSpPr>
            <a:spLocks noGrp="1"/>
          </p:cNvSpPr>
          <p:nvPr>
            <p:custDataLst>
              <p:tags r:id="rId14"/>
            </p:custDataLst>
          </p:nvPr>
        </p:nvSpPr>
        <p:spPr bwMode="gray">
          <a:xfrm>
            <a:off x="2389188" y="5473700"/>
            <a:ext cx="5334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68C3BE01-DCD0-45E0-9AE6-ED96BE8BD08C}" type="datetime'''20''''2''''1'''''' ''''Sn''''r'' ''''''''''''E''CT'">
              <a:rPr lang="en-US" altLang="en-US" smtClean="0"/>
              <a:pPr/>
              <a:t>2021 Snr ECT</a:t>
            </a:fld>
            <a:endParaRPr lang="en-US" dirty="0">
              <a:sym typeface="+mn-lt"/>
            </a:endParaRPr>
          </a:p>
        </p:txBody>
      </p:sp>
      <p:sp>
        <p:nvSpPr>
          <p:cNvPr id="64" name="Text Placeholder 3">
            <a:extLst>
              <a:ext uri="{FF2B5EF4-FFF2-40B4-BE49-F238E27FC236}">
                <a16:creationId xmlns:a16="http://schemas.microsoft.com/office/drawing/2014/main" id="{3F35AB93-A656-4458-BD0D-D53A05F53530}"/>
              </a:ext>
            </a:extLst>
          </p:cNvPr>
          <p:cNvSpPr>
            <a:spLocks noGrp="1"/>
          </p:cNvSpPr>
          <p:nvPr>
            <p:custDataLst>
              <p:tags r:id="rId15"/>
            </p:custDataLst>
          </p:nvPr>
        </p:nvSpPr>
        <p:spPr bwMode="gray">
          <a:xfrm>
            <a:off x="3648075"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A2E62828-6150-4F8F-811F-EFFAB0265598}" type="datetime'''''''20''2''''''''1&#10;''''''''''''''''P''''''’''''s'''''''''''">
              <a:rPr lang="en-US" altLang="en-US" smtClean="0"/>
              <a:pPr/>
              <a:t>2021
P’s</a:t>
            </a:fld>
            <a:endParaRPr lang="en-US" dirty="0">
              <a:sym typeface="+mn-lt"/>
            </a:endParaRPr>
          </a:p>
        </p:txBody>
      </p:sp>
      <p:sp>
        <p:nvSpPr>
          <p:cNvPr id="70" name="Text Placeholder 3">
            <a:extLst>
              <a:ext uri="{FF2B5EF4-FFF2-40B4-BE49-F238E27FC236}">
                <a16:creationId xmlns:a16="http://schemas.microsoft.com/office/drawing/2014/main" id="{C4E7053D-9A9A-4271-9808-38D3DB06D0A1}"/>
              </a:ext>
            </a:extLst>
          </p:cNvPr>
          <p:cNvSpPr>
            <a:spLocks noGrp="1"/>
          </p:cNvSpPr>
          <p:nvPr>
            <p:custDataLst>
              <p:tags r:id="rId16"/>
            </p:custDataLst>
          </p:nvPr>
        </p:nvSpPr>
        <p:spPr bwMode="gray">
          <a:xfrm>
            <a:off x="4805363"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squar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5838B5C-C89B-45BB-BE1E-DD1729C7289B}" type="datetime'''''20''''''2''''''''''''''1'''''' P''''''r''’''''''''''''s'''">
              <a:rPr lang="en-US" altLang="en-US" smtClean="0"/>
              <a:pPr/>
              <a:t>2021 Pr’s</a:t>
            </a:fld>
            <a:endParaRPr lang="en-US" dirty="0">
              <a:sym typeface="+mn-lt"/>
            </a:endParaRPr>
          </a:p>
        </p:txBody>
      </p:sp>
      <p:sp>
        <p:nvSpPr>
          <p:cNvPr id="74" name="Text Placeholder 3">
            <a:extLst>
              <a:ext uri="{FF2B5EF4-FFF2-40B4-BE49-F238E27FC236}">
                <a16:creationId xmlns:a16="http://schemas.microsoft.com/office/drawing/2014/main" id="{35E5464D-7D2E-4E58-8B96-437AA21C5CB7}"/>
              </a:ext>
            </a:extLst>
          </p:cNvPr>
          <p:cNvSpPr>
            <a:spLocks noGrp="1"/>
          </p:cNvSpPr>
          <p:nvPr>
            <p:custDataLst>
              <p:tags r:id="rId17"/>
            </p:custDataLst>
          </p:nvPr>
        </p:nvSpPr>
        <p:spPr bwMode="gray">
          <a:xfrm>
            <a:off x="7119938"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F98031E-4784-411D-BCD7-A4F23FFE30A1}" type="datetime'''''''2''0''''''''2''''1&#10;''C''''''''’''''s'''''''''''''''''">
              <a:rPr lang="en-US" altLang="en-US" smtClean="0"/>
              <a:pPr/>
              <a:t>2021
C’s</a:t>
            </a:fld>
            <a:endParaRPr lang="en-US" dirty="0">
              <a:sym typeface="+mn-lt"/>
            </a:endParaRPr>
          </a:p>
        </p:txBody>
      </p:sp>
      <p:sp>
        <p:nvSpPr>
          <p:cNvPr id="76" name="Text Placeholder 3">
            <a:extLst>
              <a:ext uri="{FF2B5EF4-FFF2-40B4-BE49-F238E27FC236}">
                <a16:creationId xmlns:a16="http://schemas.microsoft.com/office/drawing/2014/main" id="{3C7F5C35-9CA8-4927-B7FC-72C56FF9302A}"/>
              </a:ext>
            </a:extLst>
          </p:cNvPr>
          <p:cNvSpPr>
            <a:spLocks noGrp="1"/>
          </p:cNvSpPr>
          <p:nvPr>
            <p:custDataLst>
              <p:tags r:id="rId18"/>
            </p:custDataLst>
          </p:nvPr>
        </p:nvSpPr>
        <p:spPr bwMode="gray">
          <a:xfrm>
            <a:off x="8277225" y="5473700"/>
            <a:ext cx="330200" cy="403225"/>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D12B287D-F54D-4646-BB3A-AECD3F4C91B5}" type="datetime'''''''''''''''''''2''''''0''2''''''1&#10;''''''''''''A’''''''s'">
              <a:rPr lang="en-US" altLang="en-US" smtClean="0"/>
              <a:pPr/>
              <a:t>2021
A’s</a:t>
            </a:fld>
            <a:endParaRPr lang="en-US" dirty="0">
              <a:sym typeface="+mn-lt"/>
            </a:endParaRPr>
          </a:p>
        </p:txBody>
      </p:sp>
      <p:sp>
        <p:nvSpPr>
          <p:cNvPr id="40" name="TextBox 39">
            <a:extLst>
              <a:ext uri="{FF2B5EF4-FFF2-40B4-BE49-F238E27FC236}">
                <a16:creationId xmlns:a16="http://schemas.microsoft.com/office/drawing/2014/main" id="{84C6F599-5CF5-E748-AC5D-FB4BF67795AE}"/>
              </a:ext>
            </a:extLst>
          </p:cNvPr>
          <p:cNvSpPr txBox="1"/>
          <p:nvPr/>
        </p:nvSpPr>
        <p:spPr>
          <a:xfrm>
            <a:off x="632799" y="1431812"/>
            <a:ext cx="8333627"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400" b="1" dirty="0">
                <a:solidFill>
                  <a:srgbClr val="295E7E"/>
                </a:solidFill>
                <a:latin typeface="Trebuchet MS" panose="020B0703020202090204" pitchFamily="34" charset="0"/>
              </a:rPr>
              <a:t>Q: </a:t>
            </a:r>
            <a:r>
              <a:rPr lang="en-US" sz="1400" dirty="0">
                <a:solidFill>
                  <a:srgbClr val="295E7E"/>
                </a:solidFill>
                <a:latin typeface="Trebuchet MS" panose="020B0703020202090204" pitchFamily="34" charset="0"/>
              </a:rPr>
              <a:t>'Online learning resources (…) have helped me develop the skills I need to be successful at my work</a:t>
            </a:r>
            <a:r>
              <a:rPr lang="en-GB" sz="1400" dirty="0">
                <a:solidFill>
                  <a:srgbClr val="295E7E"/>
                </a:solidFill>
                <a:latin typeface="Trebuchet MS" panose="020B0703020202090204" pitchFamily="34" charset="0"/>
              </a:rPr>
              <a:t>'</a:t>
            </a:r>
            <a:endParaRPr lang="en-US" sz="1400" dirty="0">
              <a:solidFill>
                <a:srgbClr val="295E7E"/>
              </a:solidFill>
              <a:latin typeface="Trebuchet MS" panose="020B0703020202090204" pitchFamily="34" charset="0"/>
            </a:endParaRPr>
          </a:p>
        </p:txBody>
      </p:sp>
      <p:sp>
        <p:nvSpPr>
          <p:cNvPr id="30" name="TextBox 29">
            <a:extLst>
              <a:ext uri="{FF2B5EF4-FFF2-40B4-BE49-F238E27FC236}">
                <a16:creationId xmlns:a16="http://schemas.microsoft.com/office/drawing/2014/main" id="{606C91FA-5A27-46E5-BB18-FC1F9194E8B2}"/>
              </a:ext>
            </a:extLst>
          </p:cNvPr>
          <p:cNvSpPr txBox="1"/>
          <p:nvPr/>
        </p:nvSpPr>
        <p:spPr>
          <a:xfrm>
            <a:off x="9209420" y="0"/>
            <a:ext cx="2776427" cy="6857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dirty="0">
                <a:solidFill>
                  <a:srgbClr val="FFFFFF"/>
                </a:solidFill>
              </a:rPr>
              <a:t>Consulting roles are far less positive about online learning resources available </a:t>
            </a:r>
          </a:p>
          <a:p>
            <a:endParaRPr lang="en-GB" dirty="0">
              <a:solidFill>
                <a:srgbClr val="FFFFFF"/>
              </a:solidFill>
            </a:endParaRPr>
          </a:p>
          <a:p>
            <a:r>
              <a:rPr lang="en-GB" dirty="0">
                <a:solidFill>
                  <a:srgbClr val="FFFFFF"/>
                </a:solidFill>
              </a:rPr>
              <a:t>Principals are least positive (Project leaders </a:t>
            </a:r>
          </a:p>
          <a:p>
            <a:r>
              <a:rPr lang="en-GB" dirty="0">
                <a:solidFill>
                  <a:srgbClr val="FFFFFF"/>
                </a:solidFill>
              </a:rPr>
              <a:t>in 2020) with a significant decrease of </a:t>
            </a:r>
          </a:p>
          <a:p>
            <a:r>
              <a:rPr lang="en-GB" dirty="0">
                <a:solidFill>
                  <a:srgbClr val="FFFFFF"/>
                </a:solidFill>
              </a:rPr>
              <a:t>-18% from 2020 </a:t>
            </a:r>
          </a:p>
          <a:p>
            <a:endParaRPr lang="en-GB" dirty="0">
              <a:solidFill>
                <a:srgbClr val="FFFFFF"/>
              </a:solidFill>
            </a:endParaRPr>
          </a:p>
          <a:p>
            <a:r>
              <a:rPr lang="en-GB" dirty="0">
                <a:solidFill>
                  <a:srgbClr val="FFFFFF"/>
                </a:solidFill>
              </a:rPr>
              <a:t>CT averages at 41% for this question, a large</a:t>
            </a:r>
          </a:p>
          <a:p>
            <a:r>
              <a:rPr lang="en-GB" dirty="0">
                <a:solidFill>
                  <a:srgbClr val="FFFFFF"/>
                </a:solidFill>
              </a:rPr>
              <a:t>-11% drop from 2020</a:t>
            </a:r>
          </a:p>
          <a:p>
            <a:endParaRPr lang="en-GB" dirty="0">
              <a:solidFill>
                <a:srgbClr val="FFFFFF"/>
              </a:solidFill>
            </a:endParaRPr>
          </a:p>
          <a:p>
            <a:r>
              <a:rPr lang="en-GB" dirty="0">
                <a:solidFill>
                  <a:srgbClr val="FFFFFF"/>
                </a:solidFill>
              </a:rPr>
              <a:t>Continued dissatisfaction with learning is a trend in both the People &amp; IT Pulse Surveys</a:t>
            </a:r>
          </a:p>
        </p:txBody>
      </p:sp>
      <p:grpSp>
        <p:nvGrpSpPr>
          <p:cNvPr id="37" name="Group 36">
            <a:extLst>
              <a:ext uri="{FF2B5EF4-FFF2-40B4-BE49-F238E27FC236}">
                <a16:creationId xmlns:a16="http://schemas.microsoft.com/office/drawing/2014/main" id="{C4088C65-79A5-4E4A-BCEA-F20F96D4F2F4}"/>
              </a:ext>
            </a:extLst>
          </p:cNvPr>
          <p:cNvGrpSpPr/>
          <p:nvPr/>
        </p:nvGrpSpPr>
        <p:grpSpPr>
          <a:xfrm>
            <a:off x="3029001" y="6455122"/>
            <a:ext cx="3450958" cy="213162"/>
            <a:chOff x="3007570" y="6393094"/>
            <a:chExt cx="3450958" cy="213162"/>
          </a:xfrm>
        </p:grpSpPr>
        <p:sp>
          <p:nvSpPr>
            <p:cNvPr id="42" name="Rectangle 41">
              <a:extLst>
                <a:ext uri="{FF2B5EF4-FFF2-40B4-BE49-F238E27FC236}">
                  <a16:creationId xmlns:a16="http://schemas.microsoft.com/office/drawing/2014/main" id="{7F491654-7765-43D2-853C-4E9A3D73DF29}"/>
                </a:ext>
              </a:extLst>
            </p:cNvPr>
            <p:cNvSpPr/>
            <p:nvPr/>
          </p:nvSpPr>
          <p:spPr>
            <a:xfrm>
              <a:off x="3007570" y="6402388"/>
              <a:ext cx="281709" cy="19497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46" name="TextBox 45">
              <a:extLst>
                <a:ext uri="{FF2B5EF4-FFF2-40B4-BE49-F238E27FC236}">
                  <a16:creationId xmlns:a16="http://schemas.microsoft.com/office/drawing/2014/main" id="{5BA495CD-914F-4935-A629-F5F323052186}"/>
                </a:ext>
              </a:extLst>
            </p:cNvPr>
            <p:cNvSpPr txBox="1"/>
            <p:nvPr/>
          </p:nvSpPr>
          <p:spPr>
            <a:xfrm>
              <a:off x="324074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Positive</a:t>
              </a:r>
            </a:p>
          </p:txBody>
        </p:sp>
        <p:sp>
          <p:nvSpPr>
            <p:cNvPr id="47" name="Rectangle 46">
              <a:extLst>
                <a:ext uri="{FF2B5EF4-FFF2-40B4-BE49-F238E27FC236}">
                  <a16:creationId xmlns:a16="http://schemas.microsoft.com/office/drawing/2014/main" id="{03BE3E89-1FEC-4F05-8AF5-F3B6C97BDDF4}"/>
                </a:ext>
              </a:extLst>
            </p:cNvPr>
            <p:cNvSpPr/>
            <p:nvPr/>
          </p:nvSpPr>
          <p:spPr>
            <a:xfrm>
              <a:off x="4106605" y="6402190"/>
              <a:ext cx="281709" cy="194970"/>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48" name="TextBox 47">
              <a:extLst>
                <a:ext uri="{FF2B5EF4-FFF2-40B4-BE49-F238E27FC236}">
                  <a16:creationId xmlns:a16="http://schemas.microsoft.com/office/drawing/2014/main" id="{0C09730A-C7BE-4714-8100-801691EB579F}"/>
                </a:ext>
              </a:extLst>
            </p:cNvPr>
            <p:cNvSpPr txBox="1"/>
            <p:nvPr/>
          </p:nvSpPr>
          <p:spPr>
            <a:xfrm>
              <a:off x="4348692" y="6402190"/>
              <a:ext cx="914400"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Neutral</a:t>
              </a:r>
            </a:p>
          </p:txBody>
        </p:sp>
        <p:sp>
          <p:nvSpPr>
            <p:cNvPr id="50" name="Rectangle 49">
              <a:extLst>
                <a:ext uri="{FF2B5EF4-FFF2-40B4-BE49-F238E27FC236}">
                  <a16:creationId xmlns:a16="http://schemas.microsoft.com/office/drawing/2014/main" id="{E2D5E8E5-9AB7-4B55-A67B-7079E0F7C759}"/>
                </a:ext>
              </a:extLst>
            </p:cNvPr>
            <p:cNvSpPr/>
            <p:nvPr/>
          </p:nvSpPr>
          <p:spPr>
            <a:xfrm>
              <a:off x="5223470" y="6402190"/>
              <a:ext cx="281709" cy="194970"/>
            </a:xfrm>
            <a:prstGeom prst="rect">
              <a:avLst/>
            </a:prstGeom>
            <a:solidFill>
              <a:srgbClr val="837F7F"/>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endParaRPr lang="en-US" sz="1200" dirty="0">
                <a:solidFill>
                  <a:srgbClr val="FFFFFF"/>
                </a:solidFill>
              </a:endParaRPr>
            </a:p>
          </p:txBody>
        </p:sp>
        <p:sp>
          <p:nvSpPr>
            <p:cNvPr id="51" name="TextBox 50">
              <a:extLst>
                <a:ext uri="{FF2B5EF4-FFF2-40B4-BE49-F238E27FC236}">
                  <a16:creationId xmlns:a16="http://schemas.microsoft.com/office/drawing/2014/main" id="{CFBEE79C-2449-4235-8FB0-937535502D72}"/>
                </a:ext>
              </a:extLst>
            </p:cNvPr>
            <p:cNvSpPr txBox="1"/>
            <p:nvPr/>
          </p:nvSpPr>
          <p:spPr>
            <a:xfrm>
              <a:off x="5433357" y="6393094"/>
              <a:ext cx="1025171" cy="204066"/>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 Negative</a:t>
              </a:r>
            </a:p>
          </p:txBody>
        </p:sp>
      </p:grpSp>
      <p:sp>
        <p:nvSpPr>
          <p:cNvPr id="78" name="TextBox 77">
            <a:extLst>
              <a:ext uri="{FF2B5EF4-FFF2-40B4-BE49-F238E27FC236}">
                <a16:creationId xmlns:a16="http://schemas.microsoft.com/office/drawing/2014/main" id="{C9AFF4E4-4757-4840-85BB-DB457C0C6B29}"/>
              </a:ext>
            </a:extLst>
          </p:cNvPr>
          <p:cNvSpPr txBox="1"/>
          <p:nvPr/>
        </p:nvSpPr>
        <p:spPr>
          <a:xfrm>
            <a:off x="7631778"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2671</a:t>
            </a:r>
          </a:p>
        </p:txBody>
      </p:sp>
      <p:sp>
        <p:nvSpPr>
          <p:cNvPr id="79" name="TextBox 78">
            <a:extLst>
              <a:ext uri="{FF2B5EF4-FFF2-40B4-BE49-F238E27FC236}">
                <a16:creationId xmlns:a16="http://schemas.microsoft.com/office/drawing/2014/main" id="{B27FFF7C-F687-49F5-BC48-9DFFA47D6BB0}"/>
              </a:ext>
            </a:extLst>
          </p:cNvPr>
          <p:cNvSpPr txBox="1"/>
          <p:nvPr/>
        </p:nvSpPr>
        <p:spPr>
          <a:xfrm>
            <a:off x="4160074"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681</a:t>
            </a:r>
            <a:endParaRPr lang="en-US" sz="1100" i="1" dirty="0">
              <a:solidFill>
                <a:schemeClr val="bg1">
                  <a:lumMod val="50000"/>
                </a:schemeClr>
              </a:solidFill>
            </a:endParaRPr>
          </a:p>
        </p:txBody>
      </p:sp>
      <p:sp>
        <p:nvSpPr>
          <p:cNvPr id="80" name="TextBox 13">
            <a:extLst>
              <a:ext uri="{FF2B5EF4-FFF2-40B4-BE49-F238E27FC236}">
                <a16:creationId xmlns:a16="http://schemas.microsoft.com/office/drawing/2014/main" id="{C33635FC-29C3-43B0-9789-ABDD8269C59D}"/>
              </a:ext>
            </a:extLst>
          </p:cNvPr>
          <p:cNvSpPr txBox="1"/>
          <p:nvPr/>
        </p:nvSpPr>
        <p:spPr>
          <a:xfrm>
            <a:off x="3000302"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343</a:t>
            </a:r>
          </a:p>
        </p:txBody>
      </p:sp>
      <p:sp>
        <p:nvSpPr>
          <p:cNvPr id="81" name="TextBox 13">
            <a:extLst>
              <a:ext uri="{FF2B5EF4-FFF2-40B4-BE49-F238E27FC236}">
                <a16:creationId xmlns:a16="http://schemas.microsoft.com/office/drawing/2014/main" id="{E3F05B61-A6B0-4A20-AD1C-EE03F810EE70}"/>
              </a:ext>
            </a:extLst>
          </p:cNvPr>
          <p:cNvSpPr txBox="1"/>
          <p:nvPr/>
        </p:nvSpPr>
        <p:spPr>
          <a:xfrm>
            <a:off x="1841212"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307</a:t>
            </a:r>
          </a:p>
        </p:txBody>
      </p:sp>
      <p:sp>
        <p:nvSpPr>
          <p:cNvPr id="82" name="TextBox 81">
            <a:extLst>
              <a:ext uri="{FF2B5EF4-FFF2-40B4-BE49-F238E27FC236}">
                <a16:creationId xmlns:a16="http://schemas.microsoft.com/office/drawing/2014/main" id="{3A47BC8B-462E-4058-A46A-7596B1BA0F91}"/>
              </a:ext>
            </a:extLst>
          </p:cNvPr>
          <p:cNvSpPr txBox="1"/>
          <p:nvPr/>
        </p:nvSpPr>
        <p:spPr>
          <a:xfrm>
            <a:off x="661647" y="5901907"/>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1206</a:t>
            </a:r>
          </a:p>
        </p:txBody>
      </p:sp>
      <p:sp>
        <p:nvSpPr>
          <p:cNvPr id="83" name="TextBox 82">
            <a:extLst>
              <a:ext uri="{FF2B5EF4-FFF2-40B4-BE49-F238E27FC236}">
                <a16:creationId xmlns:a16="http://schemas.microsoft.com/office/drawing/2014/main" id="{CFFEE182-5445-4A10-AC0C-FA599C954B7E}"/>
              </a:ext>
            </a:extLst>
          </p:cNvPr>
          <p:cNvSpPr txBox="1"/>
          <p:nvPr/>
        </p:nvSpPr>
        <p:spPr>
          <a:xfrm>
            <a:off x="5323927"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1281</a:t>
            </a:r>
            <a:endParaRPr lang="en-US" sz="1100" i="1" dirty="0">
              <a:solidFill>
                <a:schemeClr val="bg1">
                  <a:lumMod val="50000"/>
                </a:schemeClr>
              </a:solidFill>
            </a:endParaRPr>
          </a:p>
        </p:txBody>
      </p:sp>
      <p:sp>
        <p:nvSpPr>
          <p:cNvPr id="84" name="TextBox 83">
            <a:extLst>
              <a:ext uri="{FF2B5EF4-FFF2-40B4-BE49-F238E27FC236}">
                <a16:creationId xmlns:a16="http://schemas.microsoft.com/office/drawing/2014/main" id="{DB945734-EBB3-4E90-B6BE-AE99ED795582}"/>
              </a:ext>
            </a:extLst>
          </p:cNvPr>
          <p:cNvSpPr txBox="1"/>
          <p:nvPr/>
        </p:nvSpPr>
        <p:spPr>
          <a:xfrm>
            <a:off x="6489745" y="589106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2584</a:t>
            </a:r>
            <a:endParaRPr lang="en-US" sz="1100" i="1" dirty="0">
              <a:solidFill>
                <a:schemeClr val="bg1">
                  <a:lumMod val="50000"/>
                </a:schemeClr>
              </a:solidFill>
            </a:endParaRPr>
          </a:p>
        </p:txBody>
      </p:sp>
      <p:sp>
        <p:nvSpPr>
          <p:cNvPr id="85" name="TextBox 84">
            <a:extLst>
              <a:ext uri="{FF2B5EF4-FFF2-40B4-BE49-F238E27FC236}">
                <a16:creationId xmlns:a16="http://schemas.microsoft.com/office/drawing/2014/main" id="{75A458F4-2258-43BC-8DC9-F4269F4F6F1E}"/>
              </a:ext>
            </a:extLst>
          </p:cNvPr>
          <p:cNvSpPr txBox="1"/>
          <p:nvPr/>
        </p:nvSpPr>
        <p:spPr>
          <a:xfrm>
            <a:off x="8202685" y="589106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2089</a:t>
            </a:r>
          </a:p>
        </p:txBody>
      </p:sp>
      <p:sp>
        <p:nvSpPr>
          <p:cNvPr id="86" name="TextBox 85">
            <a:extLst>
              <a:ext uri="{FF2B5EF4-FFF2-40B4-BE49-F238E27FC236}">
                <a16:creationId xmlns:a16="http://schemas.microsoft.com/office/drawing/2014/main" id="{BCEE0F5D-E168-4A0E-B681-30A88CFE480B}"/>
              </a:ext>
            </a:extLst>
          </p:cNvPr>
          <p:cNvSpPr txBox="1"/>
          <p:nvPr/>
        </p:nvSpPr>
        <p:spPr>
          <a:xfrm>
            <a:off x="4746941"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651</a:t>
            </a:r>
            <a:endParaRPr lang="en-US" sz="1100" i="1" dirty="0">
              <a:solidFill>
                <a:schemeClr val="bg1">
                  <a:lumMod val="50000"/>
                </a:schemeClr>
              </a:solidFill>
            </a:endParaRPr>
          </a:p>
        </p:txBody>
      </p:sp>
      <p:sp>
        <p:nvSpPr>
          <p:cNvPr id="87" name="TextBox 13">
            <a:extLst>
              <a:ext uri="{FF2B5EF4-FFF2-40B4-BE49-F238E27FC236}">
                <a16:creationId xmlns:a16="http://schemas.microsoft.com/office/drawing/2014/main" id="{E06D9BA6-CEA8-4ADC-ACFB-31F272E46038}"/>
              </a:ext>
            </a:extLst>
          </p:cNvPr>
          <p:cNvSpPr txBox="1"/>
          <p:nvPr/>
        </p:nvSpPr>
        <p:spPr>
          <a:xfrm>
            <a:off x="3588789" y="590190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396</a:t>
            </a:r>
          </a:p>
        </p:txBody>
      </p:sp>
      <p:sp>
        <p:nvSpPr>
          <p:cNvPr id="88" name="TextBox 13">
            <a:extLst>
              <a:ext uri="{FF2B5EF4-FFF2-40B4-BE49-F238E27FC236}">
                <a16:creationId xmlns:a16="http://schemas.microsoft.com/office/drawing/2014/main" id="{E95830F5-5DFB-4DFE-808D-F9903F96A766}"/>
              </a:ext>
            </a:extLst>
          </p:cNvPr>
          <p:cNvSpPr txBox="1"/>
          <p:nvPr/>
        </p:nvSpPr>
        <p:spPr>
          <a:xfrm>
            <a:off x="2412119" y="5901906"/>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302</a:t>
            </a:r>
            <a:endParaRPr lang="en-US" sz="1100" i="1" dirty="0">
              <a:solidFill>
                <a:schemeClr val="bg1">
                  <a:lumMod val="50000"/>
                </a:schemeClr>
              </a:solidFill>
            </a:endParaRPr>
          </a:p>
        </p:txBody>
      </p:sp>
      <p:sp>
        <p:nvSpPr>
          <p:cNvPr id="89" name="TextBox 88">
            <a:extLst>
              <a:ext uri="{FF2B5EF4-FFF2-40B4-BE49-F238E27FC236}">
                <a16:creationId xmlns:a16="http://schemas.microsoft.com/office/drawing/2014/main" id="{1EEC6367-B212-4936-83ED-F6F5A8D004E9}"/>
              </a:ext>
            </a:extLst>
          </p:cNvPr>
          <p:cNvSpPr txBox="1"/>
          <p:nvPr/>
        </p:nvSpPr>
        <p:spPr>
          <a:xfrm>
            <a:off x="1251278" y="5893579"/>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en-US" sz="1100" i="1" dirty="0">
                <a:solidFill>
                  <a:schemeClr val="bg1">
                    <a:lumMod val="50000"/>
                  </a:schemeClr>
                </a:solidFill>
              </a:rPr>
              <a:t>1112</a:t>
            </a:r>
          </a:p>
        </p:txBody>
      </p:sp>
      <p:sp>
        <p:nvSpPr>
          <p:cNvPr id="90" name="TextBox 89">
            <a:extLst>
              <a:ext uri="{FF2B5EF4-FFF2-40B4-BE49-F238E27FC236}">
                <a16:creationId xmlns:a16="http://schemas.microsoft.com/office/drawing/2014/main" id="{A67BD330-380F-41BB-BD72-F15E4E6133E3}"/>
              </a:ext>
            </a:extLst>
          </p:cNvPr>
          <p:cNvSpPr txBox="1"/>
          <p:nvPr/>
        </p:nvSpPr>
        <p:spPr>
          <a:xfrm>
            <a:off x="5913861" y="5891513"/>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i="1" dirty="0">
                <a:solidFill>
                  <a:schemeClr val="bg1">
                    <a:lumMod val="50000"/>
                  </a:schemeClr>
                </a:solidFill>
              </a:rPr>
              <a:t>1190</a:t>
            </a:r>
            <a:endParaRPr lang="en-US" sz="1100" i="1" dirty="0">
              <a:solidFill>
                <a:schemeClr val="bg1">
                  <a:lumMod val="50000"/>
                </a:schemeClr>
              </a:solidFill>
            </a:endParaRPr>
          </a:p>
        </p:txBody>
      </p:sp>
      <p:sp>
        <p:nvSpPr>
          <p:cNvPr id="93" name="TextBox 92">
            <a:extLst>
              <a:ext uri="{FF2B5EF4-FFF2-40B4-BE49-F238E27FC236}">
                <a16:creationId xmlns:a16="http://schemas.microsoft.com/office/drawing/2014/main" id="{C5AEE749-0C1C-4EA0-A1A9-9FEE1A1B5863}"/>
              </a:ext>
            </a:extLst>
          </p:cNvPr>
          <p:cNvSpPr txBox="1"/>
          <p:nvPr/>
        </p:nvSpPr>
        <p:spPr>
          <a:xfrm>
            <a:off x="7067595" y="5887825"/>
            <a:ext cx="420098" cy="235679"/>
          </a:xfrm>
          <a:prstGeom prst="rect">
            <a:avLst/>
          </a:prstGeom>
          <a:noFill/>
          <a:ln w="9525" cap="rnd" cmpd="sng" algn="ctr">
            <a:no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prstTxWarp prst="textNoShape">
              <a:avLst/>
            </a:prstTxWarp>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100" i="1" dirty="0">
                <a:solidFill>
                  <a:schemeClr val="bg1">
                    <a:lumMod val="50000"/>
                  </a:schemeClr>
                </a:solidFill>
              </a:rPr>
              <a:t>2364</a:t>
            </a:r>
          </a:p>
        </p:txBody>
      </p:sp>
      <p:sp>
        <p:nvSpPr>
          <p:cNvPr id="94" name="TextBox 93">
            <a:extLst>
              <a:ext uri="{FF2B5EF4-FFF2-40B4-BE49-F238E27FC236}">
                <a16:creationId xmlns:a16="http://schemas.microsoft.com/office/drawing/2014/main" id="{D2FB60F5-055F-4E1D-AF6F-3C016909C2A1}"/>
              </a:ext>
            </a:extLst>
          </p:cNvPr>
          <p:cNvSpPr txBox="1"/>
          <p:nvPr/>
        </p:nvSpPr>
        <p:spPr>
          <a:xfrm>
            <a:off x="507254" y="6155542"/>
            <a:ext cx="1046798" cy="23567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575757"/>
                </a:solidFill>
              </a:rPr>
              <a:t># RESPONSES</a:t>
            </a:r>
          </a:p>
        </p:txBody>
      </p:sp>
      <p:cxnSp>
        <p:nvCxnSpPr>
          <p:cNvPr id="123" name="Straight Connector 122">
            <a:extLst>
              <a:ext uri="{FF2B5EF4-FFF2-40B4-BE49-F238E27FC236}">
                <a16:creationId xmlns:a16="http://schemas.microsoft.com/office/drawing/2014/main" id="{64A82618-4418-4E9D-A1DA-BFAE25729C15}"/>
              </a:ext>
            </a:extLst>
          </p:cNvPr>
          <p:cNvCxnSpPr/>
          <p:nvPr/>
        </p:nvCxnSpPr>
        <p:spPr>
          <a:xfrm>
            <a:off x="1775852"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754E06D-D5E1-4BDB-8745-85343C80C098}"/>
              </a:ext>
            </a:extLst>
          </p:cNvPr>
          <p:cNvCxnSpPr/>
          <p:nvPr/>
        </p:nvCxnSpPr>
        <p:spPr>
          <a:xfrm>
            <a:off x="294294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147904B-A8ED-4450-AE75-EF77FE753FAF}"/>
              </a:ext>
            </a:extLst>
          </p:cNvPr>
          <p:cNvCxnSpPr/>
          <p:nvPr/>
        </p:nvCxnSpPr>
        <p:spPr>
          <a:xfrm>
            <a:off x="4096578"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6055DB9-99AA-478D-ABE5-DBD5A1817CD5}"/>
              </a:ext>
            </a:extLst>
          </p:cNvPr>
          <p:cNvCxnSpPr/>
          <p:nvPr/>
        </p:nvCxnSpPr>
        <p:spPr>
          <a:xfrm>
            <a:off x="5249790"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62CEFA62-C600-4FFF-A021-50B73C03875A}"/>
              </a:ext>
            </a:extLst>
          </p:cNvPr>
          <p:cNvCxnSpPr/>
          <p:nvPr/>
        </p:nvCxnSpPr>
        <p:spPr>
          <a:xfrm>
            <a:off x="6406827"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C9F09C1-2DDB-4F63-BCED-5C8F620E18EE}"/>
              </a:ext>
            </a:extLst>
          </p:cNvPr>
          <p:cNvCxnSpPr/>
          <p:nvPr/>
        </p:nvCxnSpPr>
        <p:spPr>
          <a:xfrm>
            <a:off x="7567385" y="1758403"/>
            <a:ext cx="0" cy="3600718"/>
          </a:xfrm>
          <a:prstGeom prst="line">
            <a:avLst/>
          </a:prstGeom>
          <a:ln w="9525" cap="rnd">
            <a:solidFill>
              <a:schemeClr val="tx1">
                <a:lumMod val="60000"/>
                <a:lumOff val="40000"/>
              </a:schemeClr>
            </a:solidFill>
            <a:prstDash val="sysDash"/>
            <a:roun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48C1FC3-2F2B-4F0E-8FA0-8CD01D72C131}"/>
              </a:ext>
            </a:extLst>
          </p:cNvPr>
          <p:cNvCxnSpPr>
            <a:cxnSpLocks/>
          </p:cNvCxnSpPr>
          <p:nvPr/>
        </p:nvCxnSpPr>
        <p:spPr>
          <a:xfrm>
            <a:off x="1071455" y="3411522"/>
            <a:ext cx="271807" cy="233886"/>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D99A60C6-F107-4B68-8FDD-A77AF53A81A0}"/>
              </a:ext>
            </a:extLst>
          </p:cNvPr>
          <p:cNvSpPr/>
          <p:nvPr/>
        </p:nvSpPr>
        <p:spPr>
          <a:xfrm>
            <a:off x="1026392" y="3260443"/>
            <a:ext cx="395714"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7</a:t>
            </a:r>
            <a:endParaRPr lang="en-US" sz="1000" dirty="0">
              <a:solidFill>
                <a:srgbClr val="575757"/>
              </a:solidFill>
              <a:cs typeface="Arial" charset="0"/>
              <a:sym typeface="Trebuchet MS" panose="020B0603020202020204" pitchFamily="34" charset="0"/>
            </a:endParaRPr>
          </a:p>
        </p:txBody>
      </p:sp>
      <p:sp>
        <p:nvSpPr>
          <p:cNvPr id="134" name="Rectangle 133" hidden="1">
            <a:extLst>
              <a:ext uri="{FF2B5EF4-FFF2-40B4-BE49-F238E27FC236}">
                <a16:creationId xmlns:a16="http://schemas.microsoft.com/office/drawing/2014/main" id="{A0C0DFAF-AC2E-4A97-90AA-4A69A6D059A9}"/>
              </a:ext>
            </a:extLst>
          </p:cNvPr>
          <p:cNvSpPr/>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lang="en-US" sz="1200" dirty="0">
              <a:solidFill>
                <a:srgbClr val="FFFFFF"/>
              </a:solidFill>
              <a:sym typeface="+mn-lt"/>
            </a:endParaRPr>
          </a:p>
        </p:txBody>
      </p:sp>
      <p:cxnSp>
        <p:nvCxnSpPr>
          <p:cNvPr id="136" name="Straight Connector 135">
            <a:extLst>
              <a:ext uri="{FF2B5EF4-FFF2-40B4-BE49-F238E27FC236}">
                <a16:creationId xmlns:a16="http://schemas.microsoft.com/office/drawing/2014/main" id="{E43F55AF-911E-4CF0-85B2-E477B9E293B4}"/>
              </a:ext>
            </a:extLst>
          </p:cNvPr>
          <p:cNvCxnSpPr>
            <a:cxnSpLocks/>
          </p:cNvCxnSpPr>
          <p:nvPr/>
        </p:nvCxnSpPr>
        <p:spPr>
          <a:xfrm>
            <a:off x="2230229" y="3582440"/>
            <a:ext cx="273590" cy="145010"/>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A307E157-4A79-409D-842D-D2E6C4B1AA74}"/>
              </a:ext>
            </a:extLst>
          </p:cNvPr>
          <p:cNvSpPr/>
          <p:nvPr/>
        </p:nvSpPr>
        <p:spPr>
          <a:xfrm>
            <a:off x="2179603" y="3411522"/>
            <a:ext cx="395714"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4</a:t>
            </a:r>
            <a:endParaRPr lang="en-US" sz="1000" dirty="0">
              <a:solidFill>
                <a:srgbClr val="575757"/>
              </a:solidFill>
              <a:cs typeface="Arial" charset="0"/>
              <a:sym typeface="Trebuchet MS" panose="020B0603020202020204" pitchFamily="34" charset="0"/>
            </a:endParaRPr>
          </a:p>
        </p:txBody>
      </p:sp>
      <p:cxnSp>
        <p:nvCxnSpPr>
          <p:cNvPr id="139" name="Straight Connector 138">
            <a:extLst>
              <a:ext uri="{FF2B5EF4-FFF2-40B4-BE49-F238E27FC236}">
                <a16:creationId xmlns:a16="http://schemas.microsoft.com/office/drawing/2014/main" id="{F6B717EC-0962-4F9F-A7B4-F508CD5FACCB}"/>
              </a:ext>
            </a:extLst>
          </p:cNvPr>
          <p:cNvCxnSpPr>
            <a:cxnSpLocks/>
          </p:cNvCxnSpPr>
          <p:nvPr/>
        </p:nvCxnSpPr>
        <p:spPr>
          <a:xfrm>
            <a:off x="3390653" y="3783378"/>
            <a:ext cx="271807" cy="233886"/>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EDAA68C3-14FD-4358-B6F0-952F48359EFE}"/>
              </a:ext>
            </a:extLst>
          </p:cNvPr>
          <p:cNvCxnSpPr>
            <a:cxnSpLocks/>
          </p:cNvCxnSpPr>
          <p:nvPr/>
        </p:nvCxnSpPr>
        <p:spPr>
          <a:xfrm>
            <a:off x="4539608" y="3749850"/>
            <a:ext cx="273031" cy="605742"/>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0209E9EA-82D0-42DB-BA69-CC20D88AC074}"/>
              </a:ext>
            </a:extLst>
          </p:cNvPr>
          <p:cNvSpPr/>
          <p:nvPr/>
        </p:nvSpPr>
        <p:spPr>
          <a:xfrm>
            <a:off x="3340160" y="3632299"/>
            <a:ext cx="395714"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7</a:t>
            </a:r>
            <a:endParaRPr lang="en-US" sz="1000" dirty="0">
              <a:solidFill>
                <a:srgbClr val="575757"/>
              </a:solidFill>
              <a:cs typeface="Arial" charset="0"/>
              <a:sym typeface="Trebuchet MS" panose="020B0603020202020204" pitchFamily="34" charset="0"/>
            </a:endParaRPr>
          </a:p>
        </p:txBody>
      </p:sp>
      <p:sp>
        <p:nvSpPr>
          <p:cNvPr id="143" name="Rectangle 142">
            <a:extLst>
              <a:ext uri="{FF2B5EF4-FFF2-40B4-BE49-F238E27FC236}">
                <a16:creationId xmlns:a16="http://schemas.microsoft.com/office/drawing/2014/main" id="{79CF79FF-563E-4174-A5EF-5C6D7929DAA6}"/>
              </a:ext>
            </a:extLst>
          </p:cNvPr>
          <p:cNvSpPr/>
          <p:nvPr/>
        </p:nvSpPr>
        <p:spPr>
          <a:xfrm>
            <a:off x="4459351" y="3638395"/>
            <a:ext cx="447729"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18</a:t>
            </a:r>
            <a:endParaRPr lang="en-US" sz="1000" dirty="0">
              <a:solidFill>
                <a:srgbClr val="575757"/>
              </a:solidFill>
              <a:cs typeface="Arial" charset="0"/>
              <a:sym typeface="Trebuchet MS" panose="020B0603020202020204" pitchFamily="34" charset="0"/>
            </a:endParaRPr>
          </a:p>
        </p:txBody>
      </p:sp>
      <p:cxnSp>
        <p:nvCxnSpPr>
          <p:cNvPr id="144" name="Straight Connector 143">
            <a:extLst>
              <a:ext uri="{FF2B5EF4-FFF2-40B4-BE49-F238E27FC236}">
                <a16:creationId xmlns:a16="http://schemas.microsoft.com/office/drawing/2014/main" id="{D8FDEB89-C814-4E24-9813-FBFC895589D0}"/>
              </a:ext>
            </a:extLst>
          </p:cNvPr>
          <p:cNvCxnSpPr>
            <a:cxnSpLocks/>
          </p:cNvCxnSpPr>
          <p:nvPr/>
        </p:nvCxnSpPr>
        <p:spPr>
          <a:xfrm>
            <a:off x="5698037" y="3850434"/>
            <a:ext cx="278956" cy="471630"/>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03060B1B-76B6-4DD0-AB0D-A08650338E20}"/>
              </a:ext>
            </a:extLst>
          </p:cNvPr>
          <p:cNvSpPr/>
          <p:nvPr/>
        </p:nvSpPr>
        <p:spPr>
          <a:xfrm>
            <a:off x="5611705" y="3733546"/>
            <a:ext cx="447729"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14</a:t>
            </a:r>
            <a:endParaRPr lang="en-US" sz="1000" dirty="0">
              <a:solidFill>
                <a:srgbClr val="575757"/>
              </a:solidFill>
              <a:cs typeface="Arial" charset="0"/>
              <a:sym typeface="Trebuchet MS" panose="020B0603020202020204" pitchFamily="34" charset="0"/>
            </a:endParaRPr>
          </a:p>
        </p:txBody>
      </p:sp>
      <p:cxnSp>
        <p:nvCxnSpPr>
          <p:cNvPr id="147" name="Straight Connector 146">
            <a:extLst>
              <a:ext uri="{FF2B5EF4-FFF2-40B4-BE49-F238E27FC236}">
                <a16:creationId xmlns:a16="http://schemas.microsoft.com/office/drawing/2014/main" id="{F0730CD6-415E-45A0-8F92-1BD0FB085562}"/>
              </a:ext>
            </a:extLst>
          </p:cNvPr>
          <p:cNvCxnSpPr>
            <a:cxnSpLocks/>
          </p:cNvCxnSpPr>
          <p:nvPr/>
        </p:nvCxnSpPr>
        <p:spPr>
          <a:xfrm>
            <a:off x="6857608" y="3749850"/>
            <a:ext cx="269302" cy="336399"/>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9" name="Rectangle 148">
            <a:extLst>
              <a:ext uri="{FF2B5EF4-FFF2-40B4-BE49-F238E27FC236}">
                <a16:creationId xmlns:a16="http://schemas.microsoft.com/office/drawing/2014/main" id="{D9494606-071A-4A3F-9A27-B36900A5833E}"/>
              </a:ext>
            </a:extLst>
          </p:cNvPr>
          <p:cNvSpPr/>
          <p:nvPr/>
        </p:nvSpPr>
        <p:spPr>
          <a:xfrm>
            <a:off x="6771996" y="3607324"/>
            <a:ext cx="447729"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10</a:t>
            </a:r>
            <a:endParaRPr lang="en-US" sz="1000" dirty="0">
              <a:solidFill>
                <a:srgbClr val="575757"/>
              </a:solidFill>
              <a:cs typeface="Arial" charset="0"/>
              <a:sym typeface="Trebuchet MS" panose="020B0603020202020204" pitchFamily="34" charset="0"/>
            </a:endParaRPr>
          </a:p>
        </p:txBody>
      </p:sp>
      <p:cxnSp>
        <p:nvCxnSpPr>
          <p:cNvPr id="150" name="Straight Connector 149">
            <a:extLst>
              <a:ext uri="{FF2B5EF4-FFF2-40B4-BE49-F238E27FC236}">
                <a16:creationId xmlns:a16="http://schemas.microsoft.com/office/drawing/2014/main" id="{BC474CC9-BF6E-4B06-8150-1E07BDC41509}"/>
              </a:ext>
            </a:extLst>
          </p:cNvPr>
          <p:cNvCxnSpPr>
            <a:cxnSpLocks/>
          </p:cNvCxnSpPr>
          <p:nvPr/>
        </p:nvCxnSpPr>
        <p:spPr>
          <a:xfrm>
            <a:off x="8016540" y="3642951"/>
            <a:ext cx="269302" cy="336399"/>
          </a:xfrm>
          <a:prstGeom prst="line">
            <a:avLst/>
          </a:prstGeom>
          <a:ln w="9525" cap="rnd" cmpd="sng" algn="ctr">
            <a:solidFill>
              <a:srgbClr val="E71C57"/>
            </a:solidFill>
            <a:prstDash val="solid"/>
            <a:roun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C84861EE-3AA0-4B83-82F5-FFAF1FB6D5AD}"/>
              </a:ext>
            </a:extLst>
          </p:cNvPr>
          <p:cNvSpPr/>
          <p:nvPr/>
        </p:nvSpPr>
        <p:spPr>
          <a:xfrm>
            <a:off x="7930928" y="3500425"/>
            <a:ext cx="447729" cy="3021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defRPr/>
            </a:pPr>
            <a:r>
              <a:rPr lang="en-US" sz="1000" dirty="0">
                <a:solidFill>
                  <a:srgbClr val="E71C57"/>
                </a:solidFill>
                <a:latin typeface="Wingdings 3" panose="05040102010807070707" pitchFamily="18" charset="2"/>
              </a:rPr>
              <a:t>q</a:t>
            </a:r>
            <a:r>
              <a:rPr lang="en-US" sz="1000" dirty="0">
                <a:solidFill>
                  <a:srgbClr val="575757"/>
                </a:solidFill>
              </a:rPr>
              <a:t>10</a:t>
            </a:r>
            <a:endParaRPr lang="en-US" sz="1000" dirty="0">
              <a:solidFill>
                <a:srgbClr val="575757"/>
              </a:solidFill>
              <a:cs typeface="Arial" charset="0"/>
              <a:sym typeface="Trebuchet MS" panose="020B0603020202020204" pitchFamily="34" charset="0"/>
            </a:endParaRPr>
          </a:p>
        </p:txBody>
      </p:sp>
    </p:spTree>
    <p:extLst>
      <p:ext uri="{BB962C8B-B14F-4D97-AF65-F5344CB8AC3E}">
        <p14:creationId xmlns:p14="http://schemas.microsoft.com/office/powerpoint/2010/main" val="26805387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5772314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5" name="think-cell Slide" r:id="rId5" imgW="473" imgH="473" progId="TCLayout.ActiveDocument.1">
                  <p:embed/>
                </p:oleObj>
              </mc:Choice>
              <mc:Fallback>
                <p:oleObj name="think-cell Slide" r:id="rId5" imgW="473" imgH="473"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GB"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vert="horz"/>
          <a:lstStyle/>
          <a:p>
            <a:r>
              <a:rPr lang="en-GB" dirty="0"/>
              <a:t>Qualitative (Comments) Analysis</a:t>
            </a:r>
            <a:endParaRPr lang="en-GB" sz="3200" i="1" dirty="0"/>
          </a:p>
        </p:txBody>
      </p:sp>
      <p:grpSp>
        <p:nvGrpSpPr>
          <p:cNvPr id="11" name="Group 10"/>
          <p:cNvGrpSpPr>
            <a:grpSpLocks noChangeAspect="1"/>
          </p:cNvGrpSpPr>
          <p:nvPr/>
        </p:nvGrpSpPr>
        <p:grpSpPr>
          <a:xfrm>
            <a:off x="10080806" y="1988366"/>
            <a:ext cx="1643063" cy="1644650"/>
            <a:chOff x="5273675" y="2606675"/>
            <a:chExt cx="1643063" cy="1644650"/>
          </a:xfrm>
        </p:grpSpPr>
        <p:sp>
          <p:nvSpPr>
            <p:cNvPr id="12" name="AutoShape 11"/>
            <p:cNvSpPr>
              <a:spLocks noChangeAspect="1" noChangeArrowheads="1" noTextEdit="1"/>
            </p:cNvSpPr>
            <p:nvPr/>
          </p:nvSpPr>
          <p:spPr bwMode="auto">
            <a:xfrm>
              <a:off x="5273675" y="2606675"/>
              <a:ext cx="1643063"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387974" y="2954338"/>
              <a:ext cx="1409700" cy="966787"/>
            </a:xfrm>
            <a:custGeom>
              <a:avLst/>
              <a:gdLst>
                <a:gd name="connsiteX0" fmla="*/ 144317 w 1409700"/>
                <a:gd name="connsiteY0" fmla="*/ 576262 h 966787"/>
                <a:gd name="connsiteX1" fmla="*/ 128588 w 1409700"/>
                <a:gd name="connsiteY1" fmla="*/ 592137 h 966787"/>
                <a:gd name="connsiteX2" fmla="*/ 144317 w 1409700"/>
                <a:gd name="connsiteY2" fmla="*/ 608012 h 966787"/>
                <a:gd name="connsiteX3" fmla="*/ 595459 w 1409700"/>
                <a:gd name="connsiteY3" fmla="*/ 608012 h 966787"/>
                <a:gd name="connsiteX4" fmla="*/ 611188 w 1409700"/>
                <a:gd name="connsiteY4" fmla="*/ 592137 h 966787"/>
                <a:gd name="connsiteX5" fmla="*/ 595459 w 1409700"/>
                <a:gd name="connsiteY5" fmla="*/ 576262 h 966787"/>
                <a:gd name="connsiteX6" fmla="*/ 144317 w 1409700"/>
                <a:gd name="connsiteY6" fmla="*/ 576262 h 966787"/>
                <a:gd name="connsiteX7" fmla="*/ 144317 w 1409700"/>
                <a:gd name="connsiteY7" fmla="*/ 479425 h 966787"/>
                <a:gd name="connsiteX8" fmla="*/ 128588 w 1409700"/>
                <a:gd name="connsiteY8" fmla="*/ 495300 h 966787"/>
                <a:gd name="connsiteX9" fmla="*/ 144317 w 1409700"/>
                <a:gd name="connsiteY9" fmla="*/ 511175 h 966787"/>
                <a:gd name="connsiteX10" fmla="*/ 595459 w 1409700"/>
                <a:gd name="connsiteY10" fmla="*/ 511175 h 966787"/>
                <a:gd name="connsiteX11" fmla="*/ 611188 w 1409700"/>
                <a:gd name="connsiteY11" fmla="*/ 495300 h 966787"/>
                <a:gd name="connsiteX12" fmla="*/ 595459 w 1409700"/>
                <a:gd name="connsiteY12" fmla="*/ 479425 h 966787"/>
                <a:gd name="connsiteX13" fmla="*/ 144317 w 1409700"/>
                <a:gd name="connsiteY13" fmla="*/ 479425 h 966787"/>
                <a:gd name="connsiteX14" fmla="*/ 144317 w 1409700"/>
                <a:gd name="connsiteY14" fmla="*/ 382587 h 966787"/>
                <a:gd name="connsiteX15" fmla="*/ 128588 w 1409700"/>
                <a:gd name="connsiteY15" fmla="*/ 397669 h 966787"/>
                <a:gd name="connsiteX16" fmla="*/ 144317 w 1409700"/>
                <a:gd name="connsiteY16" fmla="*/ 412750 h 966787"/>
                <a:gd name="connsiteX17" fmla="*/ 595459 w 1409700"/>
                <a:gd name="connsiteY17" fmla="*/ 412750 h 966787"/>
                <a:gd name="connsiteX18" fmla="*/ 611188 w 1409700"/>
                <a:gd name="connsiteY18" fmla="*/ 397669 h 966787"/>
                <a:gd name="connsiteX19" fmla="*/ 595459 w 1409700"/>
                <a:gd name="connsiteY19" fmla="*/ 382587 h 966787"/>
                <a:gd name="connsiteX20" fmla="*/ 144317 w 1409700"/>
                <a:gd name="connsiteY20" fmla="*/ 382587 h 966787"/>
                <a:gd name="connsiteX21" fmla="*/ 830069 w 1409700"/>
                <a:gd name="connsiteY21" fmla="*/ 355600 h 966787"/>
                <a:gd name="connsiteX22" fmla="*/ 1252733 w 1409700"/>
                <a:gd name="connsiteY22" fmla="*/ 355600 h 966787"/>
                <a:gd name="connsiteX23" fmla="*/ 1268413 w 1409700"/>
                <a:gd name="connsiteY23" fmla="*/ 371475 h 966787"/>
                <a:gd name="connsiteX24" fmla="*/ 1252733 w 1409700"/>
                <a:gd name="connsiteY24" fmla="*/ 387350 h 966787"/>
                <a:gd name="connsiteX25" fmla="*/ 830069 w 1409700"/>
                <a:gd name="connsiteY25" fmla="*/ 387350 h 966787"/>
                <a:gd name="connsiteX26" fmla="*/ 814388 w 1409700"/>
                <a:gd name="connsiteY26" fmla="*/ 371475 h 966787"/>
                <a:gd name="connsiteX27" fmla="*/ 830069 w 1409700"/>
                <a:gd name="connsiteY27" fmla="*/ 355600 h 966787"/>
                <a:gd name="connsiteX28" fmla="*/ 830069 w 1409700"/>
                <a:gd name="connsiteY28" fmla="*/ 257175 h 966787"/>
                <a:gd name="connsiteX29" fmla="*/ 1252733 w 1409700"/>
                <a:gd name="connsiteY29" fmla="*/ 257175 h 966787"/>
                <a:gd name="connsiteX30" fmla="*/ 1268413 w 1409700"/>
                <a:gd name="connsiteY30" fmla="*/ 273050 h 966787"/>
                <a:gd name="connsiteX31" fmla="*/ 1252733 w 1409700"/>
                <a:gd name="connsiteY31" fmla="*/ 288925 h 966787"/>
                <a:gd name="connsiteX32" fmla="*/ 830069 w 1409700"/>
                <a:gd name="connsiteY32" fmla="*/ 288925 h 966787"/>
                <a:gd name="connsiteX33" fmla="*/ 814388 w 1409700"/>
                <a:gd name="connsiteY33" fmla="*/ 273050 h 966787"/>
                <a:gd name="connsiteX34" fmla="*/ 830069 w 1409700"/>
                <a:gd name="connsiteY34" fmla="*/ 257175 h 966787"/>
                <a:gd name="connsiteX35" fmla="*/ 31443 w 1409700"/>
                <a:gd name="connsiteY35" fmla="*/ 214312 h 966787"/>
                <a:gd name="connsiteX36" fmla="*/ 706746 w 1409700"/>
                <a:gd name="connsiteY36" fmla="*/ 214312 h 966787"/>
                <a:gd name="connsiteX37" fmla="*/ 738188 w 1409700"/>
                <a:gd name="connsiteY37" fmla="*/ 245725 h 966787"/>
                <a:gd name="connsiteX38" fmla="*/ 738188 w 1409700"/>
                <a:gd name="connsiteY38" fmla="*/ 731906 h 966787"/>
                <a:gd name="connsiteX39" fmla="*/ 706746 w 1409700"/>
                <a:gd name="connsiteY39" fmla="*/ 763319 h 966787"/>
                <a:gd name="connsiteX40" fmla="*/ 455204 w 1409700"/>
                <a:gd name="connsiteY40" fmla="*/ 763319 h 966787"/>
                <a:gd name="connsiteX41" fmla="*/ 335150 w 1409700"/>
                <a:gd name="connsiteY41" fmla="*/ 893253 h 966787"/>
                <a:gd name="connsiteX42" fmla="*/ 286557 w 1409700"/>
                <a:gd name="connsiteY42" fmla="*/ 946797 h 966787"/>
                <a:gd name="connsiteX43" fmla="*/ 247969 w 1409700"/>
                <a:gd name="connsiteY43" fmla="*/ 966787 h 966787"/>
                <a:gd name="connsiteX44" fmla="*/ 240822 w 1409700"/>
                <a:gd name="connsiteY44" fmla="*/ 966073 h 966787"/>
                <a:gd name="connsiteX45" fmla="*/ 214382 w 1409700"/>
                <a:gd name="connsiteY45" fmla="*/ 940372 h 966787"/>
                <a:gd name="connsiteX46" fmla="*/ 213667 w 1409700"/>
                <a:gd name="connsiteY46" fmla="*/ 935375 h 966787"/>
                <a:gd name="connsiteX47" fmla="*/ 213667 w 1409700"/>
                <a:gd name="connsiteY47" fmla="*/ 763319 h 966787"/>
                <a:gd name="connsiteX48" fmla="*/ 31443 w 1409700"/>
                <a:gd name="connsiteY48" fmla="*/ 763319 h 966787"/>
                <a:gd name="connsiteX49" fmla="*/ 0 w 1409700"/>
                <a:gd name="connsiteY49" fmla="*/ 731906 h 966787"/>
                <a:gd name="connsiteX50" fmla="*/ 0 w 1409700"/>
                <a:gd name="connsiteY50" fmla="*/ 245725 h 966787"/>
                <a:gd name="connsiteX51" fmla="*/ 31443 w 1409700"/>
                <a:gd name="connsiteY51" fmla="*/ 214312 h 966787"/>
                <a:gd name="connsiteX52" fmla="*/ 830069 w 1409700"/>
                <a:gd name="connsiteY52" fmla="*/ 160337 h 966787"/>
                <a:gd name="connsiteX53" fmla="*/ 1252733 w 1409700"/>
                <a:gd name="connsiteY53" fmla="*/ 160337 h 966787"/>
                <a:gd name="connsiteX54" fmla="*/ 1268413 w 1409700"/>
                <a:gd name="connsiteY54" fmla="*/ 176212 h 966787"/>
                <a:gd name="connsiteX55" fmla="*/ 1252733 w 1409700"/>
                <a:gd name="connsiteY55" fmla="*/ 192087 h 966787"/>
                <a:gd name="connsiteX56" fmla="*/ 830069 w 1409700"/>
                <a:gd name="connsiteY56" fmla="*/ 192087 h 966787"/>
                <a:gd name="connsiteX57" fmla="*/ 814388 w 1409700"/>
                <a:gd name="connsiteY57" fmla="*/ 176212 h 966787"/>
                <a:gd name="connsiteX58" fmla="*/ 830069 w 1409700"/>
                <a:gd name="connsiteY58" fmla="*/ 160337 h 966787"/>
                <a:gd name="connsiteX59" fmla="*/ 704475 w 1409700"/>
                <a:gd name="connsiteY59" fmla="*/ 0 h 966787"/>
                <a:gd name="connsiteX60" fmla="*/ 1378325 w 1409700"/>
                <a:gd name="connsiteY60" fmla="*/ 0 h 966787"/>
                <a:gd name="connsiteX61" fmla="*/ 1409700 w 1409700"/>
                <a:gd name="connsiteY61" fmla="*/ 31346 h 966787"/>
                <a:gd name="connsiteX62" fmla="*/ 1409700 w 1409700"/>
                <a:gd name="connsiteY62" fmla="*/ 516503 h 966787"/>
                <a:gd name="connsiteX63" fmla="*/ 1378325 w 1409700"/>
                <a:gd name="connsiteY63" fmla="*/ 547849 h 966787"/>
                <a:gd name="connsiteX64" fmla="*/ 1196493 w 1409700"/>
                <a:gd name="connsiteY64" fmla="*/ 547849 h 966787"/>
                <a:gd name="connsiteX65" fmla="*/ 1196493 w 1409700"/>
                <a:gd name="connsiteY65" fmla="*/ 719542 h 966787"/>
                <a:gd name="connsiteX66" fmla="*/ 1195780 w 1409700"/>
                <a:gd name="connsiteY66" fmla="*/ 724529 h 966787"/>
                <a:gd name="connsiteX67" fmla="*/ 1169396 w 1409700"/>
                <a:gd name="connsiteY67" fmla="*/ 750176 h 966787"/>
                <a:gd name="connsiteX68" fmla="*/ 1162265 w 1409700"/>
                <a:gd name="connsiteY68" fmla="*/ 750888 h 966787"/>
                <a:gd name="connsiteX69" fmla="*/ 1123760 w 1409700"/>
                <a:gd name="connsiteY69" fmla="*/ 730228 h 966787"/>
                <a:gd name="connsiteX70" fmla="*/ 1075271 w 1409700"/>
                <a:gd name="connsiteY70" fmla="*/ 677509 h 966787"/>
                <a:gd name="connsiteX71" fmla="*/ 955475 w 1409700"/>
                <a:gd name="connsiteY71" fmla="*/ 547849 h 966787"/>
                <a:gd name="connsiteX72" fmla="*/ 769364 w 1409700"/>
                <a:gd name="connsiteY72" fmla="*/ 547849 h 966787"/>
                <a:gd name="connsiteX73" fmla="*/ 769364 w 1409700"/>
                <a:gd name="connsiteY73" fmla="*/ 516503 h 966787"/>
                <a:gd name="connsiteX74" fmla="*/ 961893 w 1409700"/>
                <a:gd name="connsiteY74" fmla="*/ 516503 h 966787"/>
                <a:gd name="connsiteX75" fmla="*/ 973302 w 1409700"/>
                <a:gd name="connsiteY75" fmla="*/ 521490 h 966787"/>
                <a:gd name="connsiteX76" fmla="*/ 1098802 w 1409700"/>
                <a:gd name="connsiteY76" fmla="*/ 656849 h 966787"/>
                <a:gd name="connsiteX77" fmla="*/ 1145865 w 1409700"/>
                <a:gd name="connsiteY77" fmla="*/ 708143 h 966787"/>
                <a:gd name="connsiteX78" fmla="*/ 1162265 w 1409700"/>
                <a:gd name="connsiteY78" fmla="*/ 719542 h 966787"/>
                <a:gd name="connsiteX79" fmla="*/ 1165118 w 1409700"/>
                <a:gd name="connsiteY79" fmla="*/ 715980 h 966787"/>
                <a:gd name="connsiteX80" fmla="*/ 1165118 w 1409700"/>
                <a:gd name="connsiteY80" fmla="*/ 532176 h 966787"/>
                <a:gd name="connsiteX81" fmla="*/ 1180805 w 1409700"/>
                <a:gd name="connsiteY81" fmla="*/ 516503 h 966787"/>
                <a:gd name="connsiteX82" fmla="*/ 1378325 w 1409700"/>
                <a:gd name="connsiteY82" fmla="*/ 516503 h 966787"/>
                <a:gd name="connsiteX83" fmla="*/ 1378325 w 1409700"/>
                <a:gd name="connsiteY83" fmla="*/ 31346 h 966787"/>
                <a:gd name="connsiteX84" fmla="*/ 704475 w 1409700"/>
                <a:gd name="connsiteY84" fmla="*/ 31346 h 966787"/>
                <a:gd name="connsiteX85" fmla="*/ 704475 w 1409700"/>
                <a:gd name="connsiteY85" fmla="*/ 182379 h 966787"/>
                <a:gd name="connsiteX86" fmla="*/ 673100 w 1409700"/>
                <a:gd name="connsiteY86" fmla="*/ 182379 h 966787"/>
                <a:gd name="connsiteX87" fmla="*/ 673100 w 1409700"/>
                <a:gd name="connsiteY87" fmla="*/ 31346 h 966787"/>
                <a:gd name="connsiteX88" fmla="*/ 704475 w 1409700"/>
                <a:gd name="connsiteY88" fmla="*/ 0 h 966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409700" h="966787">
                  <a:moveTo>
                    <a:pt x="144317" y="576262"/>
                  </a:moveTo>
                  <a:cubicBezTo>
                    <a:pt x="135738" y="576262"/>
                    <a:pt x="128588" y="583478"/>
                    <a:pt x="128588" y="592137"/>
                  </a:cubicBezTo>
                  <a:cubicBezTo>
                    <a:pt x="128588" y="601518"/>
                    <a:pt x="135738" y="608012"/>
                    <a:pt x="144317" y="608012"/>
                  </a:cubicBezTo>
                  <a:cubicBezTo>
                    <a:pt x="144317" y="608012"/>
                    <a:pt x="144317" y="608012"/>
                    <a:pt x="595459" y="608012"/>
                  </a:cubicBezTo>
                  <a:cubicBezTo>
                    <a:pt x="604039" y="608012"/>
                    <a:pt x="611188" y="601518"/>
                    <a:pt x="611188" y="592137"/>
                  </a:cubicBezTo>
                  <a:cubicBezTo>
                    <a:pt x="611188" y="583478"/>
                    <a:pt x="604039" y="576262"/>
                    <a:pt x="595459" y="576262"/>
                  </a:cubicBezTo>
                  <a:cubicBezTo>
                    <a:pt x="595459" y="576262"/>
                    <a:pt x="595459" y="576262"/>
                    <a:pt x="144317" y="576262"/>
                  </a:cubicBezTo>
                  <a:close/>
                  <a:moveTo>
                    <a:pt x="144317" y="479425"/>
                  </a:moveTo>
                  <a:cubicBezTo>
                    <a:pt x="135738" y="479425"/>
                    <a:pt x="128588" y="485919"/>
                    <a:pt x="128588" y="495300"/>
                  </a:cubicBezTo>
                  <a:cubicBezTo>
                    <a:pt x="128588" y="503959"/>
                    <a:pt x="135738" y="511175"/>
                    <a:pt x="144317" y="511175"/>
                  </a:cubicBezTo>
                  <a:cubicBezTo>
                    <a:pt x="144317" y="511175"/>
                    <a:pt x="144317" y="511175"/>
                    <a:pt x="595459" y="511175"/>
                  </a:cubicBezTo>
                  <a:cubicBezTo>
                    <a:pt x="604039" y="511175"/>
                    <a:pt x="611188" y="503959"/>
                    <a:pt x="611188" y="495300"/>
                  </a:cubicBezTo>
                  <a:cubicBezTo>
                    <a:pt x="611188" y="485919"/>
                    <a:pt x="604039" y="479425"/>
                    <a:pt x="595459" y="479425"/>
                  </a:cubicBezTo>
                  <a:cubicBezTo>
                    <a:pt x="595459" y="479425"/>
                    <a:pt x="595459" y="479425"/>
                    <a:pt x="144317" y="479425"/>
                  </a:cubicBezTo>
                  <a:close/>
                  <a:moveTo>
                    <a:pt x="144317" y="382587"/>
                  </a:moveTo>
                  <a:cubicBezTo>
                    <a:pt x="135738" y="382587"/>
                    <a:pt x="128588" y="389442"/>
                    <a:pt x="128588" y="397669"/>
                  </a:cubicBezTo>
                  <a:cubicBezTo>
                    <a:pt x="128588" y="405895"/>
                    <a:pt x="135738" y="412750"/>
                    <a:pt x="144317" y="412750"/>
                  </a:cubicBezTo>
                  <a:cubicBezTo>
                    <a:pt x="144317" y="412750"/>
                    <a:pt x="144317" y="412750"/>
                    <a:pt x="595459" y="412750"/>
                  </a:cubicBezTo>
                  <a:cubicBezTo>
                    <a:pt x="604039" y="412750"/>
                    <a:pt x="611188" y="405895"/>
                    <a:pt x="611188" y="397669"/>
                  </a:cubicBezTo>
                  <a:cubicBezTo>
                    <a:pt x="611188" y="389442"/>
                    <a:pt x="604039" y="382587"/>
                    <a:pt x="595459" y="382587"/>
                  </a:cubicBezTo>
                  <a:cubicBezTo>
                    <a:pt x="595459" y="382587"/>
                    <a:pt x="595459" y="382587"/>
                    <a:pt x="144317" y="382587"/>
                  </a:cubicBezTo>
                  <a:close/>
                  <a:moveTo>
                    <a:pt x="830069" y="355600"/>
                  </a:moveTo>
                  <a:cubicBezTo>
                    <a:pt x="830069" y="355600"/>
                    <a:pt x="830069" y="355600"/>
                    <a:pt x="1252733" y="355600"/>
                  </a:cubicBezTo>
                  <a:cubicBezTo>
                    <a:pt x="1261998" y="355600"/>
                    <a:pt x="1268413" y="362094"/>
                    <a:pt x="1268413" y="371475"/>
                  </a:cubicBezTo>
                  <a:cubicBezTo>
                    <a:pt x="1268413" y="380134"/>
                    <a:pt x="1261998" y="387350"/>
                    <a:pt x="1252733" y="387350"/>
                  </a:cubicBezTo>
                  <a:cubicBezTo>
                    <a:pt x="1252733" y="387350"/>
                    <a:pt x="1252733" y="387350"/>
                    <a:pt x="830069" y="387350"/>
                  </a:cubicBezTo>
                  <a:cubicBezTo>
                    <a:pt x="821516" y="387350"/>
                    <a:pt x="814388" y="380134"/>
                    <a:pt x="814388" y="371475"/>
                  </a:cubicBezTo>
                  <a:cubicBezTo>
                    <a:pt x="814388" y="362094"/>
                    <a:pt x="821516" y="355600"/>
                    <a:pt x="830069" y="355600"/>
                  </a:cubicBezTo>
                  <a:close/>
                  <a:moveTo>
                    <a:pt x="830069" y="257175"/>
                  </a:moveTo>
                  <a:cubicBezTo>
                    <a:pt x="830069" y="257175"/>
                    <a:pt x="830069" y="257175"/>
                    <a:pt x="1252733" y="257175"/>
                  </a:cubicBezTo>
                  <a:cubicBezTo>
                    <a:pt x="1261998" y="257175"/>
                    <a:pt x="1268413" y="264391"/>
                    <a:pt x="1268413" y="273050"/>
                  </a:cubicBezTo>
                  <a:cubicBezTo>
                    <a:pt x="1268413" y="281709"/>
                    <a:pt x="1261998" y="288925"/>
                    <a:pt x="1252733" y="288925"/>
                  </a:cubicBezTo>
                  <a:cubicBezTo>
                    <a:pt x="1252733" y="288925"/>
                    <a:pt x="1252733" y="288925"/>
                    <a:pt x="830069" y="288925"/>
                  </a:cubicBezTo>
                  <a:cubicBezTo>
                    <a:pt x="821516" y="288925"/>
                    <a:pt x="814388" y="281709"/>
                    <a:pt x="814388" y="273050"/>
                  </a:cubicBezTo>
                  <a:cubicBezTo>
                    <a:pt x="814388" y="264391"/>
                    <a:pt x="821516" y="257175"/>
                    <a:pt x="830069" y="257175"/>
                  </a:cubicBezTo>
                  <a:close/>
                  <a:moveTo>
                    <a:pt x="31443" y="214312"/>
                  </a:moveTo>
                  <a:cubicBezTo>
                    <a:pt x="31443" y="214312"/>
                    <a:pt x="31443" y="214312"/>
                    <a:pt x="706746" y="214312"/>
                  </a:cubicBezTo>
                  <a:cubicBezTo>
                    <a:pt x="723896" y="214312"/>
                    <a:pt x="738188" y="228591"/>
                    <a:pt x="738188" y="245725"/>
                  </a:cubicBezTo>
                  <a:cubicBezTo>
                    <a:pt x="738188" y="245725"/>
                    <a:pt x="738188" y="245725"/>
                    <a:pt x="738188" y="731906"/>
                  </a:cubicBezTo>
                  <a:cubicBezTo>
                    <a:pt x="738188" y="749755"/>
                    <a:pt x="723896" y="763319"/>
                    <a:pt x="706746" y="763319"/>
                  </a:cubicBezTo>
                  <a:cubicBezTo>
                    <a:pt x="706746" y="763319"/>
                    <a:pt x="706746" y="763319"/>
                    <a:pt x="455204" y="763319"/>
                  </a:cubicBezTo>
                  <a:cubicBezTo>
                    <a:pt x="413757" y="806154"/>
                    <a:pt x="368737" y="856129"/>
                    <a:pt x="335150" y="893253"/>
                  </a:cubicBezTo>
                  <a:cubicBezTo>
                    <a:pt x="312998" y="918240"/>
                    <a:pt x="295847" y="937516"/>
                    <a:pt x="286557" y="946797"/>
                  </a:cubicBezTo>
                  <a:cubicBezTo>
                    <a:pt x="273694" y="960362"/>
                    <a:pt x="260831" y="966787"/>
                    <a:pt x="247969" y="966787"/>
                  </a:cubicBezTo>
                  <a:cubicBezTo>
                    <a:pt x="245825" y="966787"/>
                    <a:pt x="243681" y="966787"/>
                    <a:pt x="240822" y="966073"/>
                  </a:cubicBezTo>
                  <a:cubicBezTo>
                    <a:pt x="222243" y="961790"/>
                    <a:pt x="215097" y="942514"/>
                    <a:pt x="214382" y="940372"/>
                  </a:cubicBezTo>
                  <a:cubicBezTo>
                    <a:pt x="213667" y="938944"/>
                    <a:pt x="213667" y="936802"/>
                    <a:pt x="213667" y="935375"/>
                  </a:cubicBezTo>
                  <a:cubicBezTo>
                    <a:pt x="213667" y="935375"/>
                    <a:pt x="213667" y="935375"/>
                    <a:pt x="213667" y="763319"/>
                  </a:cubicBezTo>
                  <a:cubicBezTo>
                    <a:pt x="213667" y="763319"/>
                    <a:pt x="213667" y="763319"/>
                    <a:pt x="31443" y="763319"/>
                  </a:cubicBezTo>
                  <a:cubicBezTo>
                    <a:pt x="14292" y="763319"/>
                    <a:pt x="0" y="749755"/>
                    <a:pt x="0" y="731906"/>
                  </a:cubicBezTo>
                  <a:cubicBezTo>
                    <a:pt x="0" y="731906"/>
                    <a:pt x="0" y="731906"/>
                    <a:pt x="0" y="245725"/>
                  </a:cubicBezTo>
                  <a:cubicBezTo>
                    <a:pt x="0" y="228591"/>
                    <a:pt x="14292" y="214312"/>
                    <a:pt x="31443" y="214312"/>
                  </a:cubicBezTo>
                  <a:close/>
                  <a:moveTo>
                    <a:pt x="830069" y="160337"/>
                  </a:moveTo>
                  <a:cubicBezTo>
                    <a:pt x="830069" y="160337"/>
                    <a:pt x="830069" y="160337"/>
                    <a:pt x="1252733" y="160337"/>
                  </a:cubicBezTo>
                  <a:cubicBezTo>
                    <a:pt x="1261998" y="160337"/>
                    <a:pt x="1268413" y="167553"/>
                    <a:pt x="1268413" y="176212"/>
                  </a:cubicBezTo>
                  <a:cubicBezTo>
                    <a:pt x="1268413" y="184871"/>
                    <a:pt x="1261998" y="192087"/>
                    <a:pt x="1252733" y="192087"/>
                  </a:cubicBezTo>
                  <a:cubicBezTo>
                    <a:pt x="1252733" y="192087"/>
                    <a:pt x="1252733" y="192087"/>
                    <a:pt x="830069" y="192087"/>
                  </a:cubicBezTo>
                  <a:cubicBezTo>
                    <a:pt x="821516" y="192087"/>
                    <a:pt x="814388" y="184871"/>
                    <a:pt x="814388" y="176212"/>
                  </a:cubicBezTo>
                  <a:cubicBezTo>
                    <a:pt x="814388" y="167553"/>
                    <a:pt x="821516" y="160337"/>
                    <a:pt x="830069" y="160337"/>
                  </a:cubicBezTo>
                  <a:close/>
                  <a:moveTo>
                    <a:pt x="704475" y="0"/>
                  </a:moveTo>
                  <a:cubicBezTo>
                    <a:pt x="1378325" y="0"/>
                    <a:pt x="1378325" y="0"/>
                    <a:pt x="1378325" y="0"/>
                  </a:cubicBezTo>
                  <a:cubicBezTo>
                    <a:pt x="1395439" y="0"/>
                    <a:pt x="1409700" y="14248"/>
                    <a:pt x="1409700" y="31346"/>
                  </a:cubicBezTo>
                  <a:cubicBezTo>
                    <a:pt x="1409700" y="516503"/>
                    <a:pt x="1409700" y="516503"/>
                    <a:pt x="1409700" y="516503"/>
                  </a:cubicBezTo>
                  <a:cubicBezTo>
                    <a:pt x="1409700" y="534313"/>
                    <a:pt x="1395439" y="547849"/>
                    <a:pt x="1378325" y="547849"/>
                  </a:cubicBezTo>
                  <a:cubicBezTo>
                    <a:pt x="1196493" y="547849"/>
                    <a:pt x="1196493" y="547849"/>
                    <a:pt x="1196493" y="547849"/>
                  </a:cubicBezTo>
                  <a:cubicBezTo>
                    <a:pt x="1196493" y="719542"/>
                    <a:pt x="1196493" y="719542"/>
                    <a:pt x="1196493" y="719542"/>
                  </a:cubicBezTo>
                  <a:cubicBezTo>
                    <a:pt x="1196493" y="720967"/>
                    <a:pt x="1196493" y="723104"/>
                    <a:pt x="1195780" y="724529"/>
                  </a:cubicBezTo>
                  <a:cubicBezTo>
                    <a:pt x="1195067" y="726666"/>
                    <a:pt x="1187936" y="745901"/>
                    <a:pt x="1169396" y="750176"/>
                  </a:cubicBezTo>
                  <a:cubicBezTo>
                    <a:pt x="1167257" y="750888"/>
                    <a:pt x="1164405" y="750888"/>
                    <a:pt x="1162265" y="750888"/>
                  </a:cubicBezTo>
                  <a:cubicBezTo>
                    <a:pt x="1149430" y="750888"/>
                    <a:pt x="1136595" y="743764"/>
                    <a:pt x="1123760" y="730228"/>
                  </a:cubicBezTo>
                  <a:cubicBezTo>
                    <a:pt x="1114490" y="721679"/>
                    <a:pt x="1097376" y="701731"/>
                    <a:pt x="1075271" y="677509"/>
                  </a:cubicBezTo>
                  <a:cubicBezTo>
                    <a:pt x="1041757" y="640463"/>
                    <a:pt x="996833" y="590594"/>
                    <a:pt x="955475" y="547849"/>
                  </a:cubicBezTo>
                  <a:cubicBezTo>
                    <a:pt x="769364" y="547849"/>
                    <a:pt x="769364" y="547849"/>
                    <a:pt x="769364" y="547849"/>
                  </a:cubicBezTo>
                  <a:cubicBezTo>
                    <a:pt x="769364" y="516503"/>
                    <a:pt x="769364" y="516503"/>
                    <a:pt x="769364" y="516503"/>
                  </a:cubicBezTo>
                  <a:cubicBezTo>
                    <a:pt x="961893" y="516503"/>
                    <a:pt x="961893" y="516503"/>
                    <a:pt x="961893" y="516503"/>
                  </a:cubicBezTo>
                  <a:cubicBezTo>
                    <a:pt x="966171" y="516503"/>
                    <a:pt x="970450" y="518640"/>
                    <a:pt x="973302" y="521490"/>
                  </a:cubicBezTo>
                  <a:cubicBezTo>
                    <a:pt x="1016086" y="564947"/>
                    <a:pt x="1063862" y="617666"/>
                    <a:pt x="1098802" y="656849"/>
                  </a:cubicBezTo>
                  <a:cubicBezTo>
                    <a:pt x="1120194" y="681071"/>
                    <a:pt x="1137308" y="699594"/>
                    <a:pt x="1145865" y="708143"/>
                  </a:cubicBezTo>
                  <a:cubicBezTo>
                    <a:pt x="1155848" y="718117"/>
                    <a:pt x="1160839" y="719542"/>
                    <a:pt x="1162265" y="719542"/>
                  </a:cubicBezTo>
                  <a:cubicBezTo>
                    <a:pt x="1162978" y="719542"/>
                    <a:pt x="1164405" y="718117"/>
                    <a:pt x="1165118" y="715980"/>
                  </a:cubicBezTo>
                  <a:cubicBezTo>
                    <a:pt x="1165118" y="532176"/>
                    <a:pt x="1165118" y="532176"/>
                    <a:pt x="1165118" y="532176"/>
                  </a:cubicBezTo>
                  <a:cubicBezTo>
                    <a:pt x="1165118" y="523627"/>
                    <a:pt x="1172248" y="516503"/>
                    <a:pt x="1180805" y="516503"/>
                  </a:cubicBezTo>
                  <a:cubicBezTo>
                    <a:pt x="1378325" y="516503"/>
                    <a:pt x="1378325" y="516503"/>
                    <a:pt x="1378325" y="516503"/>
                  </a:cubicBezTo>
                  <a:cubicBezTo>
                    <a:pt x="1378325" y="31346"/>
                    <a:pt x="1378325" y="31346"/>
                    <a:pt x="1378325" y="31346"/>
                  </a:cubicBezTo>
                  <a:cubicBezTo>
                    <a:pt x="704475" y="31346"/>
                    <a:pt x="704475" y="31346"/>
                    <a:pt x="704475" y="31346"/>
                  </a:cubicBezTo>
                  <a:cubicBezTo>
                    <a:pt x="704475" y="182379"/>
                    <a:pt x="704475" y="182379"/>
                    <a:pt x="704475" y="182379"/>
                  </a:cubicBezTo>
                  <a:cubicBezTo>
                    <a:pt x="673100" y="182379"/>
                    <a:pt x="673100" y="182379"/>
                    <a:pt x="673100" y="182379"/>
                  </a:cubicBezTo>
                  <a:cubicBezTo>
                    <a:pt x="673100" y="31346"/>
                    <a:pt x="673100" y="31346"/>
                    <a:pt x="673100" y="31346"/>
                  </a:cubicBezTo>
                  <a:cubicBezTo>
                    <a:pt x="673100" y="14248"/>
                    <a:pt x="687361" y="0"/>
                    <a:pt x="704475"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152280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2433632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79" name="think-cell Slide" r:id="rId4" imgW="473" imgH="473" progId="TCLayout.ActiveDocument.1">
                  <p:embed/>
                </p:oleObj>
              </mc:Choice>
              <mc:Fallback>
                <p:oleObj name="think-cell Slide" r:id="rId4" imgW="473" imgH="473" progId="TCLayout.ActiveDocument.1">
                  <p:embed/>
                  <p:pic>
                    <p:nvPicPr>
                      <p:cNvPr id="3" name="Object 2"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4" name="Picture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flipH="1">
            <a:off x="0" y="1"/>
            <a:ext cx="12192000" cy="6858000"/>
          </a:xfrm>
          <a:prstGeom prst="rect">
            <a:avLst/>
          </a:prstGeom>
        </p:spPr>
      </p:pic>
      <p:sp>
        <p:nvSpPr>
          <p:cNvPr id="7" name="Rectangle 6">
            <a:extLst>
              <a:ext uri="{FF2B5EF4-FFF2-40B4-BE49-F238E27FC236}">
                <a16:creationId xmlns:a16="http://schemas.microsoft.com/office/drawing/2014/main" id="{5C55D53C-9052-4288-A224-D3661B95027B}"/>
              </a:ext>
            </a:extLst>
          </p:cNvPr>
          <p:cNvSpPr/>
          <p:nvPr/>
        </p:nvSpPr>
        <p:spPr bwMode="black">
          <a:xfrm>
            <a:off x="1" y="0"/>
            <a:ext cx="12192000" cy="6858000"/>
          </a:xfrm>
          <a:prstGeom prst="rect">
            <a:avLst/>
          </a:prstGeom>
          <a:gradFill flip="none" rotWithShape="1">
            <a:gsLst>
              <a:gs pos="0">
                <a:schemeClr val="accent1">
                  <a:alpha val="5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5" name="Rectangle 4"/>
          <p:cNvSpPr/>
          <p:nvPr/>
        </p:nvSpPr>
        <p:spPr>
          <a:xfrm>
            <a:off x="513806" y="3766930"/>
            <a:ext cx="6374011" cy="2686122"/>
          </a:xfrm>
          <a:prstGeom prst="rect">
            <a:avLst/>
          </a:prstGeom>
          <a:solidFill>
            <a:srgbClr val="295E7E"/>
          </a:solidFill>
          <a:ln w="9525" cap="rnd" cmpd="sng" algn="ctr">
            <a:solidFill>
              <a:srgbClr val="295E7E"/>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GB" sz="2400" dirty="0">
                <a:solidFill>
                  <a:srgbClr val="FFFFFF"/>
                </a:solidFill>
                <a:effectLst>
                  <a:outerShdw blurRad="38100" dist="38100" dir="2700000" algn="tl">
                    <a:srgbClr val="000000">
                      <a:alpha val="43137"/>
                    </a:srgbClr>
                  </a:outerShdw>
                </a:effectLst>
              </a:rPr>
              <a:t>Employees provided 2,335 comments &amp; 60.2k words relating to IT</a:t>
            </a:r>
          </a:p>
          <a:p>
            <a:pPr algn="ctr">
              <a:lnSpc>
                <a:spcPct val="90000"/>
              </a:lnSpc>
              <a:spcAft>
                <a:spcPts val="1000"/>
              </a:spcAft>
            </a:pPr>
            <a:endParaRPr lang="en-GB" sz="1200" dirty="0">
              <a:solidFill>
                <a:srgbClr val="FFFFFF"/>
              </a:solidFill>
              <a:effectLst>
                <a:outerShdw blurRad="38100" dist="38100" dir="2700000" algn="tl">
                  <a:srgbClr val="000000">
                    <a:alpha val="43137"/>
                  </a:srgbClr>
                </a:outerShdw>
              </a:effectLst>
            </a:endParaRPr>
          </a:p>
          <a:p>
            <a:pPr algn="ctr">
              <a:lnSpc>
                <a:spcPct val="90000"/>
              </a:lnSpc>
              <a:spcAft>
                <a:spcPts val="1000"/>
              </a:spcAft>
            </a:pPr>
            <a:r>
              <a:rPr lang="en-GB" sz="2400" dirty="0">
                <a:solidFill>
                  <a:srgbClr val="FFFFFF"/>
                </a:solidFill>
                <a:effectLst>
                  <a:outerShdw blurRad="38100" dist="38100" dir="2700000" algn="tl">
                    <a:srgbClr val="000000">
                      <a:alpha val="43137"/>
                    </a:srgbClr>
                  </a:outerShdw>
                </a:effectLst>
              </a:rPr>
              <a:t>The following slides share the sentiment (% comments that are positive, negative, neutral or mixed) &amp; key themes discussed</a:t>
            </a:r>
            <a:endParaRPr lang="en-US" sz="2400" dirty="0">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992347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68704442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04" name="think-cell Slide" r:id="rId23" imgW="327" imgH="327" progId="TCLayout.ActiveDocument.1">
                  <p:embed/>
                </p:oleObj>
              </mc:Choice>
              <mc:Fallback>
                <p:oleObj name="think-cell Slide" r:id="rId23" imgW="327" imgH="327" progId="TCLayout.ActiveDocument.1">
                  <p:embed/>
                  <p:pic>
                    <p:nvPicPr>
                      <p:cNvPr id="5" name="Object 4" hidden="1"/>
                      <p:cNvPicPr/>
                      <p:nvPr/>
                    </p:nvPicPr>
                    <p:blipFill>
                      <a:blip r:embed="rId24"/>
                      <a:stretch>
                        <a:fillRect/>
                      </a:stretch>
                    </p:blipFill>
                    <p:spPr>
                      <a:xfrm>
                        <a:off x="1588" y="1588"/>
                        <a:ext cx="1587" cy="1587"/>
                      </a:xfrm>
                      <a:prstGeom prst="rect">
                        <a:avLst/>
                      </a:prstGeom>
                    </p:spPr>
                  </p:pic>
                </p:oleObj>
              </mc:Fallback>
            </mc:AlternateContent>
          </a:graphicData>
        </a:graphic>
      </p:graphicFrame>
      <p:sp>
        <p:nvSpPr>
          <p:cNvPr id="33" name="Rectangle 32">
            <a:extLst>
              <a:ext uri="{FF2B5EF4-FFF2-40B4-BE49-F238E27FC236}">
                <a16:creationId xmlns:a16="http://schemas.microsoft.com/office/drawing/2014/main" id="{3227909D-555B-460A-A07A-4DE91C9CAD94}"/>
              </a:ext>
            </a:extLst>
          </p:cNvPr>
          <p:cNvSpPr/>
          <p:nvPr/>
        </p:nvSpPr>
        <p:spPr>
          <a:xfrm>
            <a:off x="0" y="0"/>
            <a:ext cx="9024730" cy="685800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1" name="Rectangle 10"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sym typeface="+mn-lt"/>
            </a:endParaRPr>
          </a:p>
        </p:txBody>
      </p:sp>
      <p:pic>
        <p:nvPicPr>
          <p:cNvPr id="38" name="Picture 37">
            <a:extLst>
              <a:ext uri="{FF2B5EF4-FFF2-40B4-BE49-F238E27FC236}">
                <a16:creationId xmlns:a16="http://schemas.microsoft.com/office/drawing/2014/main" id="{04D748F0-8928-4EFD-A248-4C0DC581439F}"/>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9024730" y="-1253"/>
            <a:ext cx="3167270" cy="6859254"/>
          </a:xfrm>
          <a:prstGeom prst="rect">
            <a:avLst/>
          </a:prstGeom>
        </p:spPr>
      </p:pic>
      <p:sp>
        <p:nvSpPr>
          <p:cNvPr id="36" name="Rectangle 35">
            <a:extLst>
              <a:ext uri="{FF2B5EF4-FFF2-40B4-BE49-F238E27FC236}">
                <a16:creationId xmlns:a16="http://schemas.microsoft.com/office/drawing/2014/main" id="{BD7135CD-7748-497B-BD71-90F42AA7ACE5}"/>
              </a:ext>
            </a:extLst>
          </p:cNvPr>
          <p:cNvSpPr/>
          <p:nvPr/>
        </p:nvSpPr>
        <p:spPr>
          <a:xfrm>
            <a:off x="9024730" y="-1"/>
            <a:ext cx="3167270" cy="1125137"/>
          </a:xfrm>
          <a:prstGeom prst="rect">
            <a:avLst/>
          </a:prstGeom>
          <a:solidFill>
            <a:schemeClr val="accent5">
              <a:alpha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GB" sz="2400" kern="0" dirty="0">
                <a:solidFill>
                  <a:srgbClr val="30C1D7"/>
                </a:solidFill>
                <a:effectLst>
                  <a:outerShdw blurRad="38100" dist="38100" dir="2700000" algn="tl">
                    <a:srgbClr val="000000">
                      <a:alpha val="43137"/>
                    </a:srgbClr>
                  </a:outerShdw>
                </a:effectLst>
              </a:rPr>
              <a:t>Comments Analysis</a:t>
            </a:r>
          </a:p>
          <a:p>
            <a:pPr algn="ctr">
              <a:lnSpc>
                <a:spcPct val="95000"/>
              </a:lnSpc>
            </a:pPr>
            <a:r>
              <a:rPr lang="en-GB" sz="2400" kern="0" dirty="0">
                <a:solidFill>
                  <a:srgbClr val="FFFFFF"/>
                </a:solidFill>
                <a:effectLst>
                  <a:outerShdw blurRad="38100" dist="38100" dir="2700000" algn="tl">
                    <a:srgbClr val="000000">
                      <a:alpha val="43137"/>
                    </a:srgbClr>
                  </a:outerShdw>
                </a:effectLst>
              </a:rPr>
              <a:t>Right IT Tools</a:t>
            </a:r>
          </a:p>
        </p:txBody>
      </p:sp>
      <p:sp>
        <p:nvSpPr>
          <p:cNvPr id="29" name="Oval 28">
            <a:extLst>
              <a:ext uri="{FF2B5EF4-FFF2-40B4-BE49-F238E27FC236}">
                <a16:creationId xmlns:a16="http://schemas.microsoft.com/office/drawing/2014/main" id="{132285C0-6C29-4179-93D9-7E96FAE336D3}"/>
              </a:ext>
            </a:extLst>
          </p:cNvPr>
          <p:cNvSpPr>
            <a:spLocks noChangeAspect="1"/>
          </p:cNvSpPr>
          <p:nvPr/>
        </p:nvSpPr>
        <p:spPr>
          <a:xfrm>
            <a:off x="9581797" y="4259789"/>
            <a:ext cx="2239548" cy="2239548"/>
          </a:xfrm>
          <a:prstGeom prst="ellipse">
            <a:avLst/>
          </a:prstGeom>
          <a:solidFill>
            <a:srgbClr val="FFFFFF"/>
          </a:solidFill>
          <a:ln w="38100" cap="rnd">
            <a:gradFill flip="none" rotWithShape="1">
              <a:gsLst>
                <a:gs pos="0">
                  <a:srgbClr val="295E7E"/>
                </a:gs>
                <a:gs pos="100000">
                  <a:srgbClr val="30C1D7"/>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000" b="1" kern="0" dirty="0">
                <a:solidFill>
                  <a:srgbClr val="295E7E">
                    <a:lumMod val="100000"/>
                  </a:srgbClr>
                </a:solidFill>
              </a:rPr>
              <a:t>829</a:t>
            </a:r>
          </a:p>
          <a:p>
            <a:pPr algn="ctr"/>
            <a:r>
              <a:rPr lang="en-US" sz="1600" kern="0" dirty="0">
                <a:solidFill>
                  <a:schemeClr val="bg1">
                    <a:lumMod val="50000"/>
                  </a:schemeClr>
                </a:solidFill>
              </a:rPr>
              <a:t>Total </a:t>
            </a:r>
          </a:p>
          <a:p>
            <a:pPr algn="ctr"/>
            <a:r>
              <a:rPr lang="en-US" sz="1600" kern="0" dirty="0">
                <a:solidFill>
                  <a:schemeClr val="bg1">
                    <a:lumMod val="50000"/>
                  </a:schemeClr>
                </a:solidFill>
              </a:rPr>
              <a:t># Comments (1045 in 2020)</a:t>
            </a:r>
          </a:p>
        </p:txBody>
      </p:sp>
      <p:pic>
        <p:nvPicPr>
          <p:cNvPr id="30" name="Picture 29">
            <a:extLst>
              <a:ext uri="{FF2B5EF4-FFF2-40B4-BE49-F238E27FC236}">
                <a16:creationId xmlns:a16="http://schemas.microsoft.com/office/drawing/2014/main" id="{DF1C01D5-61A6-4E8A-A442-6D4B22E647B9}"/>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l="29398" t="8741" r="101" b="27"/>
          <a:stretch/>
        </p:blipFill>
        <p:spPr bwMode="ltGray">
          <a:xfrm flipH="1">
            <a:off x="8612481" y="0"/>
            <a:ext cx="416951" cy="6858000"/>
          </a:xfrm>
          <a:prstGeom prst="rect">
            <a:avLst/>
          </a:prstGeom>
        </p:spPr>
      </p:pic>
      <p:sp>
        <p:nvSpPr>
          <p:cNvPr id="34" name="Rectangle 33">
            <a:extLst>
              <a:ext uri="{FF2B5EF4-FFF2-40B4-BE49-F238E27FC236}">
                <a16:creationId xmlns:a16="http://schemas.microsoft.com/office/drawing/2014/main" id="{6B4DC0FC-A596-4339-AE00-04F32F452671}"/>
              </a:ext>
            </a:extLst>
          </p:cNvPr>
          <p:cNvSpPr/>
          <p:nvPr/>
        </p:nvSpPr>
        <p:spPr>
          <a:xfrm>
            <a:off x="158750" y="411163"/>
            <a:ext cx="5405438"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 of comments -  </a:t>
            </a:r>
          </a:p>
        </p:txBody>
      </p:sp>
      <p:graphicFrame>
        <p:nvGraphicFramePr>
          <p:cNvPr id="73" name="Chart 72">
            <a:extLst>
              <a:ext uri="{FF2B5EF4-FFF2-40B4-BE49-F238E27FC236}">
                <a16:creationId xmlns:a16="http://schemas.microsoft.com/office/drawing/2014/main" id="{6A054EA0-1540-40C5-973C-435DD1F03DEE}"/>
              </a:ext>
            </a:extLst>
          </p:cNvPr>
          <p:cNvGraphicFramePr/>
          <p:nvPr>
            <p:custDataLst>
              <p:tags r:id="rId4"/>
            </p:custDataLst>
            <p:extLst>
              <p:ext uri="{D42A27DB-BD31-4B8C-83A1-F6EECF244321}">
                <p14:modId xmlns:p14="http://schemas.microsoft.com/office/powerpoint/2010/main" val="4258558243"/>
              </p:ext>
            </p:extLst>
          </p:nvPr>
        </p:nvGraphicFramePr>
        <p:xfrm>
          <a:off x="128588" y="303213"/>
          <a:ext cx="8829675" cy="1138237"/>
        </p:xfrm>
        <a:graphic>
          <a:graphicData uri="http://schemas.openxmlformats.org/drawingml/2006/chart">
            <c:chart xmlns:c="http://schemas.openxmlformats.org/drawingml/2006/chart" xmlns:r="http://schemas.openxmlformats.org/officeDocument/2006/relationships" r:id="rId27"/>
          </a:graphicData>
        </a:graphic>
      </p:graphicFrame>
      <p:cxnSp>
        <p:nvCxnSpPr>
          <p:cNvPr id="9" name="Straight Connector 8">
            <a:extLst>
              <a:ext uri="{FF2B5EF4-FFF2-40B4-BE49-F238E27FC236}">
                <a16:creationId xmlns:a16="http://schemas.microsoft.com/office/drawing/2014/main" id="{5318FF77-AC2E-4893-9A37-79D2C8413B8C}"/>
              </a:ext>
            </a:extLst>
          </p:cNvPr>
          <p:cNvCxnSpPr/>
          <p:nvPr>
            <p:custDataLst>
              <p:tags r:id="rId5"/>
            </p:custDataLst>
          </p:nvPr>
        </p:nvCxnSpPr>
        <p:spPr bwMode="gray">
          <a:xfrm flipV="1">
            <a:off x="561975" y="993775"/>
            <a:ext cx="0" cy="60325"/>
          </a:xfrm>
          <a:prstGeom prst="line">
            <a:avLst/>
          </a:prstGeom>
          <a:ln w="9525" cap="flat" cmpd="sng" algn="ctr">
            <a:solidFill>
              <a:srgbClr val="575757"/>
            </a:solidFill>
            <a:prstDash val="solid"/>
            <a:round/>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8" name="Text Placeholder 3">
            <a:extLst>
              <a:ext uri="{FF2B5EF4-FFF2-40B4-BE49-F238E27FC236}">
                <a16:creationId xmlns:a16="http://schemas.microsoft.com/office/drawing/2014/main" id="{3097D218-A4BC-4DF0-AB95-FDF6C298F2CF}"/>
              </a:ext>
            </a:extLst>
          </p:cNvPr>
          <p:cNvSpPr>
            <a:spLocks noGrp="1"/>
          </p:cNvSpPr>
          <p:nvPr>
            <p:custDataLst>
              <p:tags r:id="rId6"/>
            </p:custDataLst>
          </p:nvPr>
        </p:nvSpPr>
        <p:spPr bwMode="gray">
          <a:xfrm>
            <a:off x="8594725" y="771525"/>
            <a:ext cx="209550" cy="201613"/>
          </a:xfrm>
          <a:prstGeom prst="rect">
            <a:avLst/>
          </a:prstGeom>
          <a:noFill/>
          <a:ln>
            <a:noFill/>
          </a:ln>
          <a:extLst>
            <a:ext uri="{909E8E84-426E-40DD-AFC4-6F175D3DCCD1}">
              <a14:hiddenFill xmlns:a14="http://schemas.microsoft.com/office/drawing/2010/main">
                <a:solidFill>
                  <a:srgbClr val="565656"/>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C1855EA6-71BC-413D-8276-1577414B2341}" type="datetime'''''''''''''''''4'''''''''''''''''''''''''''''''''">
              <a:rPr lang="en-US" altLang="en-US" smtClean="0">
                <a:solidFill>
                  <a:schemeClr val="bg1"/>
                </a:solidFill>
              </a:rPr>
              <a:pPr/>
              <a:t>4</a:t>
            </a:fld>
            <a:r>
              <a:rPr lang="en-US" altLang="en-US">
                <a:solidFill>
                  <a:schemeClr val="bg1"/>
                </a:solidFill>
              </a:rPr>
              <a:t>%</a:t>
            </a:r>
            <a:endParaRPr lang="en-US" dirty="0">
              <a:solidFill>
                <a:schemeClr val="bg1"/>
              </a:solidFill>
              <a:sym typeface="+mn-lt"/>
            </a:endParaRPr>
          </a:p>
        </p:txBody>
      </p:sp>
      <p:sp>
        <p:nvSpPr>
          <p:cNvPr id="40" name="Text Placeholder 3">
            <a:extLst>
              <a:ext uri="{FF2B5EF4-FFF2-40B4-BE49-F238E27FC236}">
                <a16:creationId xmlns:a16="http://schemas.microsoft.com/office/drawing/2014/main" id="{10DFF3D1-22EB-42F4-A2A5-EAA806F257C3}"/>
              </a:ext>
            </a:extLst>
          </p:cNvPr>
          <p:cNvSpPr>
            <a:spLocks noGrp="1"/>
          </p:cNvSpPr>
          <p:nvPr>
            <p:custDataLst>
              <p:tags r:id="rId7"/>
            </p:custDataLst>
          </p:nvPr>
        </p:nvSpPr>
        <p:spPr bwMode="gray">
          <a:xfrm>
            <a:off x="280988" y="771525"/>
            <a:ext cx="2095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77784962-2D3D-481B-8191-AD5AC2AD7FBF}" type="datetime'''''''''''''''''''''''''''''''''''''''''''''''4'''''''''''">
              <a:rPr lang="en-US" altLang="en-US" smtClean="0">
                <a:solidFill>
                  <a:srgbClr val="575757"/>
                </a:solidFill>
              </a:rPr>
              <a:pPr/>
              <a:t>4</a:t>
            </a:fld>
            <a:r>
              <a:rPr lang="en-US" altLang="en-US">
                <a:solidFill>
                  <a:srgbClr val="575757"/>
                </a:solidFill>
              </a:rPr>
              <a:t>%</a:t>
            </a:r>
            <a:endParaRPr lang="en-US" dirty="0">
              <a:solidFill>
                <a:srgbClr val="575757"/>
              </a:solidFill>
              <a:sym typeface="+mn-lt"/>
            </a:endParaRPr>
          </a:p>
        </p:txBody>
      </p:sp>
      <p:sp>
        <p:nvSpPr>
          <p:cNvPr id="45" name="Text Placeholder 3">
            <a:extLst>
              <a:ext uri="{FF2B5EF4-FFF2-40B4-BE49-F238E27FC236}">
                <a16:creationId xmlns:a16="http://schemas.microsoft.com/office/drawing/2014/main" id="{98FDDC4A-4BCE-42EE-993F-27403A8064AF}"/>
              </a:ext>
            </a:extLst>
          </p:cNvPr>
          <p:cNvSpPr>
            <a:spLocks noGrp="1"/>
          </p:cNvSpPr>
          <p:nvPr>
            <p:custDataLst>
              <p:tags r:id="rId8"/>
            </p:custDataLst>
          </p:nvPr>
        </p:nvSpPr>
        <p:spPr bwMode="gray">
          <a:xfrm>
            <a:off x="8201025" y="771525"/>
            <a:ext cx="209550" cy="201613"/>
          </a:xfrm>
          <a:prstGeom prst="rect">
            <a:avLst/>
          </a:prstGeom>
          <a:noFill/>
          <a:ln>
            <a:noFill/>
          </a:ln>
          <a:extLst>
            <a:ext uri="{909E8E84-426E-40DD-AFC4-6F175D3DCCD1}">
              <a14:hiddenFill xmlns:a14="http://schemas.microsoft.com/office/drawing/2010/main">
                <a:solidFill>
                  <a:srgbClr val="565656"/>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0CE5DC32-581E-4A83-A182-E930C72B5CA6}" type="datetime'''''''''''''''5'''''''''''''''''''''''''''''''''''''">
              <a:rPr lang="en-US" altLang="en-US" smtClean="0">
                <a:solidFill>
                  <a:schemeClr val="bg1"/>
                </a:solidFill>
              </a:rPr>
              <a:pPr/>
              <a:t>5</a:t>
            </a:fld>
            <a:r>
              <a:rPr lang="en-US" altLang="en-US">
                <a:solidFill>
                  <a:schemeClr val="bg1"/>
                </a:solidFill>
              </a:rPr>
              <a:t>%</a:t>
            </a:r>
            <a:endParaRPr lang="en-US" dirty="0">
              <a:solidFill>
                <a:schemeClr val="bg1"/>
              </a:solidFill>
              <a:sym typeface="+mn-lt"/>
            </a:endParaRPr>
          </a:p>
        </p:txBody>
      </p:sp>
      <p:sp>
        <p:nvSpPr>
          <p:cNvPr id="47" name="Text Placeholder 3">
            <a:extLst>
              <a:ext uri="{FF2B5EF4-FFF2-40B4-BE49-F238E27FC236}">
                <a16:creationId xmlns:a16="http://schemas.microsoft.com/office/drawing/2014/main" id="{1E5AF290-94C4-471B-8A2D-70B27917F8CC}"/>
              </a:ext>
            </a:extLst>
          </p:cNvPr>
          <p:cNvSpPr>
            <a:spLocks noGrp="1"/>
          </p:cNvSpPr>
          <p:nvPr>
            <p:custDataLst>
              <p:tags r:id="rId9"/>
            </p:custDataLst>
          </p:nvPr>
        </p:nvSpPr>
        <p:spPr bwMode="gray">
          <a:xfrm>
            <a:off x="4179888" y="771525"/>
            <a:ext cx="2889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3184AF6-B4EA-4FBE-ADBB-28466F8F5E97}" type="datetime'''''''''8''''6'''''''''''''''''''''''''''">
              <a:rPr lang="en-US" altLang="en-US" smtClean="0">
                <a:solidFill>
                  <a:schemeClr val="bg1"/>
                </a:solidFill>
              </a:rPr>
              <a:pPr/>
              <a:t>86</a:t>
            </a:fld>
            <a:r>
              <a:rPr lang="en-US" altLang="en-US">
                <a:solidFill>
                  <a:schemeClr val="bg1"/>
                </a:solidFill>
              </a:rPr>
              <a:t>%</a:t>
            </a:r>
            <a:endParaRPr lang="en-US" dirty="0">
              <a:solidFill>
                <a:schemeClr val="bg1"/>
              </a:solidFill>
              <a:sym typeface="+mn-lt"/>
            </a:endParaRPr>
          </a:p>
        </p:txBody>
      </p:sp>
      <p:sp>
        <p:nvSpPr>
          <p:cNvPr id="46" name="Text Placeholder 3">
            <a:extLst>
              <a:ext uri="{FF2B5EF4-FFF2-40B4-BE49-F238E27FC236}">
                <a16:creationId xmlns:a16="http://schemas.microsoft.com/office/drawing/2014/main" id="{718EA3DA-EC3D-4FF9-89DA-59F9FE79755B}"/>
              </a:ext>
            </a:extLst>
          </p:cNvPr>
          <p:cNvSpPr>
            <a:spLocks noGrp="1"/>
          </p:cNvSpPr>
          <p:nvPr>
            <p:custDataLst>
              <p:tags r:id="rId10"/>
            </p:custDataLst>
          </p:nvPr>
        </p:nvSpPr>
        <p:spPr bwMode="gray">
          <a:xfrm>
            <a:off x="457200" y="1054100"/>
            <a:ext cx="209550" cy="201613"/>
          </a:xfrm>
          <a:prstGeom prst="rect">
            <a:avLst/>
          </a:prstGeom>
          <a:noFill/>
          <a:ln>
            <a:noFill/>
          </a:ln>
          <a:extLst>
            <a:ext uri="{909E8E84-426E-40DD-AFC4-6F175D3DCCD1}">
              <a14:hiddenFill xmlns:a14="http://schemas.microsoft.com/office/drawing/2010/main">
                <a:solidFill>
                  <a:srgbClr val="C8C8C8"/>
                </a:solidFill>
              </a14:hiddenFill>
            </a:ext>
          </a:extLst>
        </p:spPr>
        <p:txBody>
          <a:bodyPr vert="horz" wrap="none" lIns="19050" tIns="0" rIns="19050" bIns="0" numCol="1" spcCol="0" rtlCol="0" anchor="t"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7A137979-739C-41DD-BBCA-818551AF587E}" type="datetime'''''''''''''''''''''''''''''''''''''''0'''''''''''''''">
              <a:rPr lang="en-US" altLang="en-US" smtClean="0">
                <a:solidFill>
                  <a:srgbClr val="575757"/>
                </a:solidFill>
              </a:rPr>
              <a:pPr/>
              <a:t>0</a:t>
            </a:fld>
            <a:r>
              <a:rPr lang="en-US" altLang="en-US">
                <a:solidFill>
                  <a:srgbClr val="575757"/>
                </a:solidFill>
              </a:rPr>
              <a:t>%</a:t>
            </a:r>
            <a:endParaRPr lang="en-US" dirty="0">
              <a:solidFill>
                <a:srgbClr val="575757"/>
              </a:solidFill>
              <a:sym typeface="+mn-lt"/>
            </a:endParaRPr>
          </a:p>
        </p:txBody>
      </p:sp>
      <p:sp>
        <p:nvSpPr>
          <p:cNvPr id="52" name="Rectangle 51">
            <a:extLst>
              <a:ext uri="{FF2B5EF4-FFF2-40B4-BE49-F238E27FC236}">
                <a16:creationId xmlns:a16="http://schemas.microsoft.com/office/drawing/2014/main" id="{A0F1638E-8079-4F2B-A4F0-CAEFC4E73FAC}"/>
              </a:ext>
            </a:extLst>
          </p:cNvPr>
          <p:cNvSpPr/>
          <p:nvPr>
            <p:custDataLst>
              <p:tags r:id="rId11"/>
            </p:custDataLst>
          </p:nvPr>
        </p:nvSpPr>
        <p:spPr bwMode="gray">
          <a:xfrm>
            <a:off x="2065338" y="1250950"/>
            <a:ext cx="214313" cy="160338"/>
          </a:xfrm>
          <a:prstGeom prst="rect">
            <a:avLst/>
          </a:prstGeom>
          <a:solidFill>
            <a:srgbClr val="837F7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49" name="Rectangle 48">
            <a:extLst>
              <a:ext uri="{FF2B5EF4-FFF2-40B4-BE49-F238E27FC236}">
                <a16:creationId xmlns:a16="http://schemas.microsoft.com/office/drawing/2014/main" id="{1C597EC8-6CA6-434C-A5C5-2DE2F0822C02}"/>
              </a:ext>
            </a:extLst>
          </p:cNvPr>
          <p:cNvSpPr/>
          <p:nvPr>
            <p:custDataLst>
              <p:tags r:id="rId12"/>
            </p:custDataLst>
          </p:nvPr>
        </p:nvSpPr>
        <p:spPr bwMode="gray">
          <a:xfrm>
            <a:off x="300038" y="1250950"/>
            <a:ext cx="214313" cy="160338"/>
          </a:xfrm>
          <a:prstGeom prst="rect">
            <a:avLst/>
          </a:prstGeom>
          <a:solidFill>
            <a:srgbClr val="A1E26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1" name="Rectangle 50">
            <a:extLst>
              <a:ext uri="{FF2B5EF4-FFF2-40B4-BE49-F238E27FC236}">
                <a16:creationId xmlns:a16="http://schemas.microsoft.com/office/drawing/2014/main" id="{FFE40C0D-554E-47F5-9A25-A0B4DC1127D7}"/>
              </a:ext>
            </a:extLst>
          </p:cNvPr>
          <p:cNvSpPr/>
          <p:nvPr>
            <p:custDataLst>
              <p:tags r:id="rId13"/>
            </p:custDataLst>
          </p:nvPr>
        </p:nvSpPr>
        <p:spPr bwMode="gray">
          <a:xfrm>
            <a:off x="3027363" y="1250950"/>
            <a:ext cx="214313" cy="160338"/>
          </a:xfrm>
          <a:prstGeom prst="rect">
            <a:avLst/>
          </a:prstGeom>
          <a:solidFill>
            <a:srgbClr val="565656"/>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0" name="Rectangle 49">
            <a:extLst>
              <a:ext uri="{FF2B5EF4-FFF2-40B4-BE49-F238E27FC236}">
                <a16:creationId xmlns:a16="http://schemas.microsoft.com/office/drawing/2014/main" id="{97FEFFD0-CEAC-4C79-8756-57208098238D}"/>
              </a:ext>
            </a:extLst>
          </p:cNvPr>
          <p:cNvSpPr/>
          <p:nvPr>
            <p:custDataLst>
              <p:tags r:id="rId14"/>
            </p:custDataLst>
          </p:nvPr>
        </p:nvSpPr>
        <p:spPr bwMode="gray">
          <a:xfrm>
            <a:off x="1193800" y="1250950"/>
            <a:ext cx="214313" cy="160338"/>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6" name="Rectangle 55">
            <a:extLst>
              <a:ext uri="{FF2B5EF4-FFF2-40B4-BE49-F238E27FC236}">
                <a16:creationId xmlns:a16="http://schemas.microsoft.com/office/drawing/2014/main" id="{3272F754-2382-4D13-810C-8D2576DB3968}"/>
              </a:ext>
            </a:extLst>
          </p:cNvPr>
          <p:cNvSpPr/>
          <p:nvPr>
            <p:custDataLst>
              <p:tags r:id="rId15"/>
            </p:custDataLst>
          </p:nvPr>
        </p:nvSpPr>
        <p:spPr bwMode="gray">
          <a:xfrm>
            <a:off x="3787775" y="1250950"/>
            <a:ext cx="214313" cy="160338"/>
          </a:xfrm>
          <a:prstGeom prst="rect">
            <a:avLst/>
          </a:prstGeom>
          <a:solidFill>
            <a:schemeClr val="accent1"/>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7" name="Text Placeholder 3">
            <a:extLst>
              <a:ext uri="{FF2B5EF4-FFF2-40B4-BE49-F238E27FC236}">
                <a16:creationId xmlns:a16="http://schemas.microsoft.com/office/drawing/2014/main" id="{A81235F9-E4AF-4D29-A325-3BCF99F5A590}"/>
              </a:ext>
            </a:extLst>
          </p:cNvPr>
          <p:cNvSpPr>
            <a:spLocks noGrp="1"/>
          </p:cNvSpPr>
          <p:nvPr>
            <p:custDataLst>
              <p:tags r:id="rId16"/>
            </p:custDataLst>
          </p:nvPr>
        </p:nvSpPr>
        <p:spPr bwMode="gray">
          <a:xfrm>
            <a:off x="565150" y="1246188"/>
            <a:ext cx="5270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893D3D4A-8418-4A9F-AFA4-9C31C4A6FA7F}" type="datetime'''P''''''''''''''''''o''si''''''''ti''''v''''''e'''''">
              <a:rPr lang="en-US" altLang="en-US" smtClean="0">
                <a:solidFill>
                  <a:schemeClr val="bg1"/>
                </a:solidFill>
              </a:rPr>
              <a:pPr/>
              <a:t>Positive</a:t>
            </a:fld>
            <a:endParaRPr lang="en-US" dirty="0">
              <a:solidFill>
                <a:schemeClr val="bg1"/>
              </a:solidFill>
              <a:sym typeface="+mn-lt"/>
            </a:endParaRPr>
          </a:p>
        </p:txBody>
      </p:sp>
      <p:sp>
        <p:nvSpPr>
          <p:cNvPr id="58" name="Text Placeholder 3">
            <a:extLst>
              <a:ext uri="{FF2B5EF4-FFF2-40B4-BE49-F238E27FC236}">
                <a16:creationId xmlns:a16="http://schemas.microsoft.com/office/drawing/2014/main" id="{24794367-C52A-4277-BBBD-42482E1BC8BA}"/>
              </a:ext>
            </a:extLst>
          </p:cNvPr>
          <p:cNvSpPr>
            <a:spLocks noGrp="1"/>
          </p:cNvSpPr>
          <p:nvPr>
            <p:custDataLst>
              <p:tags r:id="rId17"/>
            </p:custDataLst>
          </p:nvPr>
        </p:nvSpPr>
        <p:spPr bwMode="gray">
          <a:xfrm>
            <a:off x="4052888" y="1246188"/>
            <a:ext cx="782638"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DCEF6BA6-7298-4F3A-94A9-CC71AE57D773}" type="datetime'''''S''u''''g''''g''''es''t''''''''''''''io''n''''''''''s'">
              <a:rPr lang="en-US" altLang="en-US" smtClean="0">
                <a:solidFill>
                  <a:schemeClr val="bg1"/>
                </a:solidFill>
              </a:rPr>
              <a:pPr/>
              <a:t>Suggestions</a:t>
            </a:fld>
            <a:endParaRPr lang="en-US" dirty="0">
              <a:solidFill>
                <a:schemeClr val="bg1"/>
              </a:solidFill>
              <a:sym typeface="+mn-lt"/>
            </a:endParaRPr>
          </a:p>
        </p:txBody>
      </p:sp>
      <p:sp>
        <p:nvSpPr>
          <p:cNvPr id="60" name="Text Placeholder 3">
            <a:extLst>
              <a:ext uri="{FF2B5EF4-FFF2-40B4-BE49-F238E27FC236}">
                <a16:creationId xmlns:a16="http://schemas.microsoft.com/office/drawing/2014/main" id="{2DBE2A52-772C-4C90-94F8-897D963BEB1D}"/>
              </a:ext>
            </a:extLst>
          </p:cNvPr>
          <p:cNvSpPr>
            <a:spLocks noGrp="1"/>
          </p:cNvSpPr>
          <p:nvPr>
            <p:custDataLst>
              <p:tags r:id="rId18"/>
            </p:custDataLst>
          </p:nvPr>
        </p:nvSpPr>
        <p:spPr bwMode="gray">
          <a:xfrm>
            <a:off x="1458913" y="1246188"/>
            <a:ext cx="5048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264B30C2-5D03-41A1-88AA-B165ABF323FC}" type="datetime'''''''''''''N''''''''''''''e''''u''t''''''''''''ra''''''l'">
              <a:rPr lang="en-US" altLang="en-US" smtClean="0">
                <a:solidFill>
                  <a:schemeClr val="bg1"/>
                </a:solidFill>
              </a:rPr>
              <a:pPr/>
              <a:t>Neutral</a:t>
            </a:fld>
            <a:endParaRPr lang="en-US" dirty="0">
              <a:solidFill>
                <a:schemeClr val="bg1"/>
              </a:solidFill>
              <a:sym typeface="+mn-lt"/>
            </a:endParaRPr>
          </a:p>
        </p:txBody>
      </p:sp>
      <p:sp>
        <p:nvSpPr>
          <p:cNvPr id="61" name="Text Placeholder 3">
            <a:extLst>
              <a:ext uri="{FF2B5EF4-FFF2-40B4-BE49-F238E27FC236}">
                <a16:creationId xmlns:a16="http://schemas.microsoft.com/office/drawing/2014/main" id="{687FD855-E00F-4F89-8A51-26B3BDF826FA}"/>
              </a:ext>
            </a:extLst>
          </p:cNvPr>
          <p:cNvSpPr>
            <a:spLocks noGrp="1"/>
          </p:cNvSpPr>
          <p:nvPr>
            <p:custDataLst>
              <p:tags r:id="rId19"/>
            </p:custDataLst>
          </p:nvPr>
        </p:nvSpPr>
        <p:spPr bwMode="gray">
          <a:xfrm>
            <a:off x="3292475" y="1246188"/>
            <a:ext cx="39370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605C7A35-04B9-4D0D-8042-53C831B2FDC5}" type="datetime'''''''''''''''''M''''''''''i''''''''''''''x''e''''''''d'''''">
              <a:rPr lang="en-US" altLang="en-US" smtClean="0">
                <a:solidFill>
                  <a:schemeClr val="bg1"/>
                </a:solidFill>
              </a:rPr>
              <a:pPr/>
              <a:t>Mixed</a:t>
            </a:fld>
            <a:endParaRPr lang="en-US" dirty="0">
              <a:solidFill>
                <a:schemeClr val="bg1"/>
              </a:solidFill>
              <a:sym typeface="+mn-lt"/>
            </a:endParaRPr>
          </a:p>
        </p:txBody>
      </p:sp>
      <p:sp>
        <p:nvSpPr>
          <p:cNvPr id="62" name="Text Placeholder 3">
            <a:extLst>
              <a:ext uri="{FF2B5EF4-FFF2-40B4-BE49-F238E27FC236}">
                <a16:creationId xmlns:a16="http://schemas.microsoft.com/office/drawing/2014/main" id="{CA544C6E-4E07-4E71-8FFC-08519D14261A}"/>
              </a:ext>
            </a:extLst>
          </p:cNvPr>
          <p:cNvSpPr>
            <a:spLocks noGrp="1"/>
          </p:cNvSpPr>
          <p:nvPr>
            <p:custDataLst>
              <p:tags r:id="rId20"/>
            </p:custDataLst>
          </p:nvPr>
        </p:nvSpPr>
        <p:spPr bwMode="gray">
          <a:xfrm>
            <a:off x="2330450" y="1246188"/>
            <a:ext cx="595313"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D4C75E2E-F1EE-47C8-AE5D-9A306806BE9B}" type="datetime'''''''Ne''''''''''''ga''''''''''''t''i''''v''''''e'''">
              <a:rPr lang="en-US" altLang="en-US" smtClean="0">
                <a:solidFill>
                  <a:schemeClr val="bg1"/>
                </a:solidFill>
              </a:rPr>
              <a:pPr/>
              <a:t>Negative</a:t>
            </a:fld>
            <a:endParaRPr lang="en-US" dirty="0">
              <a:solidFill>
                <a:schemeClr val="bg1"/>
              </a:solidFill>
              <a:sym typeface="+mn-lt"/>
            </a:endParaRPr>
          </a:p>
        </p:txBody>
      </p:sp>
      <p:sp>
        <p:nvSpPr>
          <p:cNvPr id="67" name="Rectangle 66">
            <a:extLst>
              <a:ext uri="{FF2B5EF4-FFF2-40B4-BE49-F238E27FC236}">
                <a16:creationId xmlns:a16="http://schemas.microsoft.com/office/drawing/2014/main" id="{A980405D-1546-4F7C-84D0-8A427198046E}"/>
              </a:ext>
            </a:extLst>
          </p:cNvPr>
          <p:cNvSpPr/>
          <p:nvPr/>
        </p:nvSpPr>
        <p:spPr>
          <a:xfrm>
            <a:off x="153446" y="1743869"/>
            <a:ext cx="8717839" cy="481091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700" dirty="0">
                <a:solidFill>
                  <a:srgbClr val="FFFFFF"/>
                </a:solidFill>
              </a:rPr>
              <a:t>The main topics discussed were laptops &amp; software, working from home set-up &amp; iPads.</a:t>
            </a:r>
          </a:p>
          <a:p>
            <a:r>
              <a:rPr lang="en-US" sz="1700" dirty="0">
                <a:solidFill>
                  <a:srgbClr val="FFFFFF"/>
                </a:solidFill>
              </a:rPr>
              <a:t> </a:t>
            </a:r>
          </a:p>
          <a:p>
            <a:pPr marL="285750" indent="-285750">
              <a:spcAft>
                <a:spcPts val="600"/>
              </a:spcAft>
              <a:buFont typeface="Arial" panose="020B0604020202020204" pitchFamily="34" charset="0"/>
              <a:buChar char="•"/>
            </a:pPr>
            <a:r>
              <a:rPr lang="en-US" sz="1700" dirty="0">
                <a:solidFill>
                  <a:srgbClr val="FFFFFF"/>
                </a:solidFill>
              </a:rPr>
              <a:t>For laptops, many say their devices are slow or unstable, with bloatware (e.g., security, back-up, antivirus) programs being attributed as some of the cause. Poor battery life is mentioned, as is the need for a faster refresh cycle for newer laptops. </a:t>
            </a:r>
          </a:p>
          <a:p>
            <a:pPr marL="285750" indent="-285750">
              <a:spcAft>
                <a:spcPts val="600"/>
              </a:spcAft>
              <a:buFont typeface="Arial" panose="020B0604020202020204" pitchFamily="34" charset="0"/>
              <a:buChar char="•"/>
            </a:pPr>
            <a:r>
              <a:rPr lang="en-US" sz="1700" dirty="0">
                <a:solidFill>
                  <a:srgbClr val="FFFFFF"/>
                </a:solidFill>
              </a:rPr>
              <a:t>For software, there were asks for whiteboarding, improved collaboration tools, O365 &amp; MS Teams. Some employees wanted integrated software suites suggesting that there were too many disparate tools to work with. </a:t>
            </a:r>
          </a:p>
          <a:p>
            <a:pPr marL="285750" indent="-285750">
              <a:spcAft>
                <a:spcPts val="600"/>
              </a:spcAft>
              <a:buFont typeface="Arial" panose="020B0604020202020204" pitchFamily="34" charset="0"/>
              <a:buChar char="•"/>
            </a:pPr>
            <a:r>
              <a:rPr lang="en-US" sz="1700" dirty="0">
                <a:solidFill>
                  <a:srgbClr val="FFFFFF"/>
                </a:solidFill>
              </a:rPr>
              <a:t>For working from home, employees were asking for more help to get the most from their home office set-up, to include equipment recommendations. Many ask for additional kit including webcams, screens, audio equipment &amp; chairs. The emphasis is on 'good quality' equipment to make the quality of the experience 'office-like' &amp; improve professionalism for work interactions, particularly with clients. </a:t>
            </a:r>
          </a:p>
          <a:p>
            <a:pPr marL="285750" indent="-285750">
              <a:spcAft>
                <a:spcPts val="600"/>
              </a:spcAft>
              <a:buFont typeface="Arial" panose="020B0604020202020204" pitchFamily="34" charset="0"/>
              <a:buChar char="•"/>
            </a:pPr>
            <a:r>
              <a:rPr lang="en-US" sz="1700" dirty="0">
                <a:solidFill>
                  <a:srgbClr val="FFFFFF"/>
                </a:solidFill>
              </a:rPr>
              <a:t>Many employees are asking for iPads &amp; often to facilitate improved collaboration &amp;/or whiteboarding activities. </a:t>
            </a:r>
          </a:p>
          <a:p>
            <a:pPr marL="285750" indent="-285750">
              <a:spcAft>
                <a:spcPts val="600"/>
              </a:spcAft>
              <a:buFont typeface="Arial" panose="020B0604020202020204" pitchFamily="34" charset="0"/>
              <a:buChar char="•"/>
            </a:pPr>
            <a:r>
              <a:rPr lang="en-US" sz="1700" dirty="0">
                <a:solidFill>
                  <a:srgbClr val="FFFFFF"/>
                </a:solidFill>
              </a:rPr>
              <a:t>We are starting to see more comments about the need for reliable mobile internet connections on laptop whilst on the go e.g., MiFi, Mobile Hotspots.</a:t>
            </a:r>
          </a:p>
        </p:txBody>
      </p:sp>
      <p:sp>
        <p:nvSpPr>
          <p:cNvPr id="68" name="Rectangle 67">
            <a:extLst>
              <a:ext uri="{FF2B5EF4-FFF2-40B4-BE49-F238E27FC236}">
                <a16:creationId xmlns:a16="http://schemas.microsoft.com/office/drawing/2014/main" id="{6D702D3D-EEFB-472E-9ADC-5DA5DBA86D2B}"/>
              </a:ext>
            </a:extLst>
          </p:cNvPr>
          <p:cNvSpPr/>
          <p:nvPr/>
        </p:nvSpPr>
        <p:spPr>
          <a:xfrm>
            <a:off x="4799013" y="1114425"/>
            <a:ext cx="196850"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1</a:t>
            </a:r>
          </a:p>
        </p:txBody>
      </p:sp>
    </p:spTree>
    <p:extLst>
      <p:ext uri="{BB962C8B-B14F-4D97-AF65-F5344CB8AC3E}">
        <p14:creationId xmlns:p14="http://schemas.microsoft.com/office/powerpoint/2010/main" val="2967877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53128743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27" name="think-cell Slide" r:id="rId6" imgW="327" imgH="327" progId="TCLayout.ActiveDocument.1">
                  <p:embed/>
                </p:oleObj>
              </mc:Choice>
              <mc:Fallback>
                <p:oleObj name="think-cell Slide" r:id="rId6" imgW="327" imgH="327" progId="TCLayout.ActiveDocument.1">
                  <p:embed/>
                  <p:pic>
                    <p:nvPicPr>
                      <p:cNvPr id="5" name="Object 4"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53" name="Rectangle 52">
            <a:extLst>
              <a:ext uri="{FF2B5EF4-FFF2-40B4-BE49-F238E27FC236}">
                <a16:creationId xmlns:a16="http://schemas.microsoft.com/office/drawing/2014/main" id="{6A0DBD81-1503-4067-95FB-718B7C621982}"/>
              </a:ext>
            </a:extLst>
          </p:cNvPr>
          <p:cNvSpPr/>
          <p:nvPr/>
        </p:nvSpPr>
        <p:spPr>
          <a:xfrm>
            <a:off x="0" y="0"/>
            <a:ext cx="9024730" cy="685800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1" name="Rectangle 10"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sym typeface="+mn-lt"/>
            </a:endParaRPr>
          </a:p>
        </p:txBody>
      </p:sp>
      <p:pic>
        <p:nvPicPr>
          <p:cNvPr id="38" name="Picture 37">
            <a:extLst>
              <a:ext uri="{FF2B5EF4-FFF2-40B4-BE49-F238E27FC236}">
                <a16:creationId xmlns:a16="http://schemas.microsoft.com/office/drawing/2014/main" id="{04D748F0-8928-4EFD-A248-4C0DC581439F}"/>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9024730" y="-1253"/>
            <a:ext cx="3167270" cy="6859254"/>
          </a:xfrm>
          <a:prstGeom prst="rect">
            <a:avLst/>
          </a:prstGeom>
        </p:spPr>
      </p:pic>
      <p:sp>
        <p:nvSpPr>
          <p:cNvPr id="36" name="Rectangle 35">
            <a:extLst>
              <a:ext uri="{FF2B5EF4-FFF2-40B4-BE49-F238E27FC236}">
                <a16:creationId xmlns:a16="http://schemas.microsoft.com/office/drawing/2014/main" id="{BD7135CD-7748-497B-BD71-90F42AA7ACE5}"/>
              </a:ext>
            </a:extLst>
          </p:cNvPr>
          <p:cNvSpPr/>
          <p:nvPr/>
        </p:nvSpPr>
        <p:spPr>
          <a:xfrm>
            <a:off x="9024730" y="-1"/>
            <a:ext cx="3167270" cy="1125137"/>
          </a:xfrm>
          <a:prstGeom prst="rect">
            <a:avLst/>
          </a:prstGeom>
          <a:solidFill>
            <a:schemeClr val="accent5">
              <a:alpha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GB" sz="2400" kern="0" dirty="0">
                <a:solidFill>
                  <a:srgbClr val="30C1D7"/>
                </a:solidFill>
                <a:effectLst>
                  <a:outerShdw blurRad="38100" dist="38100" dir="2700000" algn="tl">
                    <a:srgbClr val="000000">
                      <a:alpha val="43137"/>
                    </a:srgbClr>
                  </a:outerShdw>
                </a:effectLst>
              </a:rPr>
              <a:t>Comments Analysis</a:t>
            </a:r>
          </a:p>
          <a:p>
            <a:pPr algn="ctr">
              <a:lnSpc>
                <a:spcPct val="95000"/>
              </a:lnSpc>
            </a:pPr>
            <a:r>
              <a:rPr lang="en-GB" sz="2400" kern="0" dirty="0">
                <a:solidFill>
                  <a:srgbClr val="FFFFFF"/>
                </a:solidFill>
                <a:effectLst>
                  <a:outerShdw blurRad="38100" dist="38100" dir="2700000" algn="tl">
                    <a:srgbClr val="000000">
                      <a:alpha val="43137"/>
                    </a:srgbClr>
                  </a:outerShdw>
                </a:effectLst>
              </a:rPr>
              <a:t>Right IT Tools</a:t>
            </a:r>
          </a:p>
        </p:txBody>
      </p:sp>
      <p:sp>
        <p:nvSpPr>
          <p:cNvPr id="29" name="Oval 28">
            <a:extLst>
              <a:ext uri="{FF2B5EF4-FFF2-40B4-BE49-F238E27FC236}">
                <a16:creationId xmlns:a16="http://schemas.microsoft.com/office/drawing/2014/main" id="{132285C0-6C29-4179-93D9-7E96FAE336D3}"/>
              </a:ext>
            </a:extLst>
          </p:cNvPr>
          <p:cNvSpPr>
            <a:spLocks noChangeAspect="1"/>
          </p:cNvSpPr>
          <p:nvPr/>
        </p:nvSpPr>
        <p:spPr>
          <a:xfrm>
            <a:off x="9581797" y="4259789"/>
            <a:ext cx="2239548" cy="2239548"/>
          </a:xfrm>
          <a:prstGeom prst="ellipse">
            <a:avLst/>
          </a:prstGeom>
          <a:solidFill>
            <a:srgbClr val="FFFFFF"/>
          </a:solidFill>
          <a:ln w="38100" cap="rnd">
            <a:gradFill flip="none" rotWithShape="1">
              <a:gsLst>
                <a:gs pos="0">
                  <a:srgbClr val="295E7E"/>
                </a:gs>
                <a:gs pos="100000">
                  <a:srgbClr val="30C1D7"/>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000" b="1" kern="0" dirty="0">
                <a:solidFill>
                  <a:srgbClr val="295E7E">
                    <a:lumMod val="100000"/>
                  </a:srgbClr>
                </a:solidFill>
              </a:rPr>
              <a:t>829</a:t>
            </a:r>
          </a:p>
          <a:p>
            <a:pPr algn="ctr"/>
            <a:r>
              <a:rPr lang="en-US" sz="1600" kern="0" dirty="0">
                <a:solidFill>
                  <a:schemeClr val="bg1">
                    <a:lumMod val="50000"/>
                  </a:schemeClr>
                </a:solidFill>
              </a:rPr>
              <a:t>Total </a:t>
            </a:r>
          </a:p>
          <a:p>
            <a:pPr algn="ctr"/>
            <a:r>
              <a:rPr lang="en-US" sz="1600" kern="0" dirty="0">
                <a:solidFill>
                  <a:schemeClr val="bg1">
                    <a:lumMod val="50000"/>
                  </a:schemeClr>
                </a:solidFill>
              </a:rPr>
              <a:t># Comments (1045 in 2020)</a:t>
            </a:r>
          </a:p>
        </p:txBody>
      </p:sp>
      <p:pic>
        <p:nvPicPr>
          <p:cNvPr id="30" name="Picture 29">
            <a:extLst>
              <a:ext uri="{FF2B5EF4-FFF2-40B4-BE49-F238E27FC236}">
                <a16:creationId xmlns:a16="http://schemas.microsoft.com/office/drawing/2014/main" id="{DF1C01D5-61A6-4E8A-A442-6D4B22E647B9}"/>
              </a:ext>
            </a:extLst>
          </p:cNvPr>
          <p:cNvPicPr>
            <a:picLocks noChangeAspect="1"/>
          </p:cNvPicPr>
          <p:nvPr/>
        </p:nvPicPr>
        <p:blipFill rotWithShape="1">
          <a:blip r:embed="rId9" cstate="screen">
            <a:extLst>
              <a:ext uri="{28A0092B-C50C-407E-A947-70E740481C1C}">
                <a14:useLocalDpi xmlns:a14="http://schemas.microsoft.com/office/drawing/2010/main"/>
              </a:ext>
            </a:extLst>
          </a:blip>
          <a:srcRect l="29398" t="8741" r="101" b="27"/>
          <a:stretch/>
        </p:blipFill>
        <p:spPr bwMode="ltGray">
          <a:xfrm flipH="1">
            <a:off x="8612481" y="0"/>
            <a:ext cx="416951" cy="6858000"/>
          </a:xfrm>
          <a:prstGeom prst="rect">
            <a:avLst/>
          </a:prstGeom>
        </p:spPr>
      </p:pic>
      <p:sp>
        <p:nvSpPr>
          <p:cNvPr id="37" name="Rectangle 36">
            <a:extLst>
              <a:ext uri="{FF2B5EF4-FFF2-40B4-BE49-F238E27FC236}">
                <a16:creationId xmlns:a16="http://schemas.microsoft.com/office/drawing/2014/main" id="{7756A3E9-A736-4B01-B93F-6891EEF996BE}"/>
              </a:ext>
            </a:extLst>
          </p:cNvPr>
          <p:cNvSpPr/>
          <p:nvPr/>
        </p:nvSpPr>
        <p:spPr>
          <a:xfrm>
            <a:off x="234902" y="392728"/>
            <a:ext cx="5405286" cy="30321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Selected comments - </a:t>
            </a:r>
          </a:p>
        </p:txBody>
      </p:sp>
      <p:sp>
        <p:nvSpPr>
          <p:cNvPr id="63" name="Rectangular Callout 15">
            <a:extLst>
              <a:ext uri="{FF2B5EF4-FFF2-40B4-BE49-F238E27FC236}">
                <a16:creationId xmlns:a16="http://schemas.microsoft.com/office/drawing/2014/main" id="{37B9000B-1259-444F-87B0-BAA9A080D29B}"/>
              </a:ext>
            </a:extLst>
          </p:cNvPr>
          <p:cNvSpPr/>
          <p:nvPr/>
        </p:nvSpPr>
        <p:spPr>
          <a:xfrm>
            <a:off x="223873" y="2368204"/>
            <a:ext cx="1432953" cy="1259580"/>
          </a:xfrm>
          <a:prstGeom prst="wedgeRectCallout">
            <a:avLst>
              <a:gd name="adj1" fmla="val -4663"/>
              <a:gd name="adj2" fmla="val 61902"/>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“Please accelerate MS Teams adoption</a:t>
            </a:r>
            <a:r>
              <a:rPr lang="en-US" sz="1200" dirty="0">
                <a:solidFill>
                  <a:srgbClr val="FFFFFF"/>
                </a:solidFill>
                <a:cs typeface="Arial" pitchFamily="34" charset="0"/>
              </a:rPr>
              <a:t>.</a:t>
            </a:r>
            <a:r>
              <a:rPr lang="en-GB" sz="1200" dirty="0">
                <a:solidFill>
                  <a:srgbClr val="FFFFFF"/>
                </a:solidFill>
                <a:cs typeface="Arial" pitchFamily="34" charset="0"/>
              </a:rPr>
              <a:t>”</a:t>
            </a:r>
          </a:p>
          <a:p>
            <a:endParaRPr lang="en-GB" sz="1200" dirty="0">
              <a:solidFill>
                <a:srgbClr val="FFFFFF"/>
              </a:solidFill>
              <a:cs typeface="Arial" pitchFamily="34" charset="0"/>
            </a:endParaRPr>
          </a:p>
          <a:p>
            <a:r>
              <a:rPr lang="en-GB" sz="1200" dirty="0">
                <a:solidFill>
                  <a:srgbClr val="FFFFFF"/>
                </a:solidFill>
                <a:cs typeface="Arial" pitchFamily="34" charset="0"/>
              </a:rPr>
              <a:t> </a:t>
            </a:r>
          </a:p>
          <a:p>
            <a:pPr algn="r"/>
            <a:r>
              <a:rPr lang="en-GB" sz="1000" i="1" dirty="0">
                <a:solidFill>
                  <a:srgbClr val="FFFFFF"/>
                </a:solidFill>
                <a:cs typeface="Arial" pitchFamily="34" charset="0"/>
              </a:rPr>
              <a:t>Consultant</a:t>
            </a:r>
          </a:p>
        </p:txBody>
      </p:sp>
      <p:sp>
        <p:nvSpPr>
          <p:cNvPr id="64" name="Rectangular Callout 18">
            <a:extLst>
              <a:ext uri="{FF2B5EF4-FFF2-40B4-BE49-F238E27FC236}">
                <a16:creationId xmlns:a16="http://schemas.microsoft.com/office/drawing/2014/main" id="{1D58BAB7-471A-4C52-8FB6-99F11DA1AE70}"/>
              </a:ext>
            </a:extLst>
          </p:cNvPr>
          <p:cNvSpPr/>
          <p:nvPr/>
        </p:nvSpPr>
        <p:spPr>
          <a:xfrm>
            <a:off x="1908493" y="5333193"/>
            <a:ext cx="2344170" cy="1187444"/>
          </a:xfrm>
          <a:prstGeom prst="wedgeRectCallout">
            <a:avLst>
              <a:gd name="adj1" fmla="val -6218"/>
              <a:gd name="adj2" fmla="val -61903"/>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“Really need a reliable source of WiFi on the go. My mobile hotspot is unreliable and leaves me wishing I still had a MiFi</a:t>
            </a:r>
            <a:r>
              <a:rPr lang="en-US" sz="1200" dirty="0">
                <a:solidFill>
                  <a:srgbClr val="FFFFFF"/>
                </a:solidFill>
              </a:rPr>
              <a:t>.</a:t>
            </a:r>
            <a:r>
              <a:rPr lang="en-GB" sz="1200" dirty="0">
                <a:solidFill>
                  <a:srgbClr val="FFFFFF"/>
                </a:solidFill>
                <a:cs typeface="Arial" pitchFamily="34" charset="0"/>
              </a:rPr>
              <a:t>” </a:t>
            </a:r>
          </a:p>
          <a:p>
            <a:endParaRPr lang="en-GB" sz="1200" dirty="0">
              <a:solidFill>
                <a:srgbClr val="FFFFFF"/>
              </a:solidFill>
              <a:cs typeface="Arial" pitchFamily="34" charset="0"/>
            </a:endParaRPr>
          </a:p>
          <a:p>
            <a:pPr algn="r"/>
            <a:r>
              <a:rPr lang="en-GB" sz="1000" i="1" dirty="0">
                <a:solidFill>
                  <a:srgbClr val="FFFFFF"/>
                </a:solidFill>
                <a:cs typeface="Arial" pitchFamily="34" charset="0"/>
              </a:rPr>
              <a:t>Consultant</a:t>
            </a:r>
          </a:p>
        </p:txBody>
      </p:sp>
      <p:sp>
        <p:nvSpPr>
          <p:cNvPr id="65" name="Rectangular Callout 24">
            <a:extLst>
              <a:ext uri="{FF2B5EF4-FFF2-40B4-BE49-F238E27FC236}">
                <a16:creationId xmlns:a16="http://schemas.microsoft.com/office/drawing/2014/main" id="{AEFB42F0-E5F5-4CAE-9B24-8FCD1E793F40}"/>
              </a:ext>
            </a:extLst>
          </p:cNvPr>
          <p:cNvSpPr/>
          <p:nvPr/>
        </p:nvSpPr>
        <p:spPr>
          <a:xfrm>
            <a:off x="219899" y="3907000"/>
            <a:ext cx="3417824" cy="1146977"/>
          </a:xfrm>
          <a:prstGeom prst="wedgeRectCallout">
            <a:avLst>
              <a:gd name="adj1" fmla="val 1791"/>
              <a:gd name="adj2" fmla="val 61441"/>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“Really good cameras would be a plus in this remote setting. I don't want to buy many to test them but would prefer to rely on a BCG-recommended camera or being provided. Not only for case work, but also for Recruiting</a:t>
            </a:r>
            <a:r>
              <a:rPr lang="en-US" sz="1200" dirty="0">
                <a:solidFill>
                  <a:srgbClr val="FFFFFF"/>
                </a:solidFill>
              </a:rPr>
              <a:t>.</a:t>
            </a:r>
            <a:r>
              <a:rPr lang="en-GB" sz="1200" dirty="0">
                <a:solidFill>
                  <a:srgbClr val="FFFFFF"/>
                </a:solidFill>
                <a:cs typeface="Arial" pitchFamily="34" charset="0"/>
              </a:rPr>
              <a:t>”</a:t>
            </a:r>
          </a:p>
          <a:p>
            <a:pPr algn="r"/>
            <a:r>
              <a:rPr lang="en-GB" sz="1100" i="1" dirty="0">
                <a:solidFill>
                  <a:srgbClr val="FFFFFF"/>
                </a:solidFill>
                <a:cs typeface="Arial" pitchFamily="34" charset="0"/>
              </a:rPr>
              <a:t>Consultant</a:t>
            </a:r>
          </a:p>
        </p:txBody>
      </p:sp>
      <p:sp>
        <p:nvSpPr>
          <p:cNvPr id="66" name="Rectangular Callout 181">
            <a:extLst>
              <a:ext uri="{FF2B5EF4-FFF2-40B4-BE49-F238E27FC236}">
                <a16:creationId xmlns:a16="http://schemas.microsoft.com/office/drawing/2014/main" id="{3E26B9B6-467C-4854-89D2-58DD4D97EA73}"/>
              </a:ext>
            </a:extLst>
          </p:cNvPr>
          <p:cNvSpPr/>
          <p:nvPr/>
        </p:nvSpPr>
        <p:spPr>
          <a:xfrm>
            <a:off x="234902" y="887151"/>
            <a:ext cx="2279700" cy="1138239"/>
          </a:xfrm>
          <a:prstGeom prst="wedgeRectCallout">
            <a:avLst>
              <a:gd name="adj1" fmla="val 13898"/>
              <a:gd name="adj2" fmla="val 5796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“We have best PCs on the market yet all the security / backup / antivirus software makes them borderline unfunctional.” </a:t>
            </a:r>
          </a:p>
          <a:p>
            <a:pPr algn="r"/>
            <a:r>
              <a:rPr lang="en-GB" sz="1000" i="1" dirty="0">
                <a:solidFill>
                  <a:srgbClr val="FFFFFF"/>
                </a:solidFill>
                <a:cs typeface="Arial" pitchFamily="34" charset="0"/>
              </a:rPr>
              <a:t>Project Leader</a:t>
            </a:r>
          </a:p>
        </p:txBody>
      </p:sp>
      <p:sp>
        <p:nvSpPr>
          <p:cNvPr id="69" name="Rectangular Callout 18">
            <a:extLst>
              <a:ext uri="{FF2B5EF4-FFF2-40B4-BE49-F238E27FC236}">
                <a16:creationId xmlns:a16="http://schemas.microsoft.com/office/drawing/2014/main" id="{F422A9F9-424D-4FD6-9F83-0E33AB52A2D6}"/>
              </a:ext>
            </a:extLst>
          </p:cNvPr>
          <p:cNvSpPr/>
          <p:nvPr/>
        </p:nvSpPr>
        <p:spPr>
          <a:xfrm>
            <a:off x="6847741" y="5352894"/>
            <a:ext cx="1845708" cy="1167743"/>
          </a:xfrm>
          <a:prstGeom prst="wedgeRectCallout">
            <a:avLst>
              <a:gd name="adj1" fmla="val 376"/>
              <a:gd name="adj2" fmla="val -6482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“It would be useful to receive a Wireless Hotspot if needed to work more effectively in remote setups.”</a:t>
            </a:r>
          </a:p>
          <a:p>
            <a:pPr algn="r"/>
            <a:r>
              <a:rPr lang="en-GB" sz="1000" i="1" dirty="0">
                <a:solidFill>
                  <a:srgbClr val="FFFFFF"/>
                </a:solidFill>
                <a:cs typeface="Arial" pitchFamily="34" charset="0"/>
              </a:rPr>
              <a:t>Project Leader</a:t>
            </a:r>
          </a:p>
        </p:txBody>
      </p:sp>
      <p:sp>
        <p:nvSpPr>
          <p:cNvPr id="70" name="Rectangular Callout 18">
            <a:extLst>
              <a:ext uri="{FF2B5EF4-FFF2-40B4-BE49-F238E27FC236}">
                <a16:creationId xmlns:a16="http://schemas.microsoft.com/office/drawing/2014/main" id="{8776CC8A-E6F9-405D-BA51-6AD00BC60250}"/>
              </a:ext>
            </a:extLst>
          </p:cNvPr>
          <p:cNvSpPr/>
          <p:nvPr/>
        </p:nvSpPr>
        <p:spPr>
          <a:xfrm>
            <a:off x="4504328" y="2324309"/>
            <a:ext cx="4276872" cy="1303475"/>
          </a:xfrm>
          <a:prstGeom prst="wedgeRectCallout">
            <a:avLst>
              <a:gd name="adj1" fmla="val 3587"/>
              <a:gd name="adj2" fmla="val 60720"/>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“Need better collaboration tools like SharePoint, MS Teams etc. that allow co-editing of docs, excels, ppts live across BCG and client teams. Egnyte falls short of this co-editing requirement and just acts as a file-sharing platform. Also, SharePoint and MS Teams could help BCG sync our IT stack with market / client trends / compatibility.”</a:t>
            </a:r>
          </a:p>
          <a:p>
            <a:pPr algn="r"/>
            <a:r>
              <a:rPr lang="en-GB" sz="1000" i="1" dirty="0">
                <a:solidFill>
                  <a:srgbClr val="FFFFFF"/>
                </a:solidFill>
                <a:cs typeface="Arial" pitchFamily="34" charset="0"/>
              </a:rPr>
              <a:t>Consultant</a:t>
            </a:r>
          </a:p>
        </p:txBody>
      </p:sp>
      <p:sp>
        <p:nvSpPr>
          <p:cNvPr id="72" name="Rectangular Callout 18">
            <a:extLst>
              <a:ext uri="{FF2B5EF4-FFF2-40B4-BE49-F238E27FC236}">
                <a16:creationId xmlns:a16="http://schemas.microsoft.com/office/drawing/2014/main" id="{2BCACE7F-FB61-44FF-B33A-2CD27F6DC75D}"/>
              </a:ext>
            </a:extLst>
          </p:cNvPr>
          <p:cNvSpPr/>
          <p:nvPr/>
        </p:nvSpPr>
        <p:spPr>
          <a:xfrm>
            <a:off x="1789542" y="2368204"/>
            <a:ext cx="2582070" cy="1259580"/>
          </a:xfrm>
          <a:prstGeom prst="wedgeRectCallout">
            <a:avLst>
              <a:gd name="adj1" fmla="val -34427"/>
              <a:gd name="adj2" fmla="val 65705"/>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“A bit confusing between Slack, Egnyte, Zoom, Trello etc. - Couldn't we use something standardised like Microsoft Teams, which clients then also have?”</a:t>
            </a:r>
          </a:p>
          <a:p>
            <a:endParaRPr lang="en-GB" sz="1200" dirty="0">
              <a:solidFill>
                <a:srgbClr val="FFFFFF"/>
              </a:solidFill>
              <a:cs typeface="Arial" pitchFamily="34" charset="0"/>
            </a:endParaRPr>
          </a:p>
          <a:p>
            <a:pPr algn="r"/>
            <a:r>
              <a:rPr lang="en-GB" sz="1000" i="1" dirty="0">
                <a:solidFill>
                  <a:srgbClr val="FFFFFF"/>
                </a:solidFill>
                <a:cs typeface="Arial" pitchFamily="34" charset="0"/>
              </a:rPr>
              <a:t>Consultant</a:t>
            </a:r>
          </a:p>
        </p:txBody>
      </p:sp>
      <p:sp>
        <p:nvSpPr>
          <p:cNvPr id="39" name="Rectangular Callout 181">
            <a:extLst>
              <a:ext uri="{FF2B5EF4-FFF2-40B4-BE49-F238E27FC236}">
                <a16:creationId xmlns:a16="http://schemas.microsoft.com/office/drawing/2014/main" id="{ED910451-490C-408C-BF63-117616F00A9F}"/>
              </a:ext>
            </a:extLst>
          </p:cNvPr>
          <p:cNvSpPr/>
          <p:nvPr/>
        </p:nvSpPr>
        <p:spPr>
          <a:xfrm>
            <a:off x="2633870" y="887150"/>
            <a:ext cx="3051313" cy="1138239"/>
          </a:xfrm>
          <a:prstGeom prst="wedgeRectCallout">
            <a:avLst>
              <a:gd name="adj1" fmla="val -10713"/>
              <a:gd name="adj2" fmla="val 68446"/>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“Our laptops are frighteningly slow for the hardware power they have, which is probably caused by the various remote management and surveillance software.” </a:t>
            </a:r>
          </a:p>
          <a:p>
            <a:endParaRPr lang="en-GB" sz="1200" dirty="0">
              <a:solidFill>
                <a:srgbClr val="FFFFFF"/>
              </a:solidFill>
              <a:cs typeface="Arial" pitchFamily="34" charset="0"/>
            </a:endParaRPr>
          </a:p>
          <a:p>
            <a:pPr algn="r"/>
            <a:r>
              <a:rPr lang="en-GB" sz="1000" i="1" dirty="0">
                <a:solidFill>
                  <a:srgbClr val="FFFFFF"/>
                </a:solidFill>
                <a:cs typeface="Arial" pitchFamily="34" charset="0"/>
              </a:rPr>
              <a:t>Consultant</a:t>
            </a:r>
          </a:p>
        </p:txBody>
      </p:sp>
      <p:sp>
        <p:nvSpPr>
          <p:cNvPr id="41" name="Rectangular Callout 18">
            <a:extLst>
              <a:ext uri="{FF2B5EF4-FFF2-40B4-BE49-F238E27FC236}">
                <a16:creationId xmlns:a16="http://schemas.microsoft.com/office/drawing/2014/main" id="{63142D27-92B1-470F-96AE-40A51F71B451}"/>
              </a:ext>
            </a:extLst>
          </p:cNvPr>
          <p:cNvSpPr/>
          <p:nvPr/>
        </p:nvSpPr>
        <p:spPr>
          <a:xfrm>
            <a:off x="4371612" y="5352893"/>
            <a:ext cx="2357180" cy="1167744"/>
          </a:xfrm>
          <a:prstGeom prst="wedgeRectCallout">
            <a:avLst>
              <a:gd name="adj1" fmla="val -6218"/>
              <a:gd name="adj2" fmla="val -61903"/>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“The world is opening back up.  Team members are beginning to travel again. Bringing back the MiFi service should be reconsidered at this time” </a:t>
            </a:r>
          </a:p>
          <a:p>
            <a:pPr algn="r"/>
            <a:r>
              <a:rPr lang="en-GB" sz="1000" i="1" dirty="0">
                <a:solidFill>
                  <a:srgbClr val="FFFFFF"/>
                </a:solidFill>
                <a:cs typeface="Arial" pitchFamily="34" charset="0"/>
              </a:rPr>
              <a:t>Senior ECT</a:t>
            </a:r>
          </a:p>
        </p:txBody>
      </p:sp>
      <p:sp>
        <p:nvSpPr>
          <p:cNvPr id="42" name="Rectangular Callout 181">
            <a:extLst>
              <a:ext uri="{FF2B5EF4-FFF2-40B4-BE49-F238E27FC236}">
                <a16:creationId xmlns:a16="http://schemas.microsoft.com/office/drawing/2014/main" id="{01460FD0-1614-4CF4-A3F4-1E27F798E4E2}"/>
              </a:ext>
            </a:extLst>
          </p:cNvPr>
          <p:cNvSpPr/>
          <p:nvPr/>
        </p:nvSpPr>
        <p:spPr>
          <a:xfrm>
            <a:off x="5822406" y="887150"/>
            <a:ext cx="2958795" cy="1119981"/>
          </a:xfrm>
          <a:prstGeom prst="wedgeRectCallout">
            <a:avLst>
              <a:gd name="adj1" fmla="val 13898"/>
              <a:gd name="adj2" fmla="val 5796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“laptops are a joke, with about 1-2 hour battery life. Shift to slack / zoom due to Covid has been good but can't wait for </a:t>
            </a:r>
            <a:r>
              <a:rPr lang="en-GB" sz="1200" dirty="0" err="1">
                <a:solidFill>
                  <a:srgbClr val="FFFFFF"/>
                </a:solidFill>
                <a:cs typeface="Arial" pitchFamily="34" charset="0"/>
              </a:rPr>
              <a:t>Onedrive</a:t>
            </a:r>
            <a:r>
              <a:rPr lang="en-GB" sz="1200" dirty="0">
                <a:solidFill>
                  <a:srgbClr val="FFFFFF"/>
                </a:solidFill>
                <a:cs typeface="Arial" pitchFamily="34" charset="0"/>
              </a:rPr>
              <a:t> and simultaneous edits!” </a:t>
            </a:r>
          </a:p>
          <a:p>
            <a:endParaRPr lang="en-GB" sz="1200" dirty="0">
              <a:solidFill>
                <a:srgbClr val="FFFFFF"/>
              </a:solidFill>
              <a:cs typeface="Arial" pitchFamily="34" charset="0"/>
            </a:endParaRPr>
          </a:p>
          <a:p>
            <a:pPr algn="r"/>
            <a:r>
              <a:rPr lang="en-GB" sz="1000" i="1" dirty="0">
                <a:solidFill>
                  <a:srgbClr val="FFFFFF"/>
                </a:solidFill>
                <a:cs typeface="Arial" pitchFamily="34" charset="0"/>
              </a:rPr>
              <a:t>Associate</a:t>
            </a:r>
          </a:p>
        </p:txBody>
      </p:sp>
      <p:sp>
        <p:nvSpPr>
          <p:cNvPr id="43" name="Rectangular Callout 24">
            <a:extLst>
              <a:ext uri="{FF2B5EF4-FFF2-40B4-BE49-F238E27FC236}">
                <a16:creationId xmlns:a16="http://schemas.microsoft.com/office/drawing/2014/main" id="{F6E6CB15-298E-444A-8930-26C3B5648E73}"/>
              </a:ext>
            </a:extLst>
          </p:cNvPr>
          <p:cNvSpPr/>
          <p:nvPr/>
        </p:nvSpPr>
        <p:spPr>
          <a:xfrm>
            <a:off x="3756992" y="3905888"/>
            <a:ext cx="5024208" cy="1138239"/>
          </a:xfrm>
          <a:prstGeom prst="wedgeRectCallout">
            <a:avLst>
              <a:gd name="adj1" fmla="val -5712"/>
              <a:gd name="adj2" fmla="val 62308"/>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“We should be investing in our people's home working environment the same way we think about the office. It is very likely that we will stay in a hybrid model - making the investments now in high-speed internet, top-of-the-line monitors, resistant computers, will unlock real value in the future.”</a:t>
            </a:r>
          </a:p>
          <a:p>
            <a:pPr algn="r"/>
            <a:r>
              <a:rPr lang="en-GB" sz="1100" i="1" dirty="0">
                <a:solidFill>
                  <a:srgbClr val="FFFFFF"/>
                </a:solidFill>
                <a:cs typeface="Arial" pitchFamily="34" charset="0"/>
              </a:rPr>
              <a:t>Consultant</a:t>
            </a:r>
          </a:p>
        </p:txBody>
      </p:sp>
      <p:sp>
        <p:nvSpPr>
          <p:cNvPr id="44" name="Rectangular Callout 18">
            <a:extLst>
              <a:ext uri="{FF2B5EF4-FFF2-40B4-BE49-F238E27FC236}">
                <a16:creationId xmlns:a16="http://schemas.microsoft.com/office/drawing/2014/main" id="{1E40F413-8D74-4D2E-9818-9CB25D89788C}"/>
              </a:ext>
            </a:extLst>
          </p:cNvPr>
          <p:cNvSpPr/>
          <p:nvPr/>
        </p:nvSpPr>
        <p:spPr>
          <a:xfrm>
            <a:off x="201641" y="5336983"/>
            <a:ext cx="1587902" cy="1187444"/>
          </a:xfrm>
          <a:prstGeom prst="wedgeRectCallout">
            <a:avLst>
              <a:gd name="adj1" fmla="val -6218"/>
              <a:gd name="adj2" fmla="val -61903"/>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solidFill>
                  <a:srgbClr val="FFFFFF"/>
                </a:solidFill>
                <a:cs typeface="Arial" pitchFamily="34" charset="0"/>
              </a:rPr>
              <a:t>“iPads could support collaboration and whiteboarding</a:t>
            </a:r>
            <a:r>
              <a:rPr lang="en-US" sz="1200" dirty="0">
                <a:solidFill>
                  <a:srgbClr val="FFFFFF"/>
                </a:solidFill>
              </a:rPr>
              <a:t>.</a:t>
            </a:r>
            <a:r>
              <a:rPr lang="en-GB" sz="1200" dirty="0">
                <a:solidFill>
                  <a:srgbClr val="FFFFFF"/>
                </a:solidFill>
                <a:cs typeface="Arial" pitchFamily="34" charset="0"/>
              </a:rPr>
              <a:t>”</a:t>
            </a:r>
          </a:p>
          <a:p>
            <a:endParaRPr lang="en-GB" sz="1200" dirty="0">
              <a:solidFill>
                <a:srgbClr val="FFFFFF"/>
              </a:solidFill>
              <a:cs typeface="Arial" pitchFamily="34" charset="0"/>
            </a:endParaRPr>
          </a:p>
          <a:p>
            <a:r>
              <a:rPr lang="en-GB" sz="1200" dirty="0">
                <a:solidFill>
                  <a:srgbClr val="FFFFFF"/>
                </a:solidFill>
                <a:cs typeface="Arial" pitchFamily="34" charset="0"/>
              </a:rPr>
              <a:t> </a:t>
            </a:r>
          </a:p>
          <a:p>
            <a:pPr algn="r"/>
            <a:r>
              <a:rPr lang="en-GB" sz="1000" i="1" dirty="0">
                <a:solidFill>
                  <a:srgbClr val="FFFFFF"/>
                </a:solidFill>
                <a:cs typeface="Arial" pitchFamily="34" charset="0"/>
              </a:rPr>
              <a:t>Consultant</a:t>
            </a:r>
          </a:p>
        </p:txBody>
      </p:sp>
    </p:spTree>
    <p:extLst>
      <p:ext uri="{BB962C8B-B14F-4D97-AF65-F5344CB8AC3E}">
        <p14:creationId xmlns:p14="http://schemas.microsoft.com/office/powerpoint/2010/main" val="451620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187048165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52" name="think-cell Slide" r:id="rId18" imgW="327" imgH="327" progId="TCLayout.ActiveDocument.1">
                  <p:embed/>
                </p:oleObj>
              </mc:Choice>
              <mc:Fallback>
                <p:oleObj name="think-cell Slide" r:id="rId18" imgW="327" imgH="327" progId="TCLayout.ActiveDocument.1">
                  <p:embed/>
                  <p:pic>
                    <p:nvPicPr>
                      <p:cNvPr id="5" name="Object 4" hidden="1"/>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36" name="Rectangle 35">
            <a:extLst>
              <a:ext uri="{FF2B5EF4-FFF2-40B4-BE49-F238E27FC236}">
                <a16:creationId xmlns:a16="http://schemas.microsoft.com/office/drawing/2014/main" id="{46716CBC-2031-443E-B8A2-FF13F79C9ACB}"/>
              </a:ext>
            </a:extLst>
          </p:cNvPr>
          <p:cNvSpPr/>
          <p:nvPr/>
        </p:nvSpPr>
        <p:spPr>
          <a:xfrm>
            <a:off x="0" y="0"/>
            <a:ext cx="9024730" cy="685800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1" name="Rectangle 10"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sym typeface="+mn-lt"/>
            </a:endParaRPr>
          </a:p>
        </p:txBody>
      </p:sp>
      <p:pic>
        <p:nvPicPr>
          <p:cNvPr id="76" name="Picture Placeholder 2"/>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024730" y="-9151"/>
            <a:ext cx="3175445" cy="6858000"/>
          </a:xfrm>
          <a:prstGeom prst="rect">
            <a:avLst/>
          </a:prstGeom>
          <a:noFill/>
        </p:spPr>
      </p:pic>
      <p:sp>
        <p:nvSpPr>
          <p:cNvPr id="30" name="Rectangle 29">
            <a:extLst>
              <a:ext uri="{FF2B5EF4-FFF2-40B4-BE49-F238E27FC236}">
                <a16:creationId xmlns:a16="http://schemas.microsoft.com/office/drawing/2014/main" id="{E65F4FB2-0DD9-48B8-A0BE-621E6ECEF845}"/>
              </a:ext>
            </a:extLst>
          </p:cNvPr>
          <p:cNvSpPr/>
          <p:nvPr/>
        </p:nvSpPr>
        <p:spPr>
          <a:xfrm>
            <a:off x="9024729" y="-1"/>
            <a:ext cx="3167271" cy="1125137"/>
          </a:xfrm>
          <a:prstGeom prst="rect">
            <a:avLst/>
          </a:prstGeom>
          <a:solidFill>
            <a:schemeClr val="accent5">
              <a:alpha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GB" sz="2400" kern="0" dirty="0">
                <a:solidFill>
                  <a:srgbClr val="30C1D7"/>
                </a:solidFill>
                <a:effectLst>
                  <a:outerShdw blurRad="38100" dist="38100" dir="2700000" algn="tl">
                    <a:srgbClr val="000000">
                      <a:alpha val="43137"/>
                    </a:srgbClr>
                  </a:outerShdw>
                </a:effectLst>
              </a:rPr>
              <a:t>Comments Analysis</a:t>
            </a:r>
          </a:p>
          <a:p>
            <a:pPr algn="ctr">
              <a:lnSpc>
                <a:spcPct val="95000"/>
              </a:lnSpc>
            </a:pPr>
            <a:r>
              <a:rPr lang="en-GB" sz="2400" kern="0" dirty="0">
                <a:solidFill>
                  <a:srgbClr val="FFFFFF"/>
                </a:solidFill>
                <a:effectLst>
                  <a:outerShdw blurRad="38100" dist="38100" dir="2700000" algn="tl">
                    <a:srgbClr val="000000">
                      <a:alpha val="43137"/>
                    </a:srgbClr>
                  </a:outerShdw>
                </a:effectLst>
              </a:rPr>
              <a:t>IT Support</a:t>
            </a:r>
          </a:p>
        </p:txBody>
      </p:sp>
      <p:sp>
        <p:nvSpPr>
          <p:cNvPr id="32" name="Oval 31">
            <a:extLst>
              <a:ext uri="{FF2B5EF4-FFF2-40B4-BE49-F238E27FC236}">
                <a16:creationId xmlns:a16="http://schemas.microsoft.com/office/drawing/2014/main" id="{7368CE04-9CEC-4B15-B3B9-3B43A5100E41}"/>
              </a:ext>
            </a:extLst>
          </p:cNvPr>
          <p:cNvSpPr>
            <a:spLocks noChangeAspect="1"/>
          </p:cNvSpPr>
          <p:nvPr/>
        </p:nvSpPr>
        <p:spPr>
          <a:xfrm>
            <a:off x="9581797" y="4259789"/>
            <a:ext cx="2239548" cy="2239548"/>
          </a:xfrm>
          <a:prstGeom prst="ellipse">
            <a:avLst/>
          </a:prstGeom>
          <a:solidFill>
            <a:srgbClr val="FFFFFF"/>
          </a:solidFill>
          <a:ln w="38100" cap="rnd">
            <a:gradFill flip="none" rotWithShape="1">
              <a:gsLst>
                <a:gs pos="0">
                  <a:srgbClr val="295E7E"/>
                </a:gs>
                <a:gs pos="100000">
                  <a:srgbClr val="30C1D7"/>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000" b="1" kern="0" dirty="0">
                <a:solidFill>
                  <a:srgbClr val="295E7E">
                    <a:lumMod val="100000"/>
                  </a:srgbClr>
                </a:solidFill>
              </a:rPr>
              <a:t>231</a:t>
            </a:r>
          </a:p>
          <a:p>
            <a:pPr algn="ctr"/>
            <a:r>
              <a:rPr lang="en-US" sz="1600" kern="0" dirty="0">
                <a:solidFill>
                  <a:schemeClr val="bg1">
                    <a:lumMod val="50000"/>
                  </a:schemeClr>
                </a:solidFill>
              </a:rPr>
              <a:t>Total </a:t>
            </a:r>
          </a:p>
          <a:p>
            <a:pPr algn="ctr"/>
            <a:r>
              <a:rPr lang="en-US" sz="1600" kern="0" dirty="0">
                <a:solidFill>
                  <a:schemeClr val="bg1">
                    <a:lumMod val="50000"/>
                  </a:schemeClr>
                </a:solidFill>
              </a:rPr>
              <a:t># Comments (257 in 2020)</a:t>
            </a:r>
          </a:p>
        </p:txBody>
      </p:sp>
      <p:pic>
        <p:nvPicPr>
          <p:cNvPr id="33" name="Picture 32">
            <a:extLst>
              <a:ext uri="{FF2B5EF4-FFF2-40B4-BE49-F238E27FC236}">
                <a16:creationId xmlns:a16="http://schemas.microsoft.com/office/drawing/2014/main" id="{4568555F-AFDC-4A97-8B6E-643FC3036CF4}"/>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l="29398" t="8741" r="101" b="27"/>
          <a:stretch/>
        </p:blipFill>
        <p:spPr bwMode="ltGray">
          <a:xfrm flipH="1">
            <a:off x="8612481" y="0"/>
            <a:ext cx="416951" cy="6858000"/>
          </a:xfrm>
          <a:prstGeom prst="rect">
            <a:avLst/>
          </a:prstGeom>
        </p:spPr>
      </p:pic>
      <p:sp>
        <p:nvSpPr>
          <p:cNvPr id="37" name="Rectangle 36">
            <a:extLst>
              <a:ext uri="{FF2B5EF4-FFF2-40B4-BE49-F238E27FC236}">
                <a16:creationId xmlns:a16="http://schemas.microsoft.com/office/drawing/2014/main" id="{C393B675-FEAE-4677-949E-52AADC23C57D}"/>
              </a:ext>
            </a:extLst>
          </p:cNvPr>
          <p:cNvSpPr/>
          <p:nvPr/>
        </p:nvSpPr>
        <p:spPr>
          <a:xfrm>
            <a:off x="128696" y="2036764"/>
            <a:ext cx="5405286"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 of comments -  </a:t>
            </a:r>
          </a:p>
        </p:txBody>
      </p:sp>
      <p:sp>
        <p:nvSpPr>
          <p:cNvPr id="38" name="Rectangle 37">
            <a:extLst>
              <a:ext uri="{FF2B5EF4-FFF2-40B4-BE49-F238E27FC236}">
                <a16:creationId xmlns:a16="http://schemas.microsoft.com/office/drawing/2014/main" id="{F8705E43-074F-45BF-99BD-5C8A3662BFF3}"/>
              </a:ext>
            </a:extLst>
          </p:cNvPr>
          <p:cNvSpPr/>
          <p:nvPr/>
        </p:nvSpPr>
        <p:spPr>
          <a:xfrm>
            <a:off x="128696" y="3342244"/>
            <a:ext cx="5405286" cy="30323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Selected comments - </a:t>
            </a:r>
          </a:p>
        </p:txBody>
      </p:sp>
      <p:graphicFrame>
        <p:nvGraphicFramePr>
          <p:cNvPr id="96" name="Chart 95">
            <a:extLst>
              <a:ext uri="{FF2B5EF4-FFF2-40B4-BE49-F238E27FC236}">
                <a16:creationId xmlns:a16="http://schemas.microsoft.com/office/drawing/2014/main" id="{F4EE8DB2-307B-41EC-98DB-559CD744FCCC}"/>
              </a:ext>
            </a:extLst>
          </p:cNvPr>
          <p:cNvGraphicFramePr/>
          <p:nvPr>
            <p:custDataLst>
              <p:tags r:id="rId4"/>
            </p:custDataLst>
            <p:extLst>
              <p:ext uri="{D42A27DB-BD31-4B8C-83A1-F6EECF244321}">
                <p14:modId xmlns:p14="http://schemas.microsoft.com/office/powerpoint/2010/main" val="1476438338"/>
              </p:ext>
            </p:extLst>
          </p:nvPr>
        </p:nvGraphicFramePr>
        <p:xfrm>
          <a:off x="98425" y="1928813"/>
          <a:ext cx="8829675" cy="1138237"/>
        </p:xfrm>
        <a:graphic>
          <a:graphicData uri="http://schemas.openxmlformats.org/drawingml/2006/chart">
            <c:chart xmlns:c="http://schemas.openxmlformats.org/drawingml/2006/chart" xmlns:r="http://schemas.openxmlformats.org/officeDocument/2006/relationships" r:id="rId22"/>
          </a:graphicData>
        </a:graphic>
      </p:graphicFrame>
      <p:sp>
        <p:nvSpPr>
          <p:cNvPr id="45" name="Text Placeholder 3">
            <a:extLst>
              <a:ext uri="{FF2B5EF4-FFF2-40B4-BE49-F238E27FC236}">
                <a16:creationId xmlns:a16="http://schemas.microsoft.com/office/drawing/2014/main" id="{24DD1526-94CA-4BCD-8018-AC2C77EC436A}"/>
              </a:ext>
            </a:extLst>
          </p:cNvPr>
          <p:cNvSpPr>
            <a:spLocks noGrp="1"/>
          </p:cNvSpPr>
          <p:nvPr>
            <p:custDataLst>
              <p:tags r:id="rId5"/>
            </p:custDataLst>
          </p:nvPr>
        </p:nvSpPr>
        <p:spPr bwMode="gray">
          <a:xfrm>
            <a:off x="7488238" y="2397125"/>
            <a:ext cx="288925" cy="201613"/>
          </a:xfrm>
          <a:prstGeom prst="rect">
            <a:avLst/>
          </a:prstGeom>
          <a:noFill/>
          <a:ln>
            <a:noFill/>
          </a:ln>
          <a:extLst>
            <a:ext uri="{909E8E84-426E-40DD-AFC4-6F175D3DCCD1}">
              <a14:hiddenFill xmlns:a14="http://schemas.microsoft.com/office/drawing/2010/main">
                <a:solidFill>
                  <a:srgbClr val="565656"/>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C7A3EE78-09FA-4DFC-B05E-DE0AE17DE0DB}" type="datetime'''''''''2''''''''''''''''''''''''''8'''''''''''''''''''''">
              <a:rPr lang="en-US" altLang="en-US" smtClean="0">
                <a:solidFill>
                  <a:schemeClr val="bg1"/>
                </a:solidFill>
              </a:rPr>
              <a:pPr/>
              <a:t>28</a:t>
            </a:fld>
            <a:r>
              <a:rPr lang="en-US" altLang="en-US">
                <a:solidFill>
                  <a:schemeClr val="bg1"/>
                </a:solidFill>
              </a:rPr>
              <a:t>%</a:t>
            </a:r>
            <a:endParaRPr lang="en-US" dirty="0">
              <a:solidFill>
                <a:schemeClr val="bg1"/>
              </a:solidFill>
              <a:sym typeface="+mn-lt"/>
            </a:endParaRPr>
          </a:p>
        </p:txBody>
      </p:sp>
      <p:sp>
        <p:nvSpPr>
          <p:cNvPr id="41" name="Text Placeholder 3">
            <a:extLst>
              <a:ext uri="{FF2B5EF4-FFF2-40B4-BE49-F238E27FC236}">
                <a16:creationId xmlns:a16="http://schemas.microsoft.com/office/drawing/2014/main" id="{0BF78094-46FF-44C2-BD09-2BCC6F627F1B}"/>
              </a:ext>
            </a:extLst>
          </p:cNvPr>
          <p:cNvSpPr>
            <a:spLocks noGrp="1"/>
          </p:cNvSpPr>
          <p:nvPr>
            <p:custDataLst>
              <p:tags r:id="rId6"/>
            </p:custDataLst>
          </p:nvPr>
        </p:nvSpPr>
        <p:spPr bwMode="gray">
          <a:xfrm>
            <a:off x="4541838" y="2397125"/>
            <a:ext cx="2889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BCA8CE9B-326F-4E4A-A328-1A2DCC86A40D}" type="datetime'''''''''''''''''''''4''''''''''''''''''''0'''''''">
              <a:rPr lang="en-US" altLang="en-US" smtClean="0">
                <a:solidFill>
                  <a:schemeClr val="bg1"/>
                </a:solidFill>
              </a:rPr>
              <a:pPr/>
              <a:t>40</a:t>
            </a:fld>
            <a:r>
              <a:rPr lang="en-US" altLang="en-US">
                <a:solidFill>
                  <a:schemeClr val="bg1"/>
                </a:solidFill>
              </a:rPr>
              <a:t>%</a:t>
            </a:r>
            <a:endParaRPr lang="en-US" dirty="0">
              <a:solidFill>
                <a:schemeClr val="bg1"/>
              </a:solidFill>
              <a:sym typeface="+mn-lt"/>
            </a:endParaRPr>
          </a:p>
        </p:txBody>
      </p:sp>
      <p:sp>
        <p:nvSpPr>
          <p:cNvPr id="46" name="Text Placeholder 3">
            <a:extLst>
              <a:ext uri="{FF2B5EF4-FFF2-40B4-BE49-F238E27FC236}">
                <a16:creationId xmlns:a16="http://schemas.microsoft.com/office/drawing/2014/main" id="{7FA0D433-B4F1-4D1F-A1ED-D7A15306AA0D}"/>
              </a:ext>
            </a:extLst>
          </p:cNvPr>
          <p:cNvSpPr>
            <a:spLocks noGrp="1"/>
          </p:cNvSpPr>
          <p:nvPr>
            <p:custDataLst>
              <p:tags r:id="rId7"/>
            </p:custDataLst>
          </p:nvPr>
        </p:nvSpPr>
        <p:spPr bwMode="gray">
          <a:xfrm>
            <a:off x="1422400" y="2397125"/>
            <a:ext cx="2889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CB94FF5-9AC0-40DC-AFE6-6DFE9A528156}" type="datetime'''''3''''''''2'''''''''''''''">
              <a:rPr lang="en-US" altLang="en-US" smtClean="0">
                <a:solidFill>
                  <a:srgbClr val="575757"/>
                </a:solidFill>
              </a:rPr>
              <a:pPr/>
              <a:t>32</a:t>
            </a:fld>
            <a:r>
              <a:rPr lang="en-US" altLang="en-US">
                <a:solidFill>
                  <a:srgbClr val="575757"/>
                </a:solidFill>
              </a:rPr>
              <a:t>%</a:t>
            </a:r>
            <a:endParaRPr lang="en-US" dirty="0">
              <a:solidFill>
                <a:srgbClr val="575757"/>
              </a:solidFill>
              <a:sym typeface="+mn-lt"/>
            </a:endParaRPr>
          </a:p>
        </p:txBody>
      </p:sp>
      <p:sp>
        <p:nvSpPr>
          <p:cNvPr id="40" name="Text Placeholder 3">
            <a:extLst>
              <a:ext uri="{FF2B5EF4-FFF2-40B4-BE49-F238E27FC236}">
                <a16:creationId xmlns:a16="http://schemas.microsoft.com/office/drawing/2014/main" id="{8C0F0297-AD83-4618-BFBF-12CD25F53073}"/>
              </a:ext>
            </a:extLst>
          </p:cNvPr>
          <p:cNvSpPr>
            <a:spLocks noGrp="1"/>
          </p:cNvSpPr>
          <p:nvPr>
            <p:custDataLst>
              <p:tags r:id="rId8"/>
            </p:custDataLst>
          </p:nvPr>
        </p:nvSpPr>
        <p:spPr bwMode="gray">
          <a:xfrm>
            <a:off x="2849563" y="2397125"/>
            <a:ext cx="209550" cy="201613"/>
          </a:xfrm>
          <a:prstGeom prst="rect">
            <a:avLst/>
          </a:prstGeom>
          <a:solidFill>
            <a:srgbClr val="C8C8C8"/>
          </a:solidFill>
          <a:ln>
            <a:noFill/>
          </a:ln>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855988B0-9414-4861-BEDD-94192821A063}" type="datetime'''''''0'''''''''''''''''''''">
              <a:rPr lang="en-US" altLang="en-US" smtClean="0">
                <a:solidFill>
                  <a:srgbClr val="575757"/>
                </a:solidFill>
              </a:rPr>
              <a:pPr/>
              <a:t>0</a:t>
            </a:fld>
            <a:r>
              <a:rPr lang="en-US" altLang="en-US">
                <a:solidFill>
                  <a:srgbClr val="575757"/>
                </a:solidFill>
              </a:rPr>
              <a:t>%</a:t>
            </a:r>
            <a:endParaRPr lang="en-US" dirty="0">
              <a:solidFill>
                <a:srgbClr val="575757"/>
              </a:solidFill>
              <a:sym typeface="+mn-lt"/>
            </a:endParaRPr>
          </a:p>
        </p:txBody>
      </p:sp>
      <p:sp>
        <p:nvSpPr>
          <p:cNvPr id="50" name="Rectangle 49">
            <a:extLst>
              <a:ext uri="{FF2B5EF4-FFF2-40B4-BE49-F238E27FC236}">
                <a16:creationId xmlns:a16="http://schemas.microsoft.com/office/drawing/2014/main" id="{F3DE3C65-5AA7-478F-95E7-8669FE20B954}"/>
              </a:ext>
            </a:extLst>
          </p:cNvPr>
          <p:cNvSpPr/>
          <p:nvPr>
            <p:custDataLst>
              <p:tags r:id="rId9"/>
            </p:custDataLst>
          </p:nvPr>
        </p:nvSpPr>
        <p:spPr bwMode="gray">
          <a:xfrm>
            <a:off x="2006600" y="2876550"/>
            <a:ext cx="214313" cy="160338"/>
          </a:xfrm>
          <a:prstGeom prst="rect">
            <a:avLst/>
          </a:prstGeom>
          <a:solidFill>
            <a:srgbClr val="837F7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47" name="Rectangle 46">
            <a:extLst>
              <a:ext uri="{FF2B5EF4-FFF2-40B4-BE49-F238E27FC236}">
                <a16:creationId xmlns:a16="http://schemas.microsoft.com/office/drawing/2014/main" id="{B39A43DA-1784-43F6-A8DE-3EFE5C56882A}"/>
              </a:ext>
            </a:extLst>
          </p:cNvPr>
          <p:cNvSpPr/>
          <p:nvPr>
            <p:custDataLst>
              <p:tags r:id="rId10"/>
            </p:custDataLst>
          </p:nvPr>
        </p:nvSpPr>
        <p:spPr bwMode="gray">
          <a:xfrm>
            <a:off x="2968625" y="2876550"/>
            <a:ext cx="214313" cy="160338"/>
          </a:xfrm>
          <a:prstGeom prst="rect">
            <a:avLst/>
          </a:prstGeom>
          <a:solidFill>
            <a:srgbClr val="565656"/>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48" name="Rectangle 47">
            <a:extLst>
              <a:ext uri="{FF2B5EF4-FFF2-40B4-BE49-F238E27FC236}">
                <a16:creationId xmlns:a16="http://schemas.microsoft.com/office/drawing/2014/main" id="{E612357F-C2F4-4F13-B9D4-E2BC6B2CD516}"/>
              </a:ext>
            </a:extLst>
          </p:cNvPr>
          <p:cNvSpPr/>
          <p:nvPr>
            <p:custDataLst>
              <p:tags r:id="rId11"/>
            </p:custDataLst>
          </p:nvPr>
        </p:nvSpPr>
        <p:spPr bwMode="gray">
          <a:xfrm>
            <a:off x="241300" y="2876550"/>
            <a:ext cx="214313" cy="160338"/>
          </a:xfrm>
          <a:prstGeom prst="rect">
            <a:avLst/>
          </a:prstGeom>
          <a:solidFill>
            <a:srgbClr val="A1E26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49" name="Rectangle 48">
            <a:extLst>
              <a:ext uri="{FF2B5EF4-FFF2-40B4-BE49-F238E27FC236}">
                <a16:creationId xmlns:a16="http://schemas.microsoft.com/office/drawing/2014/main" id="{5799D08B-906A-48E1-9863-E8F23DB2019C}"/>
              </a:ext>
            </a:extLst>
          </p:cNvPr>
          <p:cNvSpPr/>
          <p:nvPr>
            <p:custDataLst>
              <p:tags r:id="rId12"/>
            </p:custDataLst>
          </p:nvPr>
        </p:nvSpPr>
        <p:spPr bwMode="gray">
          <a:xfrm>
            <a:off x="1135063" y="2876550"/>
            <a:ext cx="214313" cy="160338"/>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4" name="Text Placeholder 3">
            <a:extLst>
              <a:ext uri="{FF2B5EF4-FFF2-40B4-BE49-F238E27FC236}">
                <a16:creationId xmlns:a16="http://schemas.microsoft.com/office/drawing/2014/main" id="{5045E401-9597-4AC5-B97D-6967F8142DBB}"/>
              </a:ext>
            </a:extLst>
          </p:cNvPr>
          <p:cNvSpPr>
            <a:spLocks noGrp="1"/>
          </p:cNvSpPr>
          <p:nvPr>
            <p:custDataLst>
              <p:tags r:id="rId13"/>
            </p:custDataLst>
          </p:nvPr>
        </p:nvSpPr>
        <p:spPr bwMode="gray">
          <a:xfrm>
            <a:off x="3233738" y="2871788"/>
            <a:ext cx="39370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D2DEE75E-0D44-4368-A0D8-2E0AAB6DFECA}" type="datetime'''''''''''''''''M''''''''i''''x''''''''''''''''''e''''''d'">
              <a:rPr lang="en-US" altLang="en-US" smtClean="0">
                <a:solidFill>
                  <a:schemeClr val="bg1"/>
                </a:solidFill>
              </a:rPr>
              <a:pPr/>
              <a:t>Mixed</a:t>
            </a:fld>
            <a:endParaRPr lang="en-US" dirty="0">
              <a:solidFill>
                <a:schemeClr val="bg1"/>
              </a:solidFill>
              <a:sym typeface="+mn-lt"/>
            </a:endParaRPr>
          </a:p>
        </p:txBody>
      </p:sp>
      <p:sp>
        <p:nvSpPr>
          <p:cNvPr id="55" name="Text Placeholder 3">
            <a:extLst>
              <a:ext uri="{FF2B5EF4-FFF2-40B4-BE49-F238E27FC236}">
                <a16:creationId xmlns:a16="http://schemas.microsoft.com/office/drawing/2014/main" id="{037DD966-ACDE-4743-AABA-061A89BA30CF}"/>
              </a:ext>
            </a:extLst>
          </p:cNvPr>
          <p:cNvSpPr>
            <a:spLocks noGrp="1"/>
          </p:cNvSpPr>
          <p:nvPr>
            <p:custDataLst>
              <p:tags r:id="rId14"/>
            </p:custDataLst>
          </p:nvPr>
        </p:nvSpPr>
        <p:spPr bwMode="gray">
          <a:xfrm>
            <a:off x="1400175" y="2871788"/>
            <a:ext cx="5048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81EA8AF5-11BB-4405-AB44-C9E6D3E3AA3D}" type="datetime'''''N''eu''tr''''''''''''''''''a''''''l'''''''''''''''''''''">
              <a:rPr lang="en-US" altLang="en-US" smtClean="0">
                <a:solidFill>
                  <a:schemeClr val="bg1"/>
                </a:solidFill>
              </a:rPr>
              <a:pPr/>
              <a:t>Neutral</a:t>
            </a:fld>
            <a:endParaRPr lang="en-US" dirty="0">
              <a:solidFill>
                <a:schemeClr val="bg1"/>
              </a:solidFill>
              <a:sym typeface="+mn-lt"/>
            </a:endParaRPr>
          </a:p>
        </p:txBody>
      </p:sp>
      <p:sp>
        <p:nvSpPr>
          <p:cNvPr id="53" name="Text Placeholder 3">
            <a:extLst>
              <a:ext uri="{FF2B5EF4-FFF2-40B4-BE49-F238E27FC236}">
                <a16:creationId xmlns:a16="http://schemas.microsoft.com/office/drawing/2014/main" id="{3B33C899-40A9-4A08-8863-B271410713E9}"/>
              </a:ext>
            </a:extLst>
          </p:cNvPr>
          <p:cNvSpPr>
            <a:spLocks noGrp="1"/>
          </p:cNvSpPr>
          <p:nvPr>
            <p:custDataLst>
              <p:tags r:id="rId15"/>
            </p:custDataLst>
          </p:nvPr>
        </p:nvSpPr>
        <p:spPr bwMode="gray">
          <a:xfrm>
            <a:off x="506413" y="2871788"/>
            <a:ext cx="5270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DF7222BC-CA1E-435B-BF19-8366C94DE031}" type="datetime'''''''''''''''P''o''''''''''si''''''''ti''''''ve'''''''''''">
              <a:rPr lang="en-US" altLang="en-US" smtClean="0">
                <a:solidFill>
                  <a:schemeClr val="bg1"/>
                </a:solidFill>
              </a:rPr>
              <a:pPr/>
              <a:t>Positive</a:t>
            </a:fld>
            <a:endParaRPr lang="en-US" dirty="0">
              <a:solidFill>
                <a:schemeClr val="bg1"/>
              </a:solidFill>
              <a:sym typeface="+mn-lt"/>
            </a:endParaRPr>
          </a:p>
        </p:txBody>
      </p:sp>
      <p:sp>
        <p:nvSpPr>
          <p:cNvPr id="56" name="Text Placeholder 3">
            <a:extLst>
              <a:ext uri="{FF2B5EF4-FFF2-40B4-BE49-F238E27FC236}">
                <a16:creationId xmlns:a16="http://schemas.microsoft.com/office/drawing/2014/main" id="{7FAA936B-14E9-45A3-B7F9-F8A98C55381A}"/>
              </a:ext>
            </a:extLst>
          </p:cNvPr>
          <p:cNvSpPr>
            <a:spLocks noGrp="1"/>
          </p:cNvSpPr>
          <p:nvPr>
            <p:custDataLst>
              <p:tags r:id="rId16"/>
            </p:custDataLst>
          </p:nvPr>
        </p:nvSpPr>
        <p:spPr bwMode="gray">
          <a:xfrm>
            <a:off x="2271713" y="2871788"/>
            <a:ext cx="595313"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293745E4-4D54-46B1-82FE-898B27713916}" type="datetime'''''''''''''''''N''e''''''''''gat''i''''''ve'''''''''''''''''">
              <a:rPr lang="en-US" altLang="en-US" smtClean="0">
                <a:solidFill>
                  <a:schemeClr val="bg1"/>
                </a:solidFill>
              </a:rPr>
              <a:pPr/>
              <a:t>Negative</a:t>
            </a:fld>
            <a:endParaRPr lang="en-US" dirty="0">
              <a:solidFill>
                <a:schemeClr val="bg1"/>
              </a:solidFill>
              <a:sym typeface="+mn-lt"/>
            </a:endParaRPr>
          </a:p>
        </p:txBody>
      </p:sp>
      <p:sp>
        <p:nvSpPr>
          <p:cNvPr id="57" name="Rectangular Callout 15">
            <a:extLst>
              <a:ext uri="{FF2B5EF4-FFF2-40B4-BE49-F238E27FC236}">
                <a16:creationId xmlns:a16="http://schemas.microsoft.com/office/drawing/2014/main" id="{F94FEFB1-9DB6-4502-92DA-78FBECC5A6B4}"/>
              </a:ext>
            </a:extLst>
          </p:cNvPr>
          <p:cNvSpPr/>
          <p:nvPr/>
        </p:nvSpPr>
        <p:spPr>
          <a:xfrm>
            <a:off x="7434470" y="3707404"/>
            <a:ext cx="1411357" cy="1363874"/>
          </a:xfrm>
          <a:prstGeom prst="wedgeRectCallout">
            <a:avLst>
              <a:gd name="adj1" fmla="val -4663"/>
              <a:gd name="adj2" fmla="val 61902"/>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“More support for Macs would be appreciated</a:t>
            </a:r>
            <a:r>
              <a:rPr lang="en-US" sz="1200" dirty="0">
                <a:cs typeface="Arial" pitchFamily="34" charset="0"/>
              </a:rPr>
              <a:t>.</a:t>
            </a:r>
            <a:r>
              <a:rPr lang="en-GB" sz="1200" dirty="0">
                <a:cs typeface="Arial" pitchFamily="34" charset="0"/>
              </a:rPr>
              <a:t>”</a:t>
            </a:r>
          </a:p>
          <a:p>
            <a:endParaRPr lang="en-GB" sz="1200" dirty="0">
              <a:cs typeface="Arial" pitchFamily="34" charset="0"/>
            </a:endParaRPr>
          </a:p>
          <a:p>
            <a:r>
              <a:rPr lang="en-GB" sz="1200" dirty="0">
                <a:cs typeface="Arial" pitchFamily="34" charset="0"/>
              </a:rPr>
              <a:t> </a:t>
            </a:r>
          </a:p>
          <a:p>
            <a:pPr algn="r"/>
            <a:r>
              <a:rPr lang="en-GB" sz="1000" i="1" dirty="0">
                <a:cs typeface="Arial" pitchFamily="34" charset="0"/>
              </a:rPr>
              <a:t>Global Services</a:t>
            </a:r>
          </a:p>
        </p:txBody>
      </p:sp>
      <p:sp>
        <p:nvSpPr>
          <p:cNvPr id="58" name="Rectangular Callout 18">
            <a:extLst>
              <a:ext uri="{FF2B5EF4-FFF2-40B4-BE49-F238E27FC236}">
                <a16:creationId xmlns:a16="http://schemas.microsoft.com/office/drawing/2014/main" id="{A13F6512-3D87-454C-8B0C-197A271C4B71}"/>
              </a:ext>
            </a:extLst>
          </p:cNvPr>
          <p:cNvSpPr/>
          <p:nvPr/>
        </p:nvSpPr>
        <p:spPr>
          <a:xfrm>
            <a:off x="139122" y="5379563"/>
            <a:ext cx="1229001" cy="1422833"/>
          </a:xfrm>
          <a:prstGeom prst="wedgeRectCallout">
            <a:avLst>
              <a:gd name="adj1" fmla="val -6218"/>
              <a:gd name="adj2" fmla="val -61903"/>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“The BCG Platinion IT support is fantastic! The BCG one, not so much</a:t>
            </a:r>
            <a:r>
              <a:rPr lang="en-US" sz="1200" dirty="0">
                <a:cs typeface="Arial" pitchFamily="34" charset="0"/>
              </a:rPr>
              <a:t>.</a:t>
            </a:r>
            <a:r>
              <a:rPr lang="en-GB" sz="1200" dirty="0">
                <a:cs typeface="Arial" pitchFamily="34" charset="0"/>
              </a:rPr>
              <a:t>” </a:t>
            </a:r>
          </a:p>
          <a:p>
            <a:pPr algn="r"/>
            <a:r>
              <a:rPr lang="en-GB" sz="1000" i="1" dirty="0">
                <a:cs typeface="Arial" pitchFamily="34" charset="0"/>
              </a:rPr>
              <a:t>Platinion</a:t>
            </a:r>
          </a:p>
        </p:txBody>
      </p:sp>
      <p:sp>
        <p:nvSpPr>
          <p:cNvPr id="59" name="Rectangular Callout 24">
            <a:extLst>
              <a:ext uri="{FF2B5EF4-FFF2-40B4-BE49-F238E27FC236}">
                <a16:creationId xmlns:a16="http://schemas.microsoft.com/office/drawing/2014/main" id="{75CCD633-1985-4A21-BCDA-4226373D82DC}"/>
              </a:ext>
            </a:extLst>
          </p:cNvPr>
          <p:cNvSpPr/>
          <p:nvPr/>
        </p:nvSpPr>
        <p:spPr>
          <a:xfrm>
            <a:off x="139121" y="3696934"/>
            <a:ext cx="3200427" cy="1374344"/>
          </a:xfrm>
          <a:prstGeom prst="wedgeRectCallout">
            <a:avLst>
              <a:gd name="adj1" fmla="val 1791"/>
              <a:gd name="adj2" fmla="val 61441"/>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“The service </a:t>
            </a:r>
            <a:r>
              <a:rPr lang="en-GB" sz="1200" dirty="0" err="1">
                <a:cs typeface="Arial" pitchFamily="34" charset="0"/>
              </a:rPr>
              <a:t>center</a:t>
            </a:r>
            <a:r>
              <a:rPr lang="en-GB" sz="1200" dirty="0">
                <a:cs typeface="Arial" pitchFamily="34" charset="0"/>
              </a:rPr>
              <a:t> quality has declined. It often takes them a long time to understand what the issue is, even when I am very clear about it myself. I can get much better support from local IT support, but am discouraged from using this channel.”</a:t>
            </a:r>
          </a:p>
          <a:p>
            <a:pPr algn="r"/>
            <a:r>
              <a:rPr lang="en-GB" sz="1000" i="1" dirty="0">
                <a:cs typeface="Arial" pitchFamily="34" charset="0"/>
              </a:rPr>
              <a:t>Senior ECT</a:t>
            </a:r>
          </a:p>
        </p:txBody>
      </p:sp>
      <p:sp>
        <p:nvSpPr>
          <p:cNvPr id="60" name="Rectangular Callout 181">
            <a:extLst>
              <a:ext uri="{FF2B5EF4-FFF2-40B4-BE49-F238E27FC236}">
                <a16:creationId xmlns:a16="http://schemas.microsoft.com/office/drawing/2014/main" id="{68D2E924-F3CB-42B1-A5BB-12B52BF1842A}"/>
              </a:ext>
            </a:extLst>
          </p:cNvPr>
          <p:cNvSpPr/>
          <p:nvPr/>
        </p:nvSpPr>
        <p:spPr>
          <a:xfrm>
            <a:off x="3430148" y="3707404"/>
            <a:ext cx="2533326" cy="1363874"/>
          </a:xfrm>
          <a:prstGeom prst="wedgeRectCallout">
            <a:avLst>
              <a:gd name="adj1" fmla="val 13898"/>
              <a:gd name="adj2" fmla="val 5796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“It is very frustrating that IT refuses to provide any MS Teams support when we work in client services and sometimes MS Teams is the only platform that our clients are allowed to use.” </a:t>
            </a:r>
          </a:p>
          <a:p>
            <a:pPr algn="r"/>
            <a:r>
              <a:rPr lang="en-GB" sz="1000" i="1" dirty="0">
                <a:cs typeface="Arial" pitchFamily="34" charset="0"/>
              </a:rPr>
              <a:t>Consultant</a:t>
            </a:r>
          </a:p>
        </p:txBody>
      </p:sp>
      <p:sp>
        <p:nvSpPr>
          <p:cNvPr id="61" name="Rectangle 60">
            <a:extLst>
              <a:ext uri="{FF2B5EF4-FFF2-40B4-BE49-F238E27FC236}">
                <a16:creationId xmlns:a16="http://schemas.microsoft.com/office/drawing/2014/main" id="{7A4BE58B-2C40-46FB-97B7-F1A65A2C33FB}"/>
              </a:ext>
            </a:extLst>
          </p:cNvPr>
          <p:cNvSpPr/>
          <p:nvPr/>
        </p:nvSpPr>
        <p:spPr>
          <a:xfrm>
            <a:off x="139121" y="159630"/>
            <a:ext cx="8622017" cy="178527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rgbClr val="FFFFFF"/>
                </a:solidFill>
              </a:rPr>
              <a:t>As in the IT Pulse Survey, feedback for IT Support included many positive comments. Employees who have experience of BCG IT &amp; ABM IT support, appear more positive about their ABM support set-up. Local IT continues to be most appreciated, with the IT Service Center less so; the 'mixed' comments almost uniformly praise Local IT, &amp; in the same comment are less favorable about the Service Center. Employees mention difficulties connecting with the right specialist (with the right solution at hand) &amp; delays with issue resolution including being passed from one specialist or team to another. Some say they feel discouraged to engage Local IT &amp; some are asking for better support with tools like MAC's &amp; MS Teams. </a:t>
            </a:r>
            <a:endParaRPr lang="en-US" sz="1400" i="1" dirty="0">
              <a:solidFill>
                <a:srgbClr val="FFFFFF"/>
              </a:solidFill>
            </a:endParaRPr>
          </a:p>
        </p:txBody>
      </p:sp>
      <p:sp>
        <p:nvSpPr>
          <p:cNvPr id="63" name="Rectangular Callout 18">
            <a:extLst>
              <a:ext uri="{FF2B5EF4-FFF2-40B4-BE49-F238E27FC236}">
                <a16:creationId xmlns:a16="http://schemas.microsoft.com/office/drawing/2014/main" id="{E22DAC9A-3FC7-4CBA-8CA1-4A8FA21B8FAB}"/>
              </a:ext>
            </a:extLst>
          </p:cNvPr>
          <p:cNvSpPr/>
          <p:nvPr/>
        </p:nvSpPr>
        <p:spPr>
          <a:xfrm>
            <a:off x="1480240" y="5393228"/>
            <a:ext cx="2214498" cy="1399227"/>
          </a:xfrm>
          <a:prstGeom prst="wedgeRectCallout">
            <a:avLst>
              <a:gd name="adj1" fmla="val 376"/>
              <a:gd name="adj2" fmla="val -6482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“Platinion support is still super helpful. BCG IT support can be good, but can also be a waste of time. They only know their policies and how to slow you down.” </a:t>
            </a:r>
          </a:p>
          <a:p>
            <a:pPr algn="r"/>
            <a:r>
              <a:rPr lang="en-GB" sz="1000" i="1" dirty="0">
                <a:cs typeface="Arial" pitchFamily="34" charset="0"/>
              </a:rPr>
              <a:t>Platinion</a:t>
            </a:r>
          </a:p>
        </p:txBody>
      </p:sp>
      <p:sp>
        <p:nvSpPr>
          <p:cNvPr id="65" name="Rectangular Callout 18">
            <a:extLst>
              <a:ext uri="{FF2B5EF4-FFF2-40B4-BE49-F238E27FC236}">
                <a16:creationId xmlns:a16="http://schemas.microsoft.com/office/drawing/2014/main" id="{DEF95F02-1FC1-4AF8-AB62-992DF447FECA}"/>
              </a:ext>
            </a:extLst>
          </p:cNvPr>
          <p:cNvSpPr/>
          <p:nvPr/>
        </p:nvSpPr>
        <p:spPr>
          <a:xfrm>
            <a:off x="3817318" y="5384828"/>
            <a:ext cx="2093674" cy="1417567"/>
          </a:xfrm>
          <a:prstGeom prst="wedgeRectCallout">
            <a:avLst>
              <a:gd name="adj1" fmla="val 9629"/>
              <a:gd name="adj2" fmla="val -60519"/>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“Local IT service is very helpful, the global call </a:t>
            </a:r>
            <a:r>
              <a:rPr lang="en-GB" sz="1200" dirty="0" err="1">
                <a:cs typeface="Arial" pitchFamily="34" charset="0"/>
              </a:rPr>
              <a:t>center</a:t>
            </a:r>
            <a:r>
              <a:rPr lang="en-GB" sz="1200" dirty="0">
                <a:cs typeface="Arial" pitchFamily="34" charset="0"/>
              </a:rPr>
              <a:t> is only partially so. If the problem has no cookie-cutter answer, then they are usually stuck.”</a:t>
            </a:r>
          </a:p>
          <a:p>
            <a:pPr algn="r"/>
            <a:r>
              <a:rPr lang="en-GB" sz="1000" i="1" dirty="0">
                <a:cs typeface="Arial" pitchFamily="34" charset="0"/>
              </a:rPr>
              <a:t>Senior ECT</a:t>
            </a:r>
          </a:p>
        </p:txBody>
      </p:sp>
      <p:sp>
        <p:nvSpPr>
          <p:cNvPr id="67" name="Rectangular Callout 18">
            <a:extLst>
              <a:ext uri="{FF2B5EF4-FFF2-40B4-BE49-F238E27FC236}">
                <a16:creationId xmlns:a16="http://schemas.microsoft.com/office/drawing/2014/main" id="{E5778637-D749-46CA-857A-E7576B47F8F8}"/>
              </a:ext>
            </a:extLst>
          </p:cNvPr>
          <p:cNvSpPr/>
          <p:nvPr/>
        </p:nvSpPr>
        <p:spPr>
          <a:xfrm>
            <a:off x="7655343" y="5399247"/>
            <a:ext cx="1190483" cy="1409058"/>
          </a:xfrm>
          <a:prstGeom prst="wedgeRectCallout">
            <a:avLst>
              <a:gd name="adj1" fmla="val 25237"/>
              <a:gd name="adj2" fmla="val -62656"/>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“Local IT great, Service Center  very mixed and sloppy.”</a:t>
            </a:r>
          </a:p>
          <a:p>
            <a:endParaRPr lang="en-GB" sz="1200" dirty="0">
              <a:cs typeface="Arial" pitchFamily="34" charset="0"/>
            </a:endParaRPr>
          </a:p>
          <a:p>
            <a:pPr algn="r"/>
            <a:r>
              <a:rPr lang="en-GB" sz="1000" i="1" dirty="0">
                <a:cs typeface="Arial" pitchFamily="34" charset="0"/>
              </a:rPr>
              <a:t>Consultant</a:t>
            </a:r>
          </a:p>
        </p:txBody>
      </p:sp>
      <p:sp>
        <p:nvSpPr>
          <p:cNvPr id="90" name="Rectangular Callout 15">
            <a:extLst>
              <a:ext uri="{FF2B5EF4-FFF2-40B4-BE49-F238E27FC236}">
                <a16:creationId xmlns:a16="http://schemas.microsoft.com/office/drawing/2014/main" id="{F009D26D-86B6-41C4-83CB-4FBDEB4F1575}"/>
              </a:ext>
            </a:extLst>
          </p:cNvPr>
          <p:cNvSpPr/>
          <p:nvPr/>
        </p:nvSpPr>
        <p:spPr>
          <a:xfrm>
            <a:off x="6076993" y="3703153"/>
            <a:ext cx="1250908" cy="1363874"/>
          </a:xfrm>
          <a:prstGeom prst="wedgeRectCallout">
            <a:avLst>
              <a:gd name="adj1" fmla="val -36842"/>
              <a:gd name="adj2" fmla="val 61902"/>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“I feel that IT support for Mac has still a long way to go</a:t>
            </a:r>
            <a:r>
              <a:rPr lang="en-US" sz="1200" dirty="0">
                <a:cs typeface="Arial" pitchFamily="34" charset="0"/>
              </a:rPr>
              <a:t>.</a:t>
            </a:r>
            <a:r>
              <a:rPr lang="en-GB" sz="1200" dirty="0">
                <a:cs typeface="Arial" pitchFamily="34" charset="0"/>
              </a:rPr>
              <a:t>” </a:t>
            </a:r>
          </a:p>
          <a:p>
            <a:pPr algn="r"/>
            <a:endParaRPr lang="en-GB" sz="1000" i="1" dirty="0">
              <a:cs typeface="Arial" pitchFamily="34" charset="0"/>
            </a:endParaRPr>
          </a:p>
          <a:p>
            <a:pPr algn="r"/>
            <a:r>
              <a:rPr lang="en-GB" sz="1000" i="1" dirty="0">
                <a:cs typeface="Arial" pitchFamily="34" charset="0"/>
              </a:rPr>
              <a:t>GAMMA</a:t>
            </a:r>
          </a:p>
        </p:txBody>
      </p:sp>
      <p:sp>
        <p:nvSpPr>
          <p:cNvPr id="91" name="Rectangular Callout 18">
            <a:extLst>
              <a:ext uri="{FF2B5EF4-FFF2-40B4-BE49-F238E27FC236}">
                <a16:creationId xmlns:a16="http://schemas.microsoft.com/office/drawing/2014/main" id="{B8D0F99D-4F59-4857-942C-218645A8E0BE}"/>
              </a:ext>
            </a:extLst>
          </p:cNvPr>
          <p:cNvSpPr/>
          <p:nvPr/>
        </p:nvSpPr>
        <p:spPr>
          <a:xfrm>
            <a:off x="6026555" y="5379563"/>
            <a:ext cx="1513226" cy="1409058"/>
          </a:xfrm>
          <a:prstGeom prst="wedgeRectCallout">
            <a:avLst>
              <a:gd name="adj1" fmla="val 25237"/>
              <a:gd name="adj2" fmla="val -62656"/>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“On-site IT support is great! On-call help is not very effective.”</a:t>
            </a:r>
          </a:p>
          <a:p>
            <a:endParaRPr lang="en-GB" sz="1200" dirty="0">
              <a:cs typeface="Arial" pitchFamily="34" charset="0"/>
            </a:endParaRPr>
          </a:p>
          <a:p>
            <a:endParaRPr lang="en-GB" sz="1200" dirty="0">
              <a:cs typeface="Arial" pitchFamily="34" charset="0"/>
            </a:endParaRPr>
          </a:p>
          <a:p>
            <a:pPr algn="r"/>
            <a:r>
              <a:rPr lang="en-GB" sz="1000" i="1" dirty="0">
                <a:cs typeface="Arial" pitchFamily="34" charset="0"/>
              </a:rPr>
              <a:t>Consultant</a:t>
            </a:r>
          </a:p>
        </p:txBody>
      </p:sp>
    </p:spTree>
    <p:extLst>
      <p:ext uri="{BB962C8B-B14F-4D97-AF65-F5344CB8AC3E}">
        <p14:creationId xmlns:p14="http://schemas.microsoft.com/office/powerpoint/2010/main" val="1119916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BBC454E-DE19-4690-81AB-D9BF784F09B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1" name="think-cell Slide" r:id="rId4" imgW="473" imgH="473" progId="TCLayout.ActiveDocument.1">
                  <p:embed/>
                </p:oleObj>
              </mc:Choice>
              <mc:Fallback>
                <p:oleObj name="think-cell Slide" r:id="rId4" imgW="473" imgH="473" progId="TCLayout.ActiveDocument.1">
                  <p:embed/>
                  <p:pic>
                    <p:nvPicPr>
                      <p:cNvPr id="4" name="Object 3" hidden="1">
                        <a:extLst>
                          <a:ext uri="{FF2B5EF4-FFF2-40B4-BE49-F238E27FC236}">
                            <a16:creationId xmlns:a16="http://schemas.microsoft.com/office/drawing/2014/main" id="{6BBC454E-DE19-4690-81AB-D9BF784F09B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8E5C4AC9-A3C1-4F74-9183-42DD61B2A1A0}"/>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0"/>
            <a:ext cx="3888828" cy="6858000"/>
          </a:xfrm>
          <a:prstGeom prst="rect">
            <a:avLst/>
          </a:prstGeom>
        </p:spPr>
      </p:pic>
      <p:sp>
        <p:nvSpPr>
          <p:cNvPr id="7" name="Rectangle 6">
            <a:extLst>
              <a:ext uri="{FF2B5EF4-FFF2-40B4-BE49-F238E27FC236}">
                <a16:creationId xmlns:a16="http://schemas.microsoft.com/office/drawing/2014/main" id="{85FFBB6E-A4B8-4C66-811E-8F85078209EB}"/>
              </a:ext>
            </a:extLst>
          </p:cNvPr>
          <p:cNvSpPr/>
          <p:nvPr/>
        </p:nvSpPr>
        <p:spPr>
          <a:xfrm>
            <a:off x="4163326" y="904399"/>
            <a:ext cx="7704082" cy="129072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nSpc>
                <a:spcPct val="90000"/>
              </a:lnSpc>
              <a:spcAft>
                <a:spcPts val="1000"/>
              </a:spcAft>
              <a:buFont typeface="Arial" panose="020B0604020202020204" pitchFamily="34" charset="0"/>
              <a:buChar char="•"/>
            </a:pPr>
            <a:r>
              <a:rPr lang="en-US" dirty="0">
                <a:solidFill>
                  <a:srgbClr val="575757"/>
                </a:solidFill>
              </a:rPr>
              <a:t>The survey contains 7 questions the UX team analyze each year</a:t>
            </a:r>
            <a:endParaRPr lang="en-US" sz="1200" i="1" dirty="0">
              <a:solidFill>
                <a:srgbClr val="575757"/>
              </a:solidFill>
            </a:endParaRPr>
          </a:p>
          <a:p>
            <a:pPr marL="342900" indent="-342900">
              <a:lnSpc>
                <a:spcPct val="90000"/>
              </a:lnSpc>
              <a:spcAft>
                <a:spcPts val="1000"/>
              </a:spcAft>
              <a:buFont typeface="Arial" panose="020B0604020202020204" pitchFamily="34" charset="0"/>
              <a:buChar char="•"/>
            </a:pPr>
            <a:r>
              <a:rPr lang="en-US" dirty="0">
                <a:solidFill>
                  <a:srgbClr val="575757"/>
                </a:solidFill>
              </a:rPr>
              <a:t>There are 2 questions directly related to IT.  A reminder that these questions were changed in 2020 to be more targeted &amp; meaningful:</a:t>
            </a:r>
          </a:p>
        </p:txBody>
      </p:sp>
      <p:graphicFrame>
        <p:nvGraphicFramePr>
          <p:cNvPr id="9" name="table_type_name">
            <a:extLst>
              <a:ext uri="{FF2B5EF4-FFF2-40B4-BE49-F238E27FC236}">
                <a16:creationId xmlns:a16="http://schemas.microsoft.com/office/drawing/2014/main" id="{C7BBE204-3D6D-4E2F-A1F7-6EB40834D1E7}"/>
              </a:ext>
            </a:extLst>
          </p:cNvPr>
          <p:cNvGraphicFramePr>
            <a:graphicFrameLocks noGrp="1"/>
          </p:cNvGraphicFramePr>
          <p:nvPr/>
        </p:nvGraphicFramePr>
        <p:xfrm>
          <a:off x="4453911" y="2527732"/>
          <a:ext cx="7220605" cy="1847088"/>
        </p:xfrm>
        <a:graphic>
          <a:graphicData uri="http://schemas.openxmlformats.org/drawingml/2006/table">
            <a:tbl>
              <a:tblPr/>
              <a:tblGrid>
                <a:gridCol w="3630248">
                  <a:extLst>
                    <a:ext uri="{9D8B030D-6E8A-4147-A177-3AD203B41FA5}">
                      <a16:colId xmlns:a16="http://schemas.microsoft.com/office/drawing/2014/main" val="20001"/>
                    </a:ext>
                  </a:extLst>
                </a:gridCol>
                <a:gridCol w="3590357">
                  <a:extLst>
                    <a:ext uri="{9D8B030D-6E8A-4147-A177-3AD203B41FA5}">
                      <a16:colId xmlns:a16="http://schemas.microsoft.com/office/drawing/2014/main" val="20002"/>
                    </a:ext>
                  </a:extLst>
                </a:gridCol>
              </a:tblGrid>
              <a:tr h="0">
                <a:tc>
                  <a:txBody>
                    <a:body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en-US" sz="1800" b="0" i="0" u="none" strike="noStrike" cap="none" normalizeH="0" baseline="0" dirty="0">
                          <a:ln>
                            <a:noFill/>
                          </a:ln>
                          <a:solidFill>
                            <a:srgbClr val="295E7E"/>
                          </a:solidFill>
                          <a:effectLst/>
                          <a:latin typeface="+mn-lt"/>
                          <a:cs typeface="Arial" charset="0"/>
                          <a:sym typeface="Trebuchet MS" panose="020B0603020202020204" pitchFamily="34" charset="0"/>
                        </a:rPr>
                        <a:t>Old (prior to 2020)</a:t>
                      </a:r>
                    </a:p>
                  </a:txBody>
                  <a:tcPr marL="0" marR="73152" marT="73152" marB="73152"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pPr>
                      <a:r>
                        <a:rPr kumimoji="0" lang="en-US" sz="1800" b="0" i="0" u="none" strike="noStrike" cap="none" normalizeH="0" baseline="0" dirty="0">
                          <a:ln>
                            <a:noFill/>
                          </a:ln>
                          <a:solidFill>
                            <a:srgbClr val="295E7E"/>
                          </a:solidFill>
                          <a:effectLst/>
                          <a:latin typeface="+mn-lt"/>
                          <a:cs typeface="Arial" charset="0"/>
                          <a:sym typeface="Trebuchet MS" panose="020B0603020202020204" pitchFamily="34" charset="0"/>
                        </a:rPr>
                        <a:t>New (starting 2020)</a:t>
                      </a:r>
                    </a:p>
                  </a:txBody>
                  <a:tcPr marL="0" marR="73152" marT="73152" marB="73152"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2454">
                <a:tc>
                  <a:txBody>
                    <a:bodyPr/>
                    <a:lstStyle/>
                    <a:p>
                      <a:pPr marL="228600" lvl="0" indent="-228600">
                        <a:buFont typeface="+mj-lt"/>
                        <a:buAutoNum type="arabicPeriod"/>
                      </a:pPr>
                      <a:r>
                        <a:rPr lang="en-US" sz="1200" kern="1200" dirty="0">
                          <a:solidFill>
                            <a:schemeClr val="tx1"/>
                          </a:solidFill>
                          <a:effectLst/>
                          <a:latin typeface="+mn-lt"/>
                          <a:ea typeface="+mn-ea"/>
                          <a:cs typeface="+mn-cs"/>
                        </a:rPr>
                        <a:t>BCG supports me with the tools required in my day-to-day work (e.g., laptop, software, productivity tools, databases, etc.)</a:t>
                      </a:r>
                    </a:p>
                    <a:p>
                      <a:pPr marL="228600" lvl="0" indent="-228600">
                        <a:buFont typeface="+mj-lt"/>
                        <a:buAutoNum type="arabicPeriod"/>
                      </a:pPr>
                      <a:endParaRPr lang="en-GB" sz="1200" kern="1200" dirty="0">
                        <a:solidFill>
                          <a:schemeClr val="tx1"/>
                        </a:solidFill>
                        <a:effectLst/>
                        <a:latin typeface="+mn-lt"/>
                        <a:ea typeface="+mn-ea"/>
                        <a:cs typeface="+mn-cs"/>
                      </a:endParaRPr>
                    </a:p>
                    <a:p>
                      <a:pPr marL="228600" lvl="0" indent="-228600">
                        <a:buFont typeface="+mj-lt"/>
                        <a:buAutoNum type="arabicPeriod"/>
                      </a:pPr>
                      <a:r>
                        <a:rPr lang="en-US" sz="1200" kern="1200" dirty="0">
                          <a:solidFill>
                            <a:schemeClr val="tx1"/>
                          </a:solidFill>
                          <a:effectLst/>
                          <a:latin typeface="+mn-lt"/>
                          <a:ea typeface="+mn-ea"/>
                          <a:cs typeface="+mn-cs"/>
                        </a:rPr>
                        <a:t>I am well-supported by my office / system infrastructure, specifically regarding IT support</a:t>
                      </a:r>
                      <a:endParaRPr lang="en-GB" sz="1200" kern="1200" dirty="0">
                        <a:solidFill>
                          <a:schemeClr val="tx1"/>
                        </a:solidFill>
                        <a:effectLst/>
                        <a:latin typeface="+mn-lt"/>
                        <a:ea typeface="+mn-ea"/>
                        <a:cs typeface="+mn-cs"/>
                      </a:endParaRPr>
                    </a:p>
                  </a:txBody>
                  <a:tcPr marL="0" marR="73152" marT="73152" marB="73152" horzOverflow="overflow">
                    <a:lnL>
                      <a:noFill/>
                    </a:lnL>
                    <a:lnR>
                      <a:noFill/>
                    </a:lnR>
                    <a:lnT w="9525" cap="flat" cmpd="sng" algn="ctr">
                      <a:solidFill>
                        <a:srgbClr val="9A9A9A">
                          <a:lumMod val="100000"/>
                        </a:srgb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tc>
                  <a:txBody>
                    <a:bodyPr/>
                    <a:lstStyle/>
                    <a:p>
                      <a:pPr marL="228600" marR="0" lvl="0" indent="-228600" algn="l" defTabSz="914400" rtl="0" eaLnBrk="1" fontAlgn="base"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rgbClr val="575757"/>
                          </a:solidFill>
                          <a:effectLst/>
                          <a:latin typeface="+mn-lt"/>
                          <a:ea typeface="+mn-ea"/>
                          <a:cs typeface="+mn-cs"/>
                        </a:rPr>
                        <a:t>I am provided with the right IT tools and services to enable my day-to-day job</a:t>
                      </a: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lang="en-US" sz="1200" b="0" i="0" u="none" strike="noStrike" kern="1200" dirty="0">
                        <a:solidFill>
                          <a:srgbClr val="575757"/>
                        </a:solidFill>
                        <a:effectLst/>
                        <a:latin typeface="+mn-lt"/>
                        <a:ea typeface="+mn-ea"/>
                        <a:cs typeface="+mn-cs"/>
                      </a:endParaRPr>
                    </a:p>
                    <a:p>
                      <a:pPr marL="0" marR="0" lvl="0" indent="0" algn="l" defTabSz="914400" rtl="0" eaLnBrk="1" fontAlgn="base" latinLnBrk="0" hangingPunct="1">
                        <a:lnSpc>
                          <a:spcPct val="100000"/>
                        </a:lnSpc>
                        <a:spcBef>
                          <a:spcPts val="0"/>
                        </a:spcBef>
                        <a:spcAft>
                          <a:spcPts val="0"/>
                        </a:spcAft>
                        <a:buClrTx/>
                        <a:buSzTx/>
                        <a:buFont typeface="+mj-lt"/>
                        <a:buNone/>
                        <a:tabLst/>
                        <a:defRPr/>
                      </a:pPr>
                      <a:endParaRPr lang="en-US" sz="1200" b="0" i="0" u="none" strike="noStrike" kern="1200" dirty="0">
                        <a:solidFill>
                          <a:srgbClr val="575757"/>
                        </a:solidFill>
                        <a:effectLst/>
                        <a:latin typeface="+mn-lt"/>
                        <a:ea typeface="+mn-ea"/>
                        <a:cs typeface="+mn-cs"/>
                      </a:endParaRPr>
                    </a:p>
                    <a:p>
                      <a:pPr marL="228600" marR="0" lvl="0" indent="-228600" algn="l" defTabSz="914400" rtl="0" eaLnBrk="1" fontAlgn="base" latinLnBrk="0" hangingPunct="1">
                        <a:lnSpc>
                          <a:spcPct val="100000"/>
                        </a:lnSpc>
                        <a:spcBef>
                          <a:spcPts val="0"/>
                        </a:spcBef>
                        <a:spcAft>
                          <a:spcPts val="0"/>
                        </a:spcAft>
                        <a:buClrTx/>
                        <a:buSzTx/>
                        <a:buFont typeface="+mj-lt"/>
                        <a:buAutoNum type="arabicPeriod" startAt="2"/>
                        <a:tabLst/>
                        <a:defRPr/>
                      </a:pPr>
                      <a:r>
                        <a:rPr lang="en-US" sz="1200" b="0" i="0" u="none" strike="noStrike" kern="1200" dirty="0">
                          <a:solidFill>
                            <a:srgbClr val="575757"/>
                          </a:solidFill>
                          <a:effectLst/>
                          <a:latin typeface="+mn-lt"/>
                          <a:ea typeface="+mn-ea"/>
                          <a:cs typeface="+mn-cs"/>
                        </a:rPr>
                        <a:t>When things go wrong, I can get access to the right IT support</a:t>
                      </a:r>
                      <a:endParaRPr kumimoji="0" lang="en-US" sz="1200" b="0" i="0" u="none" strike="noStrike" cap="none" normalizeH="0" baseline="0" dirty="0">
                        <a:ln>
                          <a:noFill/>
                        </a:ln>
                        <a:solidFill>
                          <a:srgbClr val="575757"/>
                        </a:solidFill>
                        <a:effectLst/>
                        <a:latin typeface="+mn-lt"/>
                        <a:cs typeface="Arial" charset="0"/>
                        <a:sym typeface="Trebuchet MS" panose="020B0603020202020204"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pPr>
                      <a:endParaRPr kumimoji="0" lang="en-US" sz="1200" b="0" i="0" u="none" strike="noStrike" cap="none" normalizeH="0" baseline="0" dirty="0">
                        <a:ln>
                          <a:noFill/>
                        </a:ln>
                        <a:solidFill>
                          <a:schemeClr val="tx1"/>
                        </a:solidFill>
                        <a:effectLst/>
                        <a:latin typeface="+mn-lt"/>
                        <a:cs typeface="Arial" charset="0"/>
                        <a:sym typeface="Trebuchet MS" panose="020B0603020202020204" pitchFamily="34" charset="0"/>
                      </a:endParaRPr>
                    </a:p>
                  </a:txBody>
                  <a:tcPr marL="0" marR="73152" marT="73152" marB="73152" horzOverflow="overflow">
                    <a:lnL>
                      <a:noFill/>
                    </a:lnL>
                    <a:lnR cap="flat">
                      <a:noFill/>
                    </a:lnR>
                    <a:lnT w="9525" cap="flat" cmpd="sng" algn="ctr">
                      <a:solidFill>
                        <a:srgbClr val="9A9A9A">
                          <a:lumMod val="100000"/>
                        </a:srgbClr>
                      </a:solidFill>
                      <a:prstDash val="solid"/>
                      <a:round/>
                      <a:headEnd type="none" w="med" len="med"/>
                      <a:tailEnd type="none" w="med" len="med"/>
                    </a:lnT>
                    <a:lnB w="9525"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0" name="Rectangle 9">
            <a:extLst>
              <a:ext uri="{FF2B5EF4-FFF2-40B4-BE49-F238E27FC236}">
                <a16:creationId xmlns:a16="http://schemas.microsoft.com/office/drawing/2014/main" id="{4AE55564-BB6F-4966-9058-459FC0E46ACA}"/>
              </a:ext>
            </a:extLst>
          </p:cNvPr>
          <p:cNvSpPr/>
          <p:nvPr/>
        </p:nvSpPr>
        <p:spPr>
          <a:xfrm>
            <a:off x="4212172" y="4374820"/>
            <a:ext cx="7704082" cy="1767040"/>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lnSpc>
                <a:spcPct val="90000"/>
              </a:lnSpc>
              <a:spcAft>
                <a:spcPts val="1000"/>
              </a:spcAft>
              <a:buFont typeface="Arial" panose="020B0604020202020204" pitchFamily="34" charset="0"/>
              <a:buChar char="•"/>
            </a:pPr>
            <a:r>
              <a:rPr lang="en-US" dirty="0">
                <a:solidFill>
                  <a:srgbClr val="575757"/>
                </a:solidFill>
              </a:rPr>
              <a:t>Due to this change, trending is available for 2020 &gt; 2021 (not before)</a:t>
            </a:r>
            <a:endParaRPr lang="en-US" sz="100" dirty="0">
              <a:solidFill>
                <a:srgbClr val="575757"/>
              </a:solidFill>
            </a:endParaRPr>
          </a:p>
          <a:p>
            <a:pPr marL="342900" indent="-342900">
              <a:lnSpc>
                <a:spcPct val="90000"/>
              </a:lnSpc>
              <a:spcAft>
                <a:spcPts val="1000"/>
              </a:spcAft>
              <a:buFont typeface="Arial" panose="020B0604020202020204" pitchFamily="34" charset="0"/>
              <a:buChar char="•"/>
            </a:pPr>
            <a:r>
              <a:rPr lang="en-US" dirty="0">
                <a:solidFill>
                  <a:srgbClr val="575757"/>
                </a:solidFill>
              </a:rPr>
              <a:t>A reminder that since 2020, employees can comment on every survey question. They 'tag' which category their comments relates to. We review those tagged with 'Tools &amp; Resources'</a:t>
            </a:r>
          </a:p>
        </p:txBody>
      </p:sp>
    </p:spTree>
    <p:extLst>
      <p:ext uri="{BB962C8B-B14F-4D97-AF65-F5344CB8AC3E}">
        <p14:creationId xmlns:p14="http://schemas.microsoft.com/office/powerpoint/2010/main" val="2653604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216167660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75" name="think-cell Slide" r:id="rId22" imgW="327" imgH="327" progId="TCLayout.ActiveDocument.1">
                  <p:embed/>
                </p:oleObj>
              </mc:Choice>
              <mc:Fallback>
                <p:oleObj name="think-cell Slide" r:id="rId22" imgW="327" imgH="327" progId="TCLayout.ActiveDocument.1">
                  <p:embed/>
                  <p:pic>
                    <p:nvPicPr>
                      <p:cNvPr id="5" name="Object 4" hidden="1"/>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48" name="Rectangle 47">
            <a:extLst>
              <a:ext uri="{FF2B5EF4-FFF2-40B4-BE49-F238E27FC236}">
                <a16:creationId xmlns:a16="http://schemas.microsoft.com/office/drawing/2014/main" id="{7581F813-D573-423B-947F-EF60342CB1C3}"/>
              </a:ext>
            </a:extLst>
          </p:cNvPr>
          <p:cNvSpPr/>
          <p:nvPr/>
        </p:nvSpPr>
        <p:spPr>
          <a:xfrm>
            <a:off x="0" y="0"/>
            <a:ext cx="9024730" cy="685800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1" name="Rectangle 10"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latin typeface="Trebuchet MS" panose="020B0603020202020204" pitchFamily="34" charset="0"/>
              <a:sym typeface="Trebuchet MS" panose="020B0603020202020204" pitchFamily="34" charset="0"/>
            </a:endParaRPr>
          </a:p>
        </p:txBody>
      </p:sp>
      <p:pic>
        <p:nvPicPr>
          <p:cNvPr id="43" name="Picture 42">
            <a:extLst>
              <a:ext uri="{FF2B5EF4-FFF2-40B4-BE49-F238E27FC236}">
                <a16:creationId xmlns:a16="http://schemas.microsoft.com/office/drawing/2014/main" id="{8CDF4331-4894-4924-85D4-4F8E8C783288}"/>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24729" y="-2399"/>
            <a:ext cx="3167271" cy="6860399"/>
          </a:xfrm>
          <a:prstGeom prst="rect">
            <a:avLst/>
          </a:prstGeom>
        </p:spPr>
      </p:pic>
      <p:sp>
        <p:nvSpPr>
          <p:cNvPr id="42" name="Rectangle 41">
            <a:extLst>
              <a:ext uri="{FF2B5EF4-FFF2-40B4-BE49-F238E27FC236}">
                <a16:creationId xmlns:a16="http://schemas.microsoft.com/office/drawing/2014/main" id="{6162568E-56EC-4FBA-9CBA-B17032A7CF48}"/>
              </a:ext>
            </a:extLst>
          </p:cNvPr>
          <p:cNvSpPr/>
          <p:nvPr/>
        </p:nvSpPr>
        <p:spPr>
          <a:xfrm>
            <a:off x="9024729" y="-1"/>
            <a:ext cx="3167271" cy="1125137"/>
          </a:xfrm>
          <a:prstGeom prst="rect">
            <a:avLst/>
          </a:prstGeom>
          <a:solidFill>
            <a:schemeClr val="accent5">
              <a:alpha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GB" sz="2400" kern="0" dirty="0">
                <a:solidFill>
                  <a:srgbClr val="30C1D7"/>
                </a:solidFill>
                <a:effectLst>
                  <a:outerShdw blurRad="38100" dist="38100" dir="2700000" algn="tl">
                    <a:srgbClr val="000000">
                      <a:alpha val="43137"/>
                    </a:srgbClr>
                  </a:outerShdw>
                </a:effectLst>
              </a:rPr>
              <a:t>Text Analysis</a:t>
            </a:r>
          </a:p>
          <a:p>
            <a:pPr algn="ctr">
              <a:lnSpc>
                <a:spcPct val="95000"/>
              </a:lnSpc>
            </a:pPr>
            <a:r>
              <a:rPr lang="en-GB" sz="2400" kern="0" dirty="0">
                <a:solidFill>
                  <a:srgbClr val="FFFFFF"/>
                </a:solidFill>
                <a:effectLst>
                  <a:outerShdw blurRad="38100" dist="38100" dir="2700000" algn="tl">
                    <a:srgbClr val="000000">
                      <a:alpha val="43137"/>
                    </a:srgbClr>
                  </a:outerShdw>
                </a:effectLst>
              </a:rPr>
              <a:t>Learning</a:t>
            </a:r>
          </a:p>
        </p:txBody>
      </p:sp>
      <p:sp>
        <p:nvSpPr>
          <p:cNvPr id="45" name="Oval 44">
            <a:extLst>
              <a:ext uri="{FF2B5EF4-FFF2-40B4-BE49-F238E27FC236}">
                <a16:creationId xmlns:a16="http://schemas.microsoft.com/office/drawing/2014/main" id="{CE26030D-2284-4523-AAA6-3EC2552A5671}"/>
              </a:ext>
            </a:extLst>
          </p:cNvPr>
          <p:cNvSpPr>
            <a:spLocks noChangeAspect="1"/>
          </p:cNvSpPr>
          <p:nvPr/>
        </p:nvSpPr>
        <p:spPr>
          <a:xfrm>
            <a:off x="9581797" y="4259789"/>
            <a:ext cx="2239548" cy="2239548"/>
          </a:xfrm>
          <a:prstGeom prst="ellipse">
            <a:avLst/>
          </a:prstGeom>
          <a:solidFill>
            <a:srgbClr val="FFFFFF"/>
          </a:solidFill>
          <a:ln w="38100" cap="rnd">
            <a:gradFill flip="none" rotWithShape="1">
              <a:gsLst>
                <a:gs pos="0">
                  <a:srgbClr val="295E7E"/>
                </a:gs>
                <a:gs pos="100000">
                  <a:srgbClr val="30C1D7"/>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000" b="1" kern="0" dirty="0">
                <a:solidFill>
                  <a:srgbClr val="295E7E">
                    <a:lumMod val="100000"/>
                  </a:srgbClr>
                </a:solidFill>
              </a:rPr>
              <a:t>174</a:t>
            </a:r>
          </a:p>
          <a:p>
            <a:pPr algn="ctr"/>
            <a:r>
              <a:rPr lang="en-US" sz="1600" kern="0" dirty="0">
                <a:solidFill>
                  <a:schemeClr val="bg1">
                    <a:lumMod val="50000"/>
                  </a:schemeClr>
                </a:solidFill>
              </a:rPr>
              <a:t>Total </a:t>
            </a:r>
          </a:p>
          <a:p>
            <a:pPr algn="ctr"/>
            <a:r>
              <a:rPr lang="en-US" sz="1600" kern="0" dirty="0">
                <a:solidFill>
                  <a:schemeClr val="bg1">
                    <a:lumMod val="50000"/>
                  </a:schemeClr>
                </a:solidFill>
              </a:rPr>
              <a:t># Comments (426 in 2020)</a:t>
            </a:r>
          </a:p>
        </p:txBody>
      </p:sp>
      <p:pic>
        <p:nvPicPr>
          <p:cNvPr id="46" name="Picture 45">
            <a:extLst>
              <a:ext uri="{FF2B5EF4-FFF2-40B4-BE49-F238E27FC236}">
                <a16:creationId xmlns:a16="http://schemas.microsoft.com/office/drawing/2014/main" id="{2BBC5147-DD57-4464-B362-6EB076C8E93B}"/>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l="29398" t="8741" r="101" b="27"/>
          <a:stretch/>
        </p:blipFill>
        <p:spPr bwMode="ltGray">
          <a:xfrm flipH="1">
            <a:off x="8612481" y="0"/>
            <a:ext cx="416951" cy="6858000"/>
          </a:xfrm>
          <a:prstGeom prst="rect">
            <a:avLst/>
          </a:prstGeom>
        </p:spPr>
      </p:pic>
      <p:sp>
        <p:nvSpPr>
          <p:cNvPr id="49" name="Rectangle 48">
            <a:extLst>
              <a:ext uri="{FF2B5EF4-FFF2-40B4-BE49-F238E27FC236}">
                <a16:creationId xmlns:a16="http://schemas.microsoft.com/office/drawing/2014/main" id="{EC517558-6EAE-49CD-A864-B6AE5164D6E6}"/>
              </a:ext>
            </a:extLst>
          </p:cNvPr>
          <p:cNvSpPr/>
          <p:nvPr/>
        </p:nvSpPr>
        <p:spPr>
          <a:xfrm>
            <a:off x="128696" y="2036764"/>
            <a:ext cx="5405286"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 of comments -  </a:t>
            </a:r>
          </a:p>
        </p:txBody>
      </p:sp>
      <p:sp>
        <p:nvSpPr>
          <p:cNvPr id="51" name="Rectangle 50">
            <a:extLst>
              <a:ext uri="{FF2B5EF4-FFF2-40B4-BE49-F238E27FC236}">
                <a16:creationId xmlns:a16="http://schemas.microsoft.com/office/drawing/2014/main" id="{A93F1D2E-3E00-4AB3-9045-E8C851EC1472}"/>
              </a:ext>
            </a:extLst>
          </p:cNvPr>
          <p:cNvSpPr/>
          <p:nvPr/>
        </p:nvSpPr>
        <p:spPr>
          <a:xfrm>
            <a:off x="128696" y="3342244"/>
            <a:ext cx="5405286" cy="30323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Selected comments - </a:t>
            </a:r>
          </a:p>
        </p:txBody>
      </p:sp>
      <p:graphicFrame>
        <p:nvGraphicFramePr>
          <p:cNvPr id="90" name="Chart 89">
            <a:extLst>
              <a:ext uri="{FF2B5EF4-FFF2-40B4-BE49-F238E27FC236}">
                <a16:creationId xmlns:a16="http://schemas.microsoft.com/office/drawing/2014/main" id="{3D7E36E5-CDEA-4B2C-AD7C-67CA9901077C}"/>
              </a:ext>
            </a:extLst>
          </p:cNvPr>
          <p:cNvGraphicFramePr/>
          <p:nvPr>
            <p:custDataLst>
              <p:tags r:id="rId4"/>
            </p:custDataLst>
            <p:extLst>
              <p:ext uri="{D42A27DB-BD31-4B8C-83A1-F6EECF244321}">
                <p14:modId xmlns:p14="http://schemas.microsoft.com/office/powerpoint/2010/main" val="760047250"/>
              </p:ext>
            </p:extLst>
          </p:nvPr>
        </p:nvGraphicFramePr>
        <p:xfrm>
          <a:off x="98425" y="1928813"/>
          <a:ext cx="8829675" cy="1138237"/>
        </p:xfrm>
        <a:graphic>
          <a:graphicData uri="http://schemas.openxmlformats.org/drawingml/2006/chart">
            <c:chart xmlns:c="http://schemas.openxmlformats.org/drawingml/2006/chart" xmlns:r="http://schemas.openxmlformats.org/officeDocument/2006/relationships" r:id="rId26"/>
          </a:graphicData>
        </a:graphic>
      </p:graphicFrame>
      <p:sp>
        <p:nvSpPr>
          <p:cNvPr id="57" name="Text Placeholder 3">
            <a:extLst>
              <a:ext uri="{FF2B5EF4-FFF2-40B4-BE49-F238E27FC236}">
                <a16:creationId xmlns:a16="http://schemas.microsoft.com/office/drawing/2014/main" id="{04ADE669-1A4B-443E-B35E-AC002F4F08E5}"/>
              </a:ext>
            </a:extLst>
          </p:cNvPr>
          <p:cNvSpPr>
            <a:spLocks noGrp="1"/>
          </p:cNvSpPr>
          <p:nvPr>
            <p:custDataLst>
              <p:tags r:id="rId5"/>
            </p:custDataLst>
          </p:nvPr>
        </p:nvSpPr>
        <p:spPr bwMode="gray">
          <a:xfrm>
            <a:off x="8610600" y="2397125"/>
            <a:ext cx="209550" cy="201613"/>
          </a:xfrm>
          <a:prstGeom prst="rect">
            <a:avLst/>
          </a:prstGeom>
          <a:noFill/>
          <a:ln>
            <a:noFill/>
          </a:ln>
          <a:extLst>
            <a:ext uri="{909E8E84-426E-40DD-AFC4-6F175D3DCCD1}">
              <a14:hiddenFill xmlns:a14="http://schemas.microsoft.com/office/drawing/2010/main">
                <a:solidFill>
                  <a:schemeClr val="accent1"/>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4424EE9C-7BF3-4B05-8EB9-3FB64E9C61B6}" type="datetime'''''''3'''''''''''''''''''">
              <a:rPr lang="en-US" altLang="en-US" smtClean="0">
                <a:solidFill>
                  <a:schemeClr val="bg1"/>
                </a:solidFill>
              </a:rPr>
              <a:pPr/>
              <a:t>3</a:t>
            </a:fld>
            <a:r>
              <a:rPr lang="en-US" altLang="en-US">
                <a:solidFill>
                  <a:schemeClr val="bg1"/>
                </a:solidFill>
              </a:rPr>
              <a:t>%</a:t>
            </a:r>
            <a:endParaRPr lang="en-US" dirty="0">
              <a:solidFill>
                <a:schemeClr val="bg1"/>
              </a:solidFill>
              <a:sym typeface="+mn-lt"/>
            </a:endParaRPr>
          </a:p>
        </p:txBody>
      </p:sp>
      <p:sp>
        <p:nvSpPr>
          <p:cNvPr id="54" name="Text Placeholder 3">
            <a:extLst>
              <a:ext uri="{FF2B5EF4-FFF2-40B4-BE49-F238E27FC236}">
                <a16:creationId xmlns:a16="http://schemas.microsoft.com/office/drawing/2014/main" id="{C6C0E2FA-5123-482B-BF60-3F046D419BF5}"/>
              </a:ext>
            </a:extLst>
          </p:cNvPr>
          <p:cNvSpPr>
            <a:spLocks noGrp="1"/>
          </p:cNvSpPr>
          <p:nvPr>
            <p:custDataLst>
              <p:tags r:id="rId6"/>
            </p:custDataLst>
          </p:nvPr>
        </p:nvSpPr>
        <p:spPr bwMode="gray">
          <a:xfrm>
            <a:off x="3935413" y="2397125"/>
            <a:ext cx="2889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4DFAA267-A1FB-4FE3-88E2-04DAE51C1057}" type="datetime'''''''''''''''''''''64'''">
              <a:rPr lang="en-US" altLang="en-US" smtClean="0">
                <a:solidFill>
                  <a:schemeClr val="bg1"/>
                </a:solidFill>
              </a:rPr>
              <a:pPr/>
              <a:t>64</a:t>
            </a:fld>
            <a:r>
              <a:rPr lang="en-US" altLang="en-US">
                <a:solidFill>
                  <a:schemeClr val="bg1"/>
                </a:solidFill>
              </a:rPr>
              <a:t>%</a:t>
            </a:r>
            <a:endParaRPr lang="en-US" dirty="0">
              <a:solidFill>
                <a:schemeClr val="bg1"/>
              </a:solidFill>
              <a:sym typeface="+mn-lt"/>
            </a:endParaRPr>
          </a:p>
        </p:txBody>
      </p:sp>
      <p:sp>
        <p:nvSpPr>
          <p:cNvPr id="58" name="Text Placeholder 3">
            <a:extLst>
              <a:ext uri="{FF2B5EF4-FFF2-40B4-BE49-F238E27FC236}">
                <a16:creationId xmlns:a16="http://schemas.microsoft.com/office/drawing/2014/main" id="{32CEC67A-2DE1-4ECF-9BA4-13DD20374B5A}"/>
              </a:ext>
            </a:extLst>
          </p:cNvPr>
          <p:cNvSpPr>
            <a:spLocks noGrp="1"/>
          </p:cNvSpPr>
          <p:nvPr>
            <p:custDataLst>
              <p:tags r:id="rId7"/>
            </p:custDataLst>
          </p:nvPr>
        </p:nvSpPr>
        <p:spPr bwMode="gray">
          <a:xfrm>
            <a:off x="7573963" y="2397125"/>
            <a:ext cx="288925" cy="201613"/>
          </a:xfrm>
          <a:prstGeom prst="rect">
            <a:avLst/>
          </a:prstGeom>
          <a:noFill/>
          <a:ln>
            <a:noFill/>
          </a:ln>
          <a:extLst>
            <a:ext uri="{909E8E84-426E-40DD-AFC4-6F175D3DCCD1}">
              <a14:hiddenFill xmlns:a14="http://schemas.microsoft.com/office/drawing/2010/main">
                <a:solidFill>
                  <a:srgbClr val="565656"/>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25ECB4EF-C94D-4303-AAD7-FF33A6DB3208}" type="datetime'''''''''''''''2''''0'''''''''''''''''''''">
              <a:rPr lang="en-US" altLang="en-US" smtClean="0">
                <a:solidFill>
                  <a:schemeClr val="bg1"/>
                </a:solidFill>
              </a:rPr>
              <a:pPr/>
              <a:t>20</a:t>
            </a:fld>
            <a:r>
              <a:rPr lang="en-US" altLang="en-US">
                <a:solidFill>
                  <a:schemeClr val="bg1"/>
                </a:solidFill>
              </a:rPr>
              <a:t>%</a:t>
            </a:r>
            <a:endParaRPr lang="en-US" dirty="0">
              <a:solidFill>
                <a:schemeClr val="bg1"/>
              </a:solidFill>
              <a:sym typeface="+mn-lt"/>
            </a:endParaRPr>
          </a:p>
        </p:txBody>
      </p:sp>
      <p:sp>
        <p:nvSpPr>
          <p:cNvPr id="53" name="Text Placeholder 3">
            <a:extLst>
              <a:ext uri="{FF2B5EF4-FFF2-40B4-BE49-F238E27FC236}">
                <a16:creationId xmlns:a16="http://schemas.microsoft.com/office/drawing/2014/main" id="{51905D2C-B9CB-438E-9BF4-48661B6D1EB2}"/>
              </a:ext>
            </a:extLst>
          </p:cNvPr>
          <p:cNvSpPr>
            <a:spLocks noGrp="1"/>
          </p:cNvSpPr>
          <p:nvPr>
            <p:custDataLst>
              <p:tags r:id="rId8"/>
            </p:custDataLst>
          </p:nvPr>
        </p:nvSpPr>
        <p:spPr bwMode="gray">
          <a:xfrm>
            <a:off x="898525" y="2397125"/>
            <a:ext cx="2095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B52E0CF9-BF5B-4982-B618-5AC2912C8947}" type="datetime'''''''''''''''''''''''''''''''''''''''''''7'''''''''">
              <a:rPr lang="en-US" altLang="en-US" smtClean="0">
                <a:solidFill>
                  <a:srgbClr val="575757"/>
                </a:solidFill>
              </a:rPr>
              <a:pPr/>
              <a:t>7</a:t>
            </a:fld>
            <a:r>
              <a:rPr lang="en-US" altLang="en-US">
                <a:solidFill>
                  <a:srgbClr val="575757"/>
                </a:solidFill>
              </a:rPr>
              <a:t>%</a:t>
            </a:r>
            <a:endParaRPr lang="en-US" dirty="0">
              <a:solidFill>
                <a:srgbClr val="575757"/>
              </a:solidFill>
              <a:sym typeface="+mn-lt"/>
            </a:endParaRPr>
          </a:p>
        </p:txBody>
      </p:sp>
      <p:sp>
        <p:nvSpPr>
          <p:cNvPr id="59" name="Text Placeholder 3">
            <a:extLst>
              <a:ext uri="{FF2B5EF4-FFF2-40B4-BE49-F238E27FC236}">
                <a16:creationId xmlns:a16="http://schemas.microsoft.com/office/drawing/2014/main" id="{EA1787B4-81EB-4598-81B7-5DE5D28D0FF7}"/>
              </a:ext>
            </a:extLst>
          </p:cNvPr>
          <p:cNvSpPr>
            <a:spLocks noGrp="1"/>
          </p:cNvSpPr>
          <p:nvPr>
            <p:custDataLst>
              <p:tags r:id="rId9"/>
            </p:custDataLst>
          </p:nvPr>
        </p:nvSpPr>
        <p:spPr bwMode="gray">
          <a:xfrm>
            <a:off x="334963" y="2397125"/>
            <a:ext cx="2095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7D3FE60-3FBC-4FDC-9C43-6B6786E326F4}" type="datetime'''''''''''''''''''''''''''6'''''''''''''''''''''''''''''''">
              <a:rPr lang="en-US" altLang="en-US" smtClean="0">
                <a:solidFill>
                  <a:srgbClr val="575757"/>
                </a:solidFill>
              </a:rPr>
              <a:pPr/>
              <a:t>6</a:t>
            </a:fld>
            <a:r>
              <a:rPr lang="en-US" altLang="en-US">
                <a:solidFill>
                  <a:srgbClr val="575757"/>
                </a:solidFill>
              </a:rPr>
              <a:t>%</a:t>
            </a:r>
            <a:endParaRPr lang="en-US" dirty="0">
              <a:solidFill>
                <a:srgbClr val="575757"/>
              </a:solidFill>
              <a:sym typeface="+mn-lt"/>
            </a:endParaRPr>
          </a:p>
        </p:txBody>
      </p:sp>
      <p:sp>
        <p:nvSpPr>
          <p:cNvPr id="61" name="Rectangle 60">
            <a:extLst>
              <a:ext uri="{FF2B5EF4-FFF2-40B4-BE49-F238E27FC236}">
                <a16:creationId xmlns:a16="http://schemas.microsoft.com/office/drawing/2014/main" id="{4F047AFC-2E46-4100-9840-57F3AF7874CF}"/>
              </a:ext>
            </a:extLst>
          </p:cNvPr>
          <p:cNvSpPr/>
          <p:nvPr>
            <p:custDataLst>
              <p:tags r:id="rId10"/>
            </p:custDataLst>
          </p:nvPr>
        </p:nvSpPr>
        <p:spPr bwMode="gray">
          <a:xfrm>
            <a:off x="269875" y="2876550"/>
            <a:ext cx="214313" cy="160338"/>
          </a:xfrm>
          <a:prstGeom prst="rect">
            <a:avLst/>
          </a:prstGeom>
          <a:solidFill>
            <a:srgbClr val="A1E26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2" name="Rectangle 61">
            <a:extLst>
              <a:ext uri="{FF2B5EF4-FFF2-40B4-BE49-F238E27FC236}">
                <a16:creationId xmlns:a16="http://schemas.microsoft.com/office/drawing/2014/main" id="{D654382B-EABE-4667-A1F9-5D5C46B1C071}"/>
              </a:ext>
            </a:extLst>
          </p:cNvPr>
          <p:cNvSpPr/>
          <p:nvPr>
            <p:custDataLst>
              <p:tags r:id="rId11"/>
            </p:custDataLst>
          </p:nvPr>
        </p:nvSpPr>
        <p:spPr bwMode="gray">
          <a:xfrm>
            <a:off x="1163638" y="2876550"/>
            <a:ext cx="214313" cy="160338"/>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3" name="Rectangle 62">
            <a:extLst>
              <a:ext uri="{FF2B5EF4-FFF2-40B4-BE49-F238E27FC236}">
                <a16:creationId xmlns:a16="http://schemas.microsoft.com/office/drawing/2014/main" id="{428FF5B3-6F27-437F-9CC9-1A7141984603}"/>
              </a:ext>
            </a:extLst>
          </p:cNvPr>
          <p:cNvSpPr/>
          <p:nvPr>
            <p:custDataLst>
              <p:tags r:id="rId12"/>
            </p:custDataLst>
          </p:nvPr>
        </p:nvSpPr>
        <p:spPr bwMode="gray">
          <a:xfrm>
            <a:off x="2035175" y="2876550"/>
            <a:ext cx="214313" cy="160338"/>
          </a:xfrm>
          <a:prstGeom prst="rect">
            <a:avLst/>
          </a:prstGeom>
          <a:solidFill>
            <a:srgbClr val="837F7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0" name="Rectangle 59">
            <a:extLst>
              <a:ext uri="{FF2B5EF4-FFF2-40B4-BE49-F238E27FC236}">
                <a16:creationId xmlns:a16="http://schemas.microsoft.com/office/drawing/2014/main" id="{9CABB5E0-AB5E-4BBA-B576-3538FBA08BBA}"/>
              </a:ext>
            </a:extLst>
          </p:cNvPr>
          <p:cNvSpPr/>
          <p:nvPr>
            <p:custDataLst>
              <p:tags r:id="rId13"/>
            </p:custDataLst>
          </p:nvPr>
        </p:nvSpPr>
        <p:spPr bwMode="gray">
          <a:xfrm>
            <a:off x="2997200" y="2876550"/>
            <a:ext cx="214313" cy="160338"/>
          </a:xfrm>
          <a:prstGeom prst="rect">
            <a:avLst/>
          </a:prstGeom>
          <a:solidFill>
            <a:srgbClr val="565656"/>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4" name="Rectangle 63">
            <a:extLst>
              <a:ext uri="{FF2B5EF4-FFF2-40B4-BE49-F238E27FC236}">
                <a16:creationId xmlns:a16="http://schemas.microsoft.com/office/drawing/2014/main" id="{DCB70F2F-2EAB-48F0-BDD6-982116FECB64}"/>
              </a:ext>
            </a:extLst>
          </p:cNvPr>
          <p:cNvSpPr/>
          <p:nvPr>
            <p:custDataLst>
              <p:tags r:id="rId14"/>
            </p:custDataLst>
          </p:nvPr>
        </p:nvSpPr>
        <p:spPr bwMode="gray">
          <a:xfrm>
            <a:off x="3757613" y="2876550"/>
            <a:ext cx="214313" cy="160338"/>
          </a:xfrm>
          <a:prstGeom prst="rect">
            <a:avLst/>
          </a:prstGeom>
          <a:solidFill>
            <a:schemeClr val="accent1"/>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9" name="Text Placeholder 3">
            <a:extLst>
              <a:ext uri="{FF2B5EF4-FFF2-40B4-BE49-F238E27FC236}">
                <a16:creationId xmlns:a16="http://schemas.microsoft.com/office/drawing/2014/main" id="{6433CD07-9E33-41FB-9F1A-1DF27F0DB44E}"/>
              </a:ext>
            </a:extLst>
          </p:cNvPr>
          <p:cNvSpPr>
            <a:spLocks noGrp="1"/>
          </p:cNvSpPr>
          <p:nvPr>
            <p:custDataLst>
              <p:tags r:id="rId15"/>
            </p:custDataLst>
          </p:nvPr>
        </p:nvSpPr>
        <p:spPr bwMode="gray">
          <a:xfrm>
            <a:off x="3262313" y="2871788"/>
            <a:ext cx="39370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D42C9728-B664-44AB-A336-A9F1A92FCEA6}" type="datetime'M''''''''''''''i''xe''''''''d'''''">
              <a:rPr lang="en-US" altLang="en-US" smtClean="0">
                <a:solidFill>
                  <a:schemeClr val="bg1"/>
                </a:solidFill>
              </a:rPr>
              <a:pPr/>
              <a:t>Mixed</a:t>
            </a:fld>
            <a:endParaRPr lang="en-US" dirty="0">
              <a:solidFill>
                <a:schemeClr val="bg1"/>
              </a:solidFill>
              <a:sym typeface="+mn-lt"/>
            </a:endParaRPr>
          </a:p>
        </p:txBody>
      </p:sp>
      <p:sp>
        <p:nvSpPr>
          <p:cNvPr id="66" name="Text Placeholder 3">
            <a:extLst>
              <a:ext uri="{FF2B5EF4-FFF2-40B4-BE49-F238E27FC236}">
                <a16:creationId xmlns:a16="http://schemas.microsoft.com/office/drawing/2014/main" id="{D5F5D510-CD84-4883-956A-2440D21796AC}"/>
              </a:ext>
            </a:extLst>
          </p:cNvPr>
          <p:cNvSpPr>
            <a:spLocks noGrp="1"/>
          </p:cNvSpPr>
          <p:nvPr>
            <p:custDataLst>
              <p:tags r:id="rId16"/>
            </p:custDataLst>
          </p:nvPr>
        </p:nvSpPr>
        <p:spPr bwMode="gray">
          <a:xfrm>
            <a:off x="534988" y="2871788"/>
            <a:ext cx="5270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33D0A3B2-882F-4C56-8C2C-344BCAD60422}" type="datetime'P''''''''''o''''''''s''''''i''''''''''''t''''''i''v''e'''">
              <a:rPr lang="en-US" altLang="en-US" smtClean="0">
                <a:solidFill>
                  <a:schemeClr val="bg1"/>
                </a:solidFill>
              </a:rPr>
              <a:pPr/>
              <a:t>Positive</a:t>
            </a:fld>
            <a:endParaRPr lang="en-US" dirty="0">
              <a:solidFill>
                <a:schemeClr val="bg1"/>
              </a:solidFill>
              <a:sym typeface="+mn-lt"/>
            </a:endParaRPr>
          </a:p>
        </p:txBody>
      </p:sp>
      <p:sp>
        <p:nvSpPr>
          <p:cNvPr id="70" name="Text Placeholder 3">
            <a:extLst>
              <a:ext uri="{FF2B5EF4-FFF2-40B4-BE49-F238E27FC236}">
                <a16:creationId xmlns:a16="http://schemas.microsoft.com/office/drawing/2014/main" id="{8D4616C7-3293-4558-BA13-9E149326D73F}"/>
              </a:ext>
            </a:extLst>
          </p:cNvPr>
          <p:cNvSpPr>
            <a:spLocks noGrp="1"/>
          </p:cNvSpPr>
          <p:nvPr>
            <p:custDataLst>
              <p:tags r:id="rId17"/>
            </p:custDataLst>
          </p:nvPr>
        </p:nvSpPr>
        <p:spPr bwMode="gray">
          <a:xfrm>
            <a:off x="1428750" y="2871788"/>
            <a:ext cx="5048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1B693111-72DF-4349-95A3-FF6CA86CA38D}" type="datetime'Ne''''''u''t''''''''''''''r''''''''''al'''''''''''''''''''''''">
              <a:rPr lang="en-US" altLang="en-US" smtClean="0">
                <a:solidFill>
                  <a:schemeClr val="bg1"/>
                </a:solidFill>
              </a:rPr>
              <a:pPr/>
              <a:t>Neutral</a:t>
            </a:fld>
            <a:endParaRPr lang="en-US" dirty="0">
              <a:solidFill>
                <a:schemeClr val="bg1"/>
              </a:solidFill>
              <a:sym typeface="+mn-lt"/>
            </a:endParaRPr>
          </a:p>
        </p:txBody>
      </p:sp>
      <p:sp>
        <p:nvSpPr>
          <p:cNvPr id="71" name="Text Placeholder 3">
            <a:extLst>
              <a:ext uri="{FF2B5EF4-FFF2-40B4-BE49-F238E27FC236}">
                <a16:creationId xmlns:a16="http://schemas.microsoft.com/office/drawing/2014/main" id="{4665244A-954B-4148-AA64-E8C05F6069A5}"/>
              </a:ext>
            </a:extLst>
          </p:cNvPr>
          <p:cNvSpPr>
            <a:spLocks noGrp="1"/>
          </p:cNvSpPr>
          <p:nvPr>
            <p:custDataLst>
              <p:tags r:id="rId18"/>
            </p:custDataLst>
          </p:nvPr>
        </p:nvSpPr>
        <p:spPr bwMode="gray">
          <a:xfrm>
            <a:off x="2300288" y="2871788"/>
            <a:ext cx="595313"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4930069A-246B-438E-B4FE-86A80037582B}" type="datetime'''''''''N''''e''''ga''''''ti''v''e'">
              <a:rPr lang="en-US" altLang="en-US" smtClean="0">
                <a:solidFill>
                  <a:schemeClr val="bg1"/>
                </a:solidFill>
              </a:rPr>
              <a:pPr/>
              <a:t>Negative</a:t>
            </a:fld>
            <a:endParaRPr lang="en-US" dirty="0">
              <a:solidFill>
                <a:schemeClr val="bg1"/>
              </a:solidFill>
              <a:sym typeface="+mn-lt"/>
            </a:endParaRPr>
          </a:p>
        </p:txBody>
      </p:sp>
      <p:sp>
        <p:nvSpPr>
          <p:cNvPr id="65" name="Text Placeholder 3">
            <a:extLst>
              <a:ext uri="{FF2B5EF4-FFF2-40B4-BE49-F238E27FC236}">
                <a16:creationId xmlns:a16="http://schemas.microsoft.com/office/drawing/2014/main" id="{D42F182F-2A8F-422D-B015-F5E54225060C}"/>
              </a:ext>
            </a:extLst>
          </p:cNvPr>
          <p:cNvSpPr>
            <a:spLocks noGrp="1"/>
          </p:cNvSpPr>
          <p:nvPr>
            <p:custDataLst>
              <p:tags r:id="rId19"/>
            </p:custDataLst>
          </p:nvPr>
        </p:nvSpPr>
        <p:spPr bwMode="gray">
          <a:xfrm>
            <a:off x="4022725" y="2871788"/>
            <a:ext cx="782638"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BB62F8B9-CB78-44CC-8A54-4ABAC660AE85}" type="datetime'''''S''u''gg''''e''''s''''''''''''''t''''''''''''i''''''ons'">
              <a:rPr lang="en-US" altLang="en-US" smtClean="0">
                <a:solidFill>
                  <a:schemeClr val="bg1"/>
                </a:solidFill>
              </a:rPr>
              <a:pPr/>
              <a:t>Suggestions</a:t>
            </a:fld>
            <a:endParaRPr lang="en-US" dirty="0">
              <a:solidFill>
                <a:schemeClr val="bg1"/>
              </a:solidFill>
              <a:sym typeface="+mn-lt"/>
            </a:endParaRPr>
          </a:p>
        </p:txBody>
      </p:sp>
      <p:sp>
        <p:nvSpPr>
          <p:cNvPr id="72" name="Rectangular Callout 15">
            <a:extLst>
              <a:ext uri="{FF2B5EF4-FFF2-40B4-BE49-F238E27FC236}">
                <a16:creationId xmlns:a16="http://schemas.microsoft.com/office/drawing/2014/main" id="{94FC4667-3748-4D5B-B770-D83A5D01A53A}"/>
              </a:ext>
            </a:extLst>
          </p:cNvPr>
          <p:cNvSpPr/>
          <p:nvPr/>
        </p:nvSpPr>
        <p:spPr>
          <a:xfrm>
            <a:off x="5388864" y="3707404"/>
            <a:ext cx="1627859" cy="1363874"/>
          </a:xfrm>
          <a:prstGeom prst="wedgeRectCallout">
            <a:avLst>
              <a:gd name="adj1" fmla="val -44960"/>
              <a:gd name="adj2" fmla="val 6481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“The online learning platform is very hard to navigate and find the right topics</a:t>
            </a:r>
            <a:r>
              <a:rPr lang="en-US" sz="1200" dirty="0">
                <a:cs typeface="Arial" pitchFamily="34" charset="0"/>
              </a:rPr>
              <a:t>.</a:t>
            </a:r>
            <a:r>
              <a:rPr lang="en-GB" sz="1200" dirty="0">
                <a:cs typeface="Arial" pitchFamily="34" charset="0"/>
              </a:rPr>
              <a:t>” </a:t>
            </a:r>
          </a:p>
          <a:p>
            <a:endParaRPr lang="en-GB" sz="1200" dirty="0">
              <a:cs typeface="Arial" pitchFamily="34" charset="0"/>
            </a:endParaRPr>
          </a:p>
          <a:p>
            <a:pPr algn="r"/>
            <a:r>
              <a:rPr lang="en-GB" sz="1000" i="1" dirty="0">
                <a:cs typeface="Arial" pitchFamily="34" charset="0"/>
              </a:rPr>
              <a:t>Senior ECT</a:t>
            </a:r>
          </a:p>
        </p:txBody>
      </p:sp>
      <p:sp>
        <p:nvSpPr>
          <p:cNvPr id="73" name="Rectangular Callout 18">
            <a:extLst>
              <a:ext uri="{FF2B5EF4-FFF2-40B4-BE49-F238E27FC236}">
                <a16:creationId xmlns:a16="http://schemas.microsoft.com/office/drawing/2014/main" id="{E6D07DE4-D059-4211-85B7-35BA98B2288B}"/>
              </a:ext>
            </a:extLst>
          </p:cNvPr>
          <p:cNvSpPr/>
          <p:nvPr/>
        </p:nvSpPr>
        <p:spPr>
          <a:xfrm>
            <a:off x="139120" y="5379563"/>
            <a:ext cx="1977269" cy="1422833"/>
          </a:xfrm>
          <a:prstGeom prst="wedgeRectCallout">
            <a:avLst>
              <a:gd name="adj1" fmla="val 24948"/>
              <a:gd name="adj2" fmla="val -66793"/>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a:t>
            </a:r>
            <a:r>
              <a:rPr lang="en-GB" sz="1200" dirty="0" err="1">
                <a:cs typeface="Arial" pitchFamily="34" charset="0"/>
              </a:rPr>
              <a:t>LABs</a:t>
            </a:r>
            <a:r>
              <a:rPr lang="en-GB" sz="1200" dirty="0">
                <a:cs typeface="Arial" pitchFamily="34" charset="0"/>
              </a:rPr>
              <a:t> and online training in general are boring, and we have enough Zoom meetings / interactions to feel interested in making more online courses.</a:t>
            </a:r>
            <a:r>
              <a:rPr lang="en-US" sz="1200" dirty="0"/>
              <a:t>.</a:t>
            </a:r>
            <a:r>
              <a:rPr lang="en-GB" sz="1200" dirty="0">
                <a:cs typeface="Arial" pitchFamily="34" charset="0"/>
              </a:rPr>
              <a:t>” </a:t>
            </a:r>
          </a:p>
          <a:p>
            <a:pPr algn="r"/>
            <a:r>
              <a:rPr lang="en-GB" sz="1000" i="1" dirty="0">
                <a:cs typeface="Arial" pitchFamily="34" charset="0"/>
              </a:rPr>
              <a:t>BST</a:t>
            </a:r>
          </a:p>
        </p:txBody>
      </p:sp>
      <p:sp>
        <p:nvSpPr>
          <p:cNvPr id="74" name="Rectangular Callout 24">
            <a:extLst>
              <a:ext uri="{FF2B5EF4-FFF2-40B4-BE49-F238E27FC236}">
                <a16:creationId xmlns:a16="http://schemas.microsoft.com/office/drawing/2014/main" id="{832E0EA7-9B7C-4797-823A-E91B98675639}"/>
              </a:ext>
            </a:extLst>
          </p:cNvPr>
          <p:cNvSpPr/>
          <p:nvPr/>
        </p:nvSpPr>
        <p:spPr>
          <a:xfrm>
            <a:off x="139121" y="3696934"/>
            <a:ext cx="1371627" cy="1374344"/>
          </a:xfrm>
          <a:prstGeom prst="wedgeRectCallout">
            <a:avLst>
              <a:gd name="adj1" fmla="val 1791"/>
              <a:gd name="adj2" fmla="val 61441"/>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“The new LAB is quite complex to use</a:t>
            </a:r>
            <a:r>
              <a:rPr lang="en-US" sz="1200" dirty="0"/>
              <a:t>.</a:t>
            </a:r>
            <a:r>
              <a:rPr lang="en-GB" sz="1200" dirty="0">
                <a:cs typeface="Arial" pitchFamily="34" charset="0"/>
              </a:rPr>
              <a:t>”</a:t>
            </a:r>
          </a:p>
          <a:p>
            <a:endParaRPr lang="en-GB" sz="1200" dirty="0">
              <a:cs typeface="Arial" pitchFamily="34" charset="0"/>
            </a:endParaRPr>
          </a:p>
          <a:p>
            <a:pPr algn="r"/>
            <a:r>
              <a:rPr lang="en-GB" sz="1100" i="1" dirty="0">
                <a:cs typeface="Arial" pitchFamily="34" charset="0"/>
              </a:rPr>
              <a:t>Associate</a:t>
            </a:r>
          </a:p>
        </p:txBody>
      </p:sp>
      <p:sp>
        <p:nvSpPr>
          <p:cNvPr id="75" name="Rectangular Callout 181">
            <a:extLst>
              <a:ext uri="{FF2B5EF4-FFF2-40B4-BE49-F238E27FC236}">
                <a16:creationId xmlns:a16="http://schemas.microsoft.com/office/drawing/2014/main" id="{4FDEB23A-6FAD-4D11-85D6-3DD7B32BFA30}"/>
              </a:ext>
            </a:extLst>
          </p:cNvPr>
          <p:cNvSpPr/>
          <p:nvPr/>
        </p:nvSpPr>
        <p:spPr>
          <a:xfrm>
            <a:off x="1649869" y="3707404"/>
            <a:ext cx="1719496" cy="1363874"/>
          </a:xfrm>
          <a:prstGeom prst="wedgeRectCallout">
            <a:avLst>
              <a:gd name="adj1" fmla="val 13898"/>
              <a:gd name="adj2" fmla="val 5796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“There is a lot of relevant content, but I find LAB quite cumbersome in many instances.” </a:t>
            </a:r>
          </a:p>
          <a:p>
            <a:pPr algn="r"/>
            <a:r>
              <a:rPr lang="en-GB" sz="1000" i="1" dirty="0">
                <a:cs typeface="Arial" pitchFamily="34" charset="0"/>
              </a:rPr>
              <a:t>Consultant</a:t>
            </a:r>
          </a:p>
        </p:txBody>
      </p:sp>
      <p:sp>
        <p:nvSpPr>
          <p:cNvPr id="76" name="Rectangle 75">
            <a:extLst>
              <a:ext uri="{FF2B5EF4-FFF2-40B4-BE49-F238E27FC236}">
                <a16:creationId xmlns:a16="http://schemas.microsoft.com/office/drawing/2014/main" id="{0A42AC68-D99A-4596-B9C0-CC6C0D936550}"/>
              </a:ext>
            </a:extLst>
          </p:cNvPr>
          <p:cNvSpPr/>
          <p:nvPr/>
        </p:nvSpPr>
        <p:spPr>
          <a:xfrm>
            <a:off x="139121" y="159630"/>
            <a:ext cx="8788979" cy="178527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rgbClr val="FFFFFF"/>
                </a:solidFill>
              </a:rPr>
              <a:t>The majority of employees who chose to comment here expressed challenges finding time to commit to learning. Like the IT Pulse Survey, employees say LAB is complex to use, both in terms of the user interface &amp; ability to find the learning they need. There is general fatigue with online offerings given every other work aspect has bee online due to COVID, &amp; a desire for more in-person training. Many of the mixed comments acknowledge that good resources area available, but in the same sentence indicate they have no time to access them. Some prefer learning content provided outside LAB (e.g., LinkedIn Learning).</a:t>
            </a:r>
            <a:endParaRPr lang="en-US" sz="1100" dirty="0">
              <a:solidFill>
                <a:srgbClr val="FFFFFF"/>
              </a:solidFill>
            </a:endParaRPr>
          </a:p>
        </p:txBody>
      </p:sp>
      <p:sp>
        <p:nvSpPr>
          <p:cNvPr id="77" name="Rectangle 76">
            <a:extLst>
              <a:ext uri="{FF2B5EF4-FFF2-40B4-BE49-F238E27FC236}">
                <a16:creationId xmlns:a16="http://schemas.microsoft.com/office/drawing/2014/main" id="{543468D8-887A-4355-A7BA-7D1B54C72C1C}"/>
              </a:ext>
            </a:extLst>
          </p:cNvPr>
          <p:cNvSpPr/>
          <p:nvPr/>
        </p:nvSpPr>
        <p:spPr>
          <a:xfrm>
            <a:off x="4768273" y="2740026"/>
            <a:ext cx="196850"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1</a:t>
            </a:r>
          </a:p>
        </p:txBody>
      </p:sp>
      <p:sp>
        <p:nvSpPr>
          <p:cNvPr id="78" name="Rectangular Callout 18">
            <a:extLst>
              <a:ext uri="{FF2B5EF4-FFF2-40B4-BE49-F238E27FC236}">
                <a16:creationId xmlns:a16="http://schemas.microsoft.com/office/drawing/2014/main" id="{146963C5-3407-4097-9379-13FDC5170A37}"/>
              </a:ext>
            </a:extLst>
          </p:cNvPr>
          <p:cNvSpPr/>
          <p:nvPr/>
        </p:nvSpPr>
        <p:spPr>
          <a:xfrm>
            <a:off x="3675299" y="5386450"/>
            <a:ext cx="1466862" cy="1399227"/>
          </a:xfrm>
          <a:prstGeom prst="wedgeRectCallout">
            <a:avLst>
              <a:gd name="adj1" fmla="val 376"/>
              <a:gd name="adj2" fmla="val -6482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“Super rich resources but no time to leverage them properly, it's a bit frustrating.”</a:t>
            </a:r>
          </a:p>
          <a:p>
            <a:r>
              <a:rPr lang="en-GB" sz="1200" dirty="0">
                <a:cs typeface="Arial" pitchFamily="34" charset="0"/>
              </a:rPr>
              <a:t> </a:t>
            </a:r>
          </a:p>
          <a:p>
            <a:pPr algn="r"/>
            <a:r>
              <a:rPr lang="en-GB" sz="1000" i="1" dirty="0">
                <a:cs typeface="Arial" pitchFamily="34" charset="0"/>
              </a:rPr>
              <a:t>Associate</a:t>
            </a:r>
          </a:p>
        </p:txBody>
      </p:sp>
      <p:sp>
        <p:nvSpPr>
          <p:cNvPr id="79" name="Rectangular Callout 18">
            <a:extLst>
              <a:ext uri="{FF2B5EF4-FFF2-40B4-BE49-F238E27FC236}">
                <a16:creationId xmlns:a16="http://schemas.microsoft.com/office/drawing/2014/main" id="{F1F3F669-B528-4A63-B373-989118885816}"/>
              </a:ext>
            </a:extLst>
          </p:cNvPr>
          <p:cNvSpPr/>
          <p:nvPr/>
        </p:nvSpPr>
        <p:spPr>
          <a:xfrm>
            <a:off x="5282702" y="5384829"/>
            <a:ext cx="1453295" cy="1417567"/>
          </a:xfrm>
          <a:prstGeom prst="wedgeRectCallout">
            <a:avLst>
              <a:gd name="adj1" fmla="val 34250"/>
              <a:gd name="adj2" fmla="val -6542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“The resources are good, but the workload has been too high to take advantage</a:t>
            </a:r>
            <a:r>
              <a:rPr lang="en-US" sz="1200" dirty="0"/>
              <a:t>.</a:t>
            </a:r>
            <a:r>
              <a:rPr lang="en-GB" sz="1200" dirty="0">
                <a:cs typeface="Arial" pitchFamily="34" charset="0"/>
              </a:rPr>
              <a:t>”</a:t>
            </a:r>
          </a:p>
          <a:p>
            <a:endParaRPr lang="en-GB" sz="1200" dirty="0">
              <a:cs typeface="Arial" pitchFamily="34" charset="0"/>
            </a:endParaRPr>
          </a:p>
          <a:p>
            <a:pPr algn="r"/>
            <a:r>
              <a:rPr lang="en-GB" sz="1000" i="1" dirty="0">
                <a:cs typeface="Arial" pitchFamily="34" charset="0"/>
              </a:rPr>
              <a:t>Project Leader</a:t>
            </a:r>
          </a:p>
        </p:txBody>
      </p:sp>
      <p:sp>
        <p:nvSpPr>
          <p:cNvPr id="80" name="Rectangular Callout 18">
            <a:extLst>
              <a:ext uri="{FF2B5EF4-FFF2-40B4-BE49-F238E27FC236}">
                <a16:creationId xmlns:a16="http://schemas.microsoft.com/office/drawing/2014/main" id="{7ACF0959-72E0-4A22-9F8D-330A54A90524}"/>
              </a:ext>
            </a:extLst>
          </p:cNvPr>
          <p:cNvSpPr/>
          <p:nvPr/>
        </p:nvSpPr>
        <p:spPr>
          <a:xfrm>
            <a:off x="2252283" y="5386450"/>
            <a:ext cx="1291938" cy="1409058"/>
          </a:xfrm>
          <a:prstGeom prst="wedgeRectCallout">
            <a:avLst>
              <a:gd name="adj1" fmla="val 25237"/>
              <a:gd name="adj2" fmla="val -62656"/>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“Too many, overwhelming, above all with this screen fatigue.”</a:t>
            </a:r>
          </a:p>
          <a:p>
            <a:endParaRPr lang="en-GB" sz="1200" dirty="0">
              <a:cs typeface="Arial" pitchFamily="34" charset="0"/>
            </a:endParaRPr>
          </a:p>
          <a:p>
            <a:pPr algn="r"/>
            <a:r>
              <a:rPr lang="en-GB" sz="1000" i="1" dirty="0">
                <a:cs typeface="Arial" pitchFamily="34" charset="0"/>
              </a:rPr>
              <a:t>Global Services</a:t>
            </a:r>
          </a:p>
        </p:txBody>
      </p:sp>
      <p:sp>
        <p:nvSpPr>
          <p:cNvPr id="91" name="Rectangular Callout 181">
            <a:extLst>
              <a:ext uri="{FF2B5EF4-FFF2-40B4-BE49-F238E27FC236}">
                <a16:creationId xmlns:a16="http://schemas.microsoft.com/office/drawing/2014/main" id="{2F68166D-017C-4930-85DD-D5300E13A43A}"/>
              </a:ext>
            </a:extLst>
          </p:cNvPr>
          <p:cNvSpPr/>
          <p:nvPr/>
        </p:nvSpPr>
        <p:spPr>
          <a:xfrm>
            <a:off x="3519366" y="3714084"/>
            <a:ext cx="1719496" cy="1363874"/>
          </a:xfrm>
          <a:prstGeom prst="wedgeRectCallout">
            <a:avLst>
              <a:gd name="adj1" fmla="val 13898"/>
              <a:gd name="adj2" fmla="val 5796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“I find it extremely difficult to find LAB courses since the new platform went live.” </a:t>
            </a:r>
          </a:p>
          <a:p>
            <a:endParaRPr lang="en-GB" sz="1200" dirty="0">
              <a:cs typeface="Arial" pitchFamily="34" charset="0"/>
            </a:endParaRPr>
          </a:p>
          <a:p>
            <a:pPr algn="r"/>
            <a:r>
              <a:rPr lang="en-GB" sz="1000" i="1" dirty="0">
                <a:cs typeface="Arial" pitchFamily="34" charset="0"/>
              </a:rPr>
              <a:t>Consultant</a:t>
            </a:r>
          </a:p>
        </p:txBody>
      </p:sp>
      <p:sp>
        <p:nvSpPr>
          <p:cNvPr id="92" name="Rectangular Callout 15">
            <a:extLst>
              <a:ext uri="{FF2B5EF4-FFF2-40B4-BE49-F238E27FC236}">
                <a16:creationId xmlns:a16="http://schemas.microsoft.com/office/drawing/2014/main" id="{6A0C7A92-C502-4D1B-9136-826C04E1498C}"/>
              </a:ext>
            </a:extLst>
          </p:cNvPr>
          <p:cNvSpPr/>
          <p:nvPr/>
        </p:nvSpPr>
        <p:spPr>
          <a:xfrm>
            <a:off x="7166725" y="3714084"/>
            <a:ext cx="1627859" cy="1363874"/>
          </a:xfrm>
          <a:prstGeom prst="wedgeRectCallout">
            <a:avLst>
              <a:gd name="adj1" fmla="val -4663"/>
              <a:gd name="adj2" fmla="val 61902"/>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“Sometimes a bit hard to navigate through enormous offering at LAB</a:t>
            </a:r>
            <a:r>
              <a:rPr lang="en-US" sz="1200" dirty="0">
                <a:cs typeface="Arial" pitchFamily="34" charset="0"/>
              </a:rPr>
              <a:t>.</a:t>
            </a:r>
            <a:r>
              <a:rPr lang="en-GB" sz="1200" dirty="0">
                <a:cs typeface="Arial" pitchFamily="34" charset="0"/>
              </a:rPr>
              <a:t>” </a:t>
            </a:r>
          </a:p>
          <a:p>
            <a:endParaRPr lang="en-GB" sz="1200" dirty="0">
              <a:cs typeface="Arial" pitchFamily="34" charset="0"/>
            </a:endParaRPr>
          </a:p>
          <a:p>
            <a:pPr algn="r"/>
            <a:r>
              <a:rPr lang="en-GB" sz="1000" i="1" dirty="0">
                <a:cs typeface="Arial" pitchFamily="34" charset="0"/>
              </a:rPr>
              <a:t>MDP</a:t>
            </a:r>
          </a:p>
        </p:txBody>
      </p:sp>
      <p:sp>
        <p:nvSpPr>
          <p:cNvPr id="93" name="Rectangular Callout 18">
            <a:extLst>
              <a:ext uri="{FF2B5EF4-FFF2-40B4-BE49-F238E27FC236}">
                <a16:creationId xmlns:a16="http://schemas.microsoft.com/office/drawing/2014/main" id="{862FFF5D-114B-4A95-821E-2803EA5A2BB3}"/>
              </a:ext>
            </a:extLst>
          </p:cNvPr>
          <p:cNvSpPr/>
          <p:nvPr/>
        </p:nvSpPr>
        <p:spPr>
          <a:xfrm>
            <a:off x="6917840" y="5337914"/>
            <a:ext cx="1789461" cy="1417567"/>
          </a:xfrm>
          <a:prstGeom prst="wedgeRectCallout">
            <a:avLst>
              <a:gd name="adj1" fmla="val 9629"/>
              <a:gd name="adj2" fmla="val -60519"/>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“The LAB trainings are exceptionally more challenging to follow than other trainings (e.g., LinkedIn learnings)</a:t>
            </a:r>
            <a:r>
              <a:rPr lang="en-US" sz="1200" dirty="0"/>
              <a:t>.</a:t>
            </a:r>
            <a:r>
              <a:rPr lang="en-GB" sz="1200" dirty="0">
                <a:cs typeface="Arial" pitchFamily="34" charset="0"/>
              </a:rPr>
              <a:t>”</a:t>
            </a:r>
          </a:p>
          <a:p>
            <a:pPr algn="r"/>
            <a:r>
              <a:rPr lang="en-GB" sz="1000" i="1" dirty="0">
                <a:cs typeface="Arial" pitchFamily="34" charset="0"/>
              </a:rPr>
              <a:t>Project Leader</a:t>
            </a:r>
          </a:p>
        </p:txBody>
      </p:sp>
    </p:spTree>
    <p:extLst>
      <p:ext uri="{BB962C8B-B14F-4D97-AF65-F5344CB8AC3E}">
        <p14:creationId xmlns:p14="http://schemas.microsoft.com/office/powerpoint/2010/main" val="1719529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37958166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399" name="think-cell Slide" r:id="rId22" imgW="327" imgH="327" progId="TCLayout.ActiveDocument.1">
                  <p:embed/>
                </p:oleObj>
              </mc:Choice>
              <mc:Fallback>
                <p:oleObj name="think-cell Slide" r:id="rId22" imgW="327" imgH="327" progId="TCLayout.ActiveDocument.1">
                  <p:embed/>
                  <p:pic>
                    <p:nvPicPr>
                      <p:cNvPr id="5" name="Object 4" hidden="1"/>
                      <p:cNvPicPr/>
                      <p:nvPr/>
                    </p:nvPicPr>
                    <p:blipFill>
                      <a:blip r:embed="rId23"/>
                      <a:stretch>
                        <a:fillRect/>
                      </a:stretch>
                    </p:blipFill>
                    <p:spPr>
                      <a:xfrm>
                        <a:off x="1588" y="1588"/>
                        <a:ext cx="1587" cy="1587"/>
                      </a:xfrm>
                      <a:prstGeom prst="rect">
                        <a:avLst/>
                      </a:prstGeom>
                    </p:spPr>
                  </p:pic>
                </p:oleObj>
              </mc:Fallback>
            </mc:AlternateContent>
          </a:graphicData>
        </a:graphic>
      </p:graphicFrame>
      <p:sp>
        <p:nvSpPr>
          <p:cNvPr id="40" name="Rectangle 39">
            <a:extLst>
              <a:ext uri="{FF2B5EF4-FFF2-40B4-BE49-F238E27FC236}">
                <a16:creationId xmlns:a16="http://schemas.microsoft.com/office/drawing/2014/main" id="{AD68ABC3-61CB-4D00-AF0A-D78E29BBD8CD}"/>
              </a:ext>
            </a:extLst>
          </p:cNvPr>
          <p:cNvSpPr/>
          <p:nvPr/>
        </p:nvSpPr>
        <p:spPr>
          <a:xfrm>
            <a:off x="0" y="0"/>
            <a:ext cx="9024730" cy="685800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1" name="Rectangle 10"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latin typeface="Trebuchet MS" panose="020B0603020202020204" pitchFamily="34" charset="0"/>
              <a:sym typeface="Trebuchet MS" panose="020B0603020202020204" pitchFamily="34" charset="0"/>
            </a:endParaRPr>
          </a:p>
        </p:txBody>
      </p:sp>
      <p:pic>
        <p:nvPicPr>
          <p:cNvPr id="43" name="Picture 42">
            <a:extLst>
              <a:ext uri="{FF2B5EF4-FFF2-40B4-BE49-F238E27FC236}">
                <a16:creationId xmlns:a16="http://schemas.microsoft.com/office/drawing/2014/main" id="{610A4893-A8B3-4A3C-9786-3132452B2DC6}"/>
              </a:ext>
            </a:extLst>
          </p:cNvPr>
          <p:cNvPicPr>
            <a:picLocks noGrp="1"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01605" y="0"/>
            <a:ext cx="3192562" cy="6858000"/>
          </a:xfrm>
          <a:prstGeom prst="rect">
            <a:avLst/>
          </a:prstGeom>
          <a:noFill/>
        </p:spPr>
      </p:pic>
      <p:sp>
        <p:nvSpPr>
          <p:cNvPr id="34" name="Rectangle 33"/>
          <p:cNvSpPr/>
          <p:nvPr/>
        </p:nvSpPr>
        <p:spPr>
          <a:xfrm>
            <a:off x="8999438" y="0"/>
            <a:ext cx="3192561" cy="1069848"/>
          </a:xfrm>
          <a:prstGeom prst="rect">
            <a:avLst/>
          </a:prstGeom>
          <a:solidFill>
            <a:schemeClr val="accent5">
              <a:alpha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GB" sz="2400" kern="0" dirty="0">
                <a:solidFill>
                  <a:srgbClr val="30C1D7"/>
                </a:solidFill>
                <a:effectLst>
                  <a:outerShdw blurRad="38100" dist="38100" dir="2700000" algn="tl">
                    <a:srgbClr val="000000">
                      <a:alpha val="43137"/>
                    </a:srgbClr>
                  </a:outerShdw>
                </a:effectLst>
              </a:rPr>
              <a:t>Comments Analysis</a:t>
            </a:r>
          </a:p>
          <a:p>
            <a:pPr algn="ctr">
              <a:lnSpc>
                <a:spcPct val="95000"/>
              </a:lnSpc>
            </a:pPr>
            <a:r>
              <a:rPr lang="en-GB" sz="2400" kern="0" dirty="0">
                <a:solidFill>
                  <a:srgbClr val="FFFFFF"/>
                </a:solidFill>
                <a:effectLst>
                  <a:outerShdw blurRad="38100" dist="38100" dir="2700000" algn="tl">
                    <a:srgbClr val="000000">
                      <a:alpha val="43137"/>
                    </a:srgbClr>
                  </a:outerShdw>
                </a:effectLst>
              </a:rPr>
              <a:t>Knowledge Mgmt</a:t>
            </a:r>
          </a:p>
        </p:txBody>
      </p:sp>
      <p:sp>
        <p:nvSpPr>
          <p:cNvPr id="35" name="Oval 34">
            <a:extLst>
              <a:ext uri="{FF2B5EF4-FFF2-40B4-BE49-F238E27FC236}">
                <a16:creationId xmlns:a16="http://schemas.microsoft.com/office/drawing/2014/main" id="{9D59CFDF-D83B-4B35-BBAE-5D55C99F962A}"/>
              </a:ext>
            </a:extLst>
          </p:cNvPr>
          <p:cNvSpPr>
            <a:spLocks noChangeAspect="1"/>
          </p:cNvSpPr>
          <p:nvPr/>
        </p:nvSpPr>
        <p:spPr>
          <a:xfrm>
            <a:off x="9581797" y="4259789"/>
            <a:ext cx="2239548" cy="2239548"/>
          </a:xfrm>
          <a:prstGeom prst="ellipse">
            <a:avLst/>
          </a:prstGeom>
          <a:solidFill>
            <a:srgbClr val="FFFFFF"/>
          </a:solidFill>
          <a:ln w="38100" cap="rnd">
            <a:gradFill flip="none" rotWithShape="1">
              <a:gsLst>
                <a:gs pos="0">
                  <a:srgbClr val="295E7E"/>
                </a:gs>
                <a:gs pos="100000">
                  <a:srgbClr val="30C1D7"/>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000" b="1" kern="0" dirty="0">
                <a:solidFill>
                  <a:srgbClr val="295E7E">
                    <a:lumMod val="100000"/>
                  </a:srgbClr>
                </a:solidFill>
              </a:rPr>
              <a:t>410</a:t>
            </a:r>
          </a:p>
          <a:p>
            <a:pPr algn="ctr"/>
            <a:r>
              <a:rPr lang="en-US" sz="1600" kern="0" dirty="0">
                <a:solidFill>
                  <a:schemeClr val="bg1">
                    <a:lumMod val="50000"/>
                  </a:schemeClr>
                </a:solidFill>
              </a:rPr>
              <a:t>Total </a:t>
            </a:r>
          </a:p>
          <a:p>
            <a:pPr algn="ctr"/>
            <a:r>
              <a:rPr lang="en-US" sz="1600" kern="0" dirty="0">
                <a:solidFill>
                  <a:schemeClr val="bg1">
                    <a:lumMod val="50000"/>
                  </a:schemeClr>
                </a:solidFill>
              </a:rPr>
              <a:t># Comments (663 in 2020)</a:t>
            </a:r>
          </a:p>
        </p:txBody>
      </p:sp>
      <p:pic>
        <p:nvPicPr>
          <p:cNvPr id="37" name="Picture 36">
            <a:extLst>
              <a:ext uri="{FF2B5EF4-FFF2-40B4-BE49-F238E27FC236}">
                <a16:creationId xmlns:a16="http://schemas.microsoft.com/office/drawing/2014/main" id="{64C27B91-60DE-436D-B696-19F996E97CB6}"/>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l="29398" t="8741" r="101" b="27"/>
          <a:stretch/>
        </p:blipFill>
        <p:spPr bwMode="ltGray">
          <a:xfrm flipH="1">
            <a:off x="8612481" y="0"/>
            <a:ext cx="416951" cy="6858000"/>
          </a:xfrm>
          <a:prstGeom prst="rect">
            <a:avLst/>
          </a:prstGeom>
        </p:spPr>
      </p:pic>
      <p:sp>
        <p:nvSpPr>
          <p:cNvPr id="41" name="Rectangle 40">
            <a:extLst>
              <a:ext uri="{FF2B5EF4-FFF2-40B4-BE49-F238E27FC236}">
                <a16:creationId xmlns:a16="http://schemas.microsoft.com/office/drawing/2014/main" id="{C463B51B-D13C-4C49-B22D-A1445F3FFE7E}"/>
              </a:ext>
            </a:extLst>
          </p:cNvPr>
          <p:cNvSpPr/>
          <p:nvPr/>
        </p:nvSpPr>
        <p:spPr>
          <a:xfrm>
            <a:off x="128696" y="2036764"/>
            <a:ext cx="5405286"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 of comments -  </a:t>
            </a:r>
          </a:p>
        </p:txBody>
      </p:sp>
      <p:sp>
        <p:nvSpPr>
          <p:cNvPr id="42" name="Rectangle 41">
            <a:extLst>
              <a:ext uri="{FF2B5EF4-FFF2-40B4-BE49-F238E27FC236}">
                <a16:creationId xmlns:a16="http://schemas.microsoft.com/office/drawing/2014/main" id="{555690F4-105E-45BB-843F-83818574A91E}"/>
              </a:ext>
            </a:extLst>
          </p:cNvPr>
          <p:cNvSpPr/>
          <p:nvPr/>
        </p:nvSpPr>
        <p:spPr>
          <a:xfrm>
            <a:off x="128696" y="3342244"/>
            <a:ext cx="5405286" cy="30323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Selected comments - </a:t>
            </a:r>
          </a:p>
        </p:txBody>
      </p:sp>
      <p:graphicFrame>
        <p:nvGraphicFramePr>
          <p:cNvPr id="77" name="Chart 76">
            <a:extLst>
              <a:ext uri="{FF2B5EF4-FFF2-40B4-BE49-F238E27FC236}">
                <a16:creationId xmlns:a16="http://schemas.microsoft.com/office/drawing/2014/main" id="{B77EAC69-7695-43D5-A862-0664872440E7}"/>
              </a:ext>
            </a:extLst>
          </p:cNvPr>
          <p:cNvGraphicFramePr/>
          <p:nvPr>
            <p:custDataLst>
              <p:tags r:id="rId4"/>
            </p:custDataLst>
            <p:extLst>
              <p:ext uri="{D42A27DB-BD31-4B8C-83A1-F6EECF244321}">
                <p14:modId xmlns:p14="http://schemas.microsoft.com/office/powerpoint/2010/main" val="2224383616"/>
              </p:ext>
            </p:extLst>
          </p:nvPr>
        </p:nvGraphicFramePr>
        <p:xfrm>
          <a:off x="98425" y="1928813"/>
          <a:ext cx="8829675" cy="1138237"/>
        </p:xfrm>
        <a:graphic>
          <a:graphicData uri="http://schemas.openxmlformats.org/drawingml/2006/chart">
            <c:chart xmlns:c="http://schemas.openxmlformats.org/drawingml/2006/chart" xmlns:r="http://schemas.openxmlformats.org/officeDocument/2006/relationships" r:id="rId26"/>
          </a:graphicData>
        </a:graphic>
      </p:graphicFrame>
      <p:sp>
        <p:nvSpPr>
          <p:cNvPr id="49" name="Text Placeholder 3">
            <a:extLst>
              <a:ext uri="{FF2B5EF4-FFF2-40B4-BE49-F238E27FC236}">
                <a16:creationId xmlns:a16="http://schemas.microsoft.com/office/drawing/2014/main" id="{B7F70D93-94BD-4434-A7BC-8693C2339231}"/>
              </a:ext>
            </a:extLst>
          </p:cNvPr>
          <p:cNvSpPr>
            <a:spLocks noGrp="1"/>
          </p:cNvSpPr>
          <p:nvPr>
            <p:custDataLst>
              <p:tags r:id="rId5"/>
            </p:custDataLst>
          </p:nvPr>
        </p:nvSpPr>
        <p:spPr bwMode="gray">
          <a:xfrm>
            <a:off x="7964488" y="2397125"/>
            <a:ext cx="288925" cy="201613"/>
          </a:xfrm>
          <a:prstGeom prst="rect">
            <a:avLst/>
          </a:prstGeom>
          <a:noFill/>
          <a:ln>
            <a:noFill/>
          </a:ln>
          <a:extLst>
            <a:ext uri="{909E8E84-426E-40DD-AFC4-6F175D3DCCD1}">
              <a14:hiddenFill xmlns:a14="http://schemas.microsoft.com/office/drawing/2010/main">
                <a:solidFill>
                  <a:srgbClr val="565656"/>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283F1CE-27ED-4969-B10C-B67DA33A4908}" type="datetime'1''''''''''''''''''''''''''''''''3'''''''''">
              <a:rPr lang="en-US" altLang="en-US" smtClean="0">
                <a:solidFill>
                  <a:schemeClr val="bg1"/>
                </a:solidFill>
              </a:rPr>
              <a:pPr/>
              <a:t>13</a:t>
            </a:fld>
            <a:r>
              <a:rPr lang="en-US" altLang="en-US">
                <a:solidFill>
                  <a:schemeClr val="bg1"/>
                </a:solidFill>
              </a:rPr>
              <a:t>%</a:t>
            </a:r>
            <a:endParaRPr lang="en-US" dirty="0">
              <a:solidFill>
                <a:schemeClr val="bg1"/>
              </a:solidFill>
              <a:sym typeface="+mn-lt"/>
            </a:endParaRPr>
          </a:p>
        </p:txBody>
      </p:sp>
      <p:sp>
        <p:nvSpPr>
          <p:cNvPr id="46" name="Text Placeholder 3">
            <a:extLst>
              <a:ext uri="{FF2B5EF4-FFF2-40B4-BE49-F238E27FC236}">
                <a16:creationId xmlns:a16="http://schemas.microsoft.com/office/drawing/2014/main" id="{98DA16F8-C818-457E-BD61-01AADAA17C85}"/>
              </a:ext>
            </a:extLst>
          </p:cNvPr>
          <p:cNvSpPr>
            <a:spLocks noGrp="1"/>
          </p:cNvSpPr>
          <p:nvPr>
            <p:custDataLst>
              <p:tags r:id="rId6"/>
            </p:custDataLst>
          </p:nvPr>
        </p:nvSpPr>
        <p:spPr bwMode="gray">
          <a:xfrm>
            <a:off x="898525" y="2397125"/>
            <a:ext cx="209550" cy="201613"/>
          </a:xfrm>
          <a:prstGeom prst="rect">
            <a:avLst/>
          </a:prstGeom>
          <a:solidFill>
            <a:srgbClr val="C8C8C8"/>
          </a:solidFill>
          <a:ln>
            <a:noFill/>
          </a:ln>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7133AE97-224F-4010-8232-1CBF43B72A7A}" type="datetime'''''''''''''1'''''''''''''''''">
              <a:rPr lang="en-US" altLang="en-US" smtClean="0">
                <a:solidFill>
                  <a:srgbClr val="575757"/>
                </a:solidFill>
              </a:rPr>
              <a:pPr/>
              <a:t>1</a:t>
            </a:fld>
            <a:r>
              <a:rPr lang="en-US" altLang="en-US">
                <a:solidFill>
                  <a:srgbClr val="575757"/>
                </a:solidFill>
              </a:rPr>
              <a:t>%</a:t>
            </a:r>
            <a:endParaRPr lang="en-US" dirty="0">
              <a:solidFill>
                <a:srgbClr val="575757"/>
              </a:solidFill>
              <a:sym typeface="+mn-lt"/>
            </a:endParaRPr>
          </a:p>
        </p:txBody>
      </p:sp>
      <p:sp>
        <p:nvSpPr>
          <p:cNvPr id="48" name="Text Placeholder 3">
            <a:extLst>
              <a:ext uri="{FF2B5EF4-FFF2-40B4-BE49-F238E27FC236}">
                <a16:creationId xmlns:a16="http://schemas.microsoft.com/office/drawing/2014/main" id="{2966277A-346C-4433-B982-BCB3BF69B476}"/>
              </a:ext>
            </a:extLst>
          </p:cNvPr>
          <p:cNvSpPr>
            <a:spLocks noGrp="1"/>
          </p:cNvSpPr>
          <p:nvPr>
            <p:custDataLst>
              <p:tags r:id="rId7"/>
            </p:custDataLst>
          </p:nvPr>
        </p:nvSpPr>
        <p:spPr bwMode="gray">
          <a:xfrm>
            <a:off x="8653463" y="2397125"/>
            <a:ext cx="209550" cy="201613"/>
          </a:xfrm>
          <a:prstGeom prst="rect">
            <a:avLst/>
          </a:prstGeom>
          <a:noFill/>
          <a:ln>
            <a:noFill/>
          </a:ln>
          <a:extLst>
            <a:ext uri="{909E8E84-426E-40DD-AFC4-6F175D3DCCD1}">
              <a14:hiddenFill xmlns:a14="http://schemas.microsoft.com/office/drawing/2010/main">
                <a:solidFill>
                  <a:srgbClr val="565656"/>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F60849FA-0E15-4AA0-B3F7-58D159E3E813}" type="datetime'''''''''''''''''''''''''''''''''''''''''''2'''''''''''''''">
              <a:rPr lang="en-US" altLang="en-US" smtClean="0">
                <a:solidFill>
                  <a:schemeClr val="bg1"/>
                </a:solidFill>
              </a:rPr>
              <a:pPr/>
              <a:t>2</a:t>
            </a:fld>
            <a:r>
              <a:rPr lang="en-US" altLang="en-US">
                <a:solidFill>
                  <a:schemeClr val="bg1"/>
                </a:solidFill>
              </a:rPr>
              <a:t>%</a:t>
            </a:r>
            <a:endParaRPr lang="en-US" dirty="0">
              <a:solidFill>
                <a:schemeClr val="bg1"/>
              </a:solidFill>
              <a:sym typeface="+mn-lt"/>
            </a:endParaRPr>
          </a:p>
        </p:txBody>
      </p:sp>
      <p:sp>
        <p:nvSpPr>
          <p:cNvPr id="50" name="Text Placeholder 3">
            <a:extLst>
              <a:ext uri="{FF2B5EF4-FFF2-40B4-BE49-F238E27FC236}">
                <a16:creationId xmlns:a16="http://schemas.microsoft.com/office/drawing/2014/main" id="{EA6062A9-0C35-4819-A706-ABBC1894C18B}"/>
              </a:ext>
            </a:extLst>
          </p:cNvPr>
          <p:cNvSpPr>
            <a:spLocks noGrp="1"/>
          </p:cNvSpPr>
          <p:nvPr>
            <p:custDataLst>
              <p:tags r:id="rId8"/>
            </p:custDataLst>
          </p:nvPr>
        </p:nvSpPr>
        <p:spPr bwMode="gray">
          <a:xfrm>
            <a:off x="465138" y="2397125"/>
            <a:ext cx="2095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8D1AF8B6-7AF8-44D4-A1F3-BF172AADF80D}" type="datetime'''''''''''''''''''''''''''''''''''9'''''''''">
              <a:rPr lang="en-US" altLang="en-US" smtClean="0">
                <a:solidFill>
                  <a:srgbClr val="575757"/>
                </a:solidFill>
              </a:rPr>
              <a:pPr/>
              <a:t>9</a:t>
            </a:fld>
            <a:r>
              <a:rPr lang="en-US" altLang="en-US">
                <a:solidFill>
                  <a:srgbClr val="575757"/>
                </a:solidFill>
              </a:rPr>
              <a:t>%</a:t>
            </a:r>
            <a:endParaRPr lang="en-US" dirty="0">
              <a:solidFill>
                <a:srgbClr val="575757"/>
              </a:solidFill>
              <a:sym typeface="+mn-lt"/>
            </a:endParaRPr>
          </a:p>
        </p:txBody>
      </p:sp>
      <p:sp>
        <p:nvSpPr>
          <p:cNvPr id="47" name="Text Placeholder 3">
            <a:extLst>
              <a:ext uri="{FF2B5EF4-FFF2-40B4-BE49-F238E27FC236}">
                <a16:creationId xmlns:a16="http://schemas.microsoft.com/office/drawing/2014/main" id="{E4A13C06-7E35-468A-A574-D6A73319995A}"/>
              </a:ext>
            </a:extLst>
          </p:cNvPr>
          <p:cNvSpPr>
            <a:spLocks noGrp="1"/>
          </p:cNvSpPr>
          <p:nvPr>
            <p:custDataLst>
              <p:tags r:id="rId9"/>
            </p:custDataLst>
          </p:nvPr>
        </p:nvSpPr>
        <p:spPr bwMode="gray">
          <a:xfrm>
            <a:off x="4151313" y="2397125"/>
            <a:ext cx="2889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CDFC37D3-2CDB-460B-8957-81DC8FAD4284}" type="datetime'''''''''''''''''''75'''''''''''''''''''''">
              <a:rPr lang="en-US" altLang="en-US" smtClean="0">
                <a:solidFill>
                  <a:schemeClr val="bg1"/>
                </a:solidFill>
              </a:rPr>
              <a:pPr/>
              <a:t>75</a:t>
            </a:fld>
            <a:r>
              <a:rPr lang="en-US" altLang="en-US">
                <a:solidFill>
                  <a:schemeClr val="bg1"/>
                </a:solidFill>
              </a:rPr>
              <a:t>%</a:t>
            </a:r>
            <a:endParaRPr lang="en-US" dirty="0">
              <a:solidFill>
                <a:schemeClr val="bg1"/>
              </a:solidFill>
              <a:sym typeface="+mn-lt"/>
            </a:endParaRPr>
          </a:p>
        </p:txBody>
      </p:sp>
      <p:sp>
        <p:nvSpPr>
          <p:cNvPr id="51" name="Rectangle 50">
            <a:extLst>
              <a:ext uri="{FF2B5EF4-FFF2-40B4-BE49-F238E27FC236}">
                <a16:creationId xmlns:a16="http://schemas.microsoft.com/office/drawing/2014/main" id="{4298D718-CAD0-4255-81BB-52AAEB953F59}"/>
              </a:ext>
            </a:extLst>
          </p:cNvPr>
          <p:cNvSpPr/>
          <p:nvPr>
            <p:custDataLst>
              <p:tags r:id="rId10"/>
            </p:custDataLst>
          </p:nvPr>
        </p:nvSpPr>
        <p:spPr bwMode="gray">
          <a:xfrm>
            <a:off x="2997200" y="2876550"/>
            <a:ext cx="214313" cy="160338"/>
          </a:xfrm>
          <a:prstGeom prst="rect">
            <a:avLst/>
          </a:prstGeom>
          <a:solidFill>
            <a:srgbClr val="565656"/>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2" name="Rectangle 51">
            <a:extLst>
              <a:ext uri="{FF2B5EF4-FFF2-40B4-BE49-F238E27FC236}">
                <a16:creationId xmlns:a16="http://schemas.microsoft.com/office/drawing/2014/main" id="{7CC62CA0-41F8-4BFB-A873-DF7A9431F776}"/>
              </a:ext>
            </a:extLst>
          </p:cNvPr>
          <p:cNvSpPr/>
          <p:nvPr>
            <p:custDataLst>
              <p:tags r:id="rId11"/>
            </p:custDataLst>
          </p:nvPr>
        </p:nvSpPr>
        <p:spPr bwMode="gray">
          <a:xfrm>
            <a:off x="269875" y="2876550"/>
            <a:ext cx="214313" cy="160338"/>
          </a:xfrm>
          <a:prstGeom prst="rect">
            <a:avLst/>
          </a:prstGeom>
          <a:solidFill>
            <a:srgbClr val="A1E26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6" name="Rectangle 55">
            <a:extLst>
              <a:ext uri="{FF2B5EF4-FFF2-40B4-BE49-F238E27FC236}">
                <a16:creationId xmlns:a16="http://schemas.microsoft.com/office/drawing/2014/main" id="{20F672AF-DBD5-472F-8C3F-7AEEE267BE02}"/>
              </a:ext>
            </a:extLst>
          </p:cNvPr>
          <p:cNvSpPr/>
          <p:nvPr>
            <p:custDataLst>
              <p:tags r:id="rId12"/>
            </p:custDataLst>
          </p:nvPr>
        </p:nvSpPr>
        <p:spPr bwMode="gray">
          <a:xfrm>
            <a:off x="3757613" y="2876550"/>
            <a:ext cx="214313" cy="160338"/>
          </a:xfrm>
          <a:prstGeom prst="rect">
            <a:avLst/>
          </a:prstGeom>
          <a:solidFill>
            <a:schemeClr val="accent1"/>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5" name="Rectangle 54">
            <a:extLst>
              <a:ext uri="{FF2B5EF4-FFF2-40B4-BE49-F238E27FC236}">
                <a16:creationId xmlns:a16="http://schemas.microsoft.com/office/drawing/2014/main" id="{D5A41929-C109-4CF4-B032-DDAB1B0C5990}"/>
              </a:ext>
            </a:extLst>
          </p:cNvPr>
          <p:cNvSpPr/>
          <p:nvPr>
            <p:custDataLst>
              <p:tags r:id="rId13"/>
            </p:custDataLst>
          </p:nvPr>
        </p:nvSpPr>
        <p:spPr bwMode="gray">
          <a:xfrm>
            <a:off x="2035175" y="2876550"/>
            <a:ext cx="214313" cy="160338"/>
          </a:xfrm>
          <a:prstGeom prst="rect">
            <a:avLst/>
          </a:prstGeom>
          <a:solidFill>
            <a:srgbClr val="837F7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3" name="Rectangle 52">
            <a:extLst>
              <a:ext uri="{FF2B5EF4-FFF2-40B4-BE49-F238E27FC236}">
                <a16:creationId xmlns:a16="http://schemas.microsoft.com/office/drawing/2014/main" id="{E3A2E1FF-E6B5-4C35-A908-F8332478B773}"/>
              </a:ext>
            </a:extLst>
          </p:cNvPr>
          <p:cNvSpPr/>
          <p:nvPr>
            <p:custDataLst>
              <p:tags r:id="rId14"/>
            </p:custDataLst>
          </p:nvPr>
        </p:nvSpPr>
        <p:spPr bwMode="gray">
          <a:xfrm>
            <a:off x="1163638" y="2876550"/>
            <a:ext cx="214313" cy="160338"/>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59" name="Text Placeholder 3">
            <a:extLst>
              <a:ext uri="{FF2B5EF4-FFF2-40B4-BE49-F238E27FC236}">
                <a16:creationId xmlns:a16="http://schemas.microsoft.com/office/drawing/2014/main" id="{06F1547D-2DC5-4EAA-919F-6021A566047D}"/>
              </a:ext>
            </a:extLst>
          </p:cNvPr>
          <p:cNvSpPr>
            <a:spLocks noGrp="1"/>
          </p:cNvSpPr>
          <p:nvPr>
            <p:custDataLst>
              <p:tags r:id="rId15"/>
            </p:custDataLst>
          </p:nvPr>
        </p:nvSpPr>
        <p:spPr bwMode="gray">
          <a:xfrm>
            <a:off x="3262313" y="2871788"/>
            <a:ext cx="39370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C5CBD15A-2CE7-4B55-B001-10DD7F05BB1D}" type="datetime'''''''''''''''''''''''''''M''''''i''x''e''''''d'''">
              <a:rPr lang="en-US" altLang="en-US" smtClean="0">
                <a:solidFill>
                  <a:schemeClr val="bg1"/>
                </a:solidFill>
              </a:rPr>
              <a:pPr/>
              <a:t>Mixed</a:t>
            </a:fld>
            <a:endParaRPr lang="en-US" dirty="0">
              <a:solidFill>
                <a:schemeClr val="bg1"/>
              </a:solidFill>
              <a:sym typeface="+mn-lt"/>
            </a:endParaRPr>
          </a:p>
        </p:txBody>
      </p:sp>
      <p:sp>
        <p:nvSpPr>
          <p:cNvPr id="62" name="Text Placeholder 3">
            <a:extLst>
              <a:ext uri="{FF2B5EF4-FFF2-40B4-BE49-F238E27FC236}">
                <a16:creationId xmlns:a16="http://schemas.microsoft.com/office/drawing/2014/main" id="{23E684C5-460F-4F2D-9DAF-561B876933F4}"/>
              </a:ext>
            </a:extLst>
          </p:cNvPr>
          <p:cNvSpPr>
            <a:spLocks noGrp="1"/>
          </p:cNvSpPr>
          <p:nvPr>
            <p:custDataLst>
              <p:tags r:id="rId16"/>
            </p:custDataLst>
          </p:nvPr>
        </p:nvSpPr>
        <p:spPr bwMode="gray">
          <a:xfrm>
            <a:off x="2300288" y="2871788"/>
            <a:ext cx="595313"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A90DBB80-4153-44D1-B540-7BB7C3688A44}" type="datetime'''''''''''N''''''e''''ga''''''t''''''''''''iv''e'''">
              <a:rPr lang="en-US" altLang="en-US" smtClean="0">
                <a:solidFill>
                  <a:schemeClr val="bg1"/>
                </a:solidFill>
              </a:rPr>
              <a:pPr/>
              <a:t>Negative</a:t>
            </a:fld>
            <a:endParaRPr lang="en-US" dirty="0">
              <a:solidFill>
                <a:schemeClr val="bg1"/>
              </a:solidFill>
              <a:sym typeface="+mn-lt"/>
            </a:endParaRPr>
          </a:p>
        </p:txBody>
      </p:sp>
      <p:sp>
        <p:nvSpPr>
          <p:cNvPr id="58" name="Text Placeholder 3">
            <a:extLst>
              <a:ext uri="{FF2B5EF4-FFF2-40B4-BE49-F238E27FC236}">
                <a16:creationId xmlns:a16="http://schemas.microsoft.com/office/drawing/2014/main" id="{CA8E6285-8295-4261-A61D-F3FE99015EAC}"/>
              </a:ext>
            </a:extLst>
          </p:cNvPr>
          <p:cNvSpPr>
            <a:spLocks noGrp="1"/>
          </p:cNvSpPr>
          <p:nvPr>
            <p:custDataLst>
              <p:tags r:id="rId17"/>
            </p:custDataLst>
          </p:nvPr>
        </p:nvSpPr>
        <p:spPr bwMode="gray">
          <a:xfrm>
            <a:off x="534988" y="2871788"/>
            <a:ext cx="5270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1F914C34-1663-4A2D-8FA2-3B79FA478B39}" type="datetime'''P''''o''''''''''''s''i''''t''i''''''v''''''e'''''''">
              <a:rPr lang="en-US" altLang="en-US" smtClean="0">
                <a:solidFill>
                  <a:schemeClr val="bg1"/>
                </a:solidFill>
              </a:rPr>
              <a:pPr/>
              <a:t>Positive</a:t>
            </a:fld>
            <a:endParaRPr lang="en-US" dirty="0">
              <a:solidFill>
                <a:schemeClr val="bg1"/>
              </a:solidFill>
              <a:sym typeface="+mn-lt"/>
            </a:endParaRPr>
          </a:p>
        </p:txBody>
      </p:sp>
      <p:sp>
        <p:nvSpPr>
          <p:cNvPr id="61" name="Text Placeholder 3">
            <a:extLst>
              <a:ext uri="{FF2B5EF4-FFF2-40B4-BE49-F238E27FC236}">
                <a16:creationId xmlns:a16="http://schemas.microsoft.com/office/drawing/2014/main" id="{A77B81E4-A20D-4933-A343-748DE83CBB5C}"/>
              </a:ext>
            </a:extLst>
          </p:cNvPr>
          <p:cNvSpPr>
            <a:spLocks noGrp="1"/>
          </p:cNvSpPr>
          <p:nvPr>
            <p:custDataLst>
              <p:tags r:id="rId18"/>
            </p:custDataLst>
          </p:nvPr>
        </p:nvSpPr>
        <p:spPr bwMode="gray">
          <a:xfrm>
            <a:off x="1428750" y="2871788"/>
            <a:ext cx="5048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956985CF-FE9A-4735-A71F-8BABBEC3D0B4}" type="datetime'''''''''N''e''ut''r''''''''''''''''''a''''l'''''''">
              <a:rPr lang="en-US" altLang="en-US" smtClean="0">
                <a:solidFill>
                  <a:schemeClr val="bg1"/>
                </a:solidFill>
              </a:rPr>
              <a:pPr/>
              <a:t>Neutral</a:t>
            </a:fld>
            <a:endParaRPr lang="en-US" dirty="0">
              <a:solidFill>
                <a:schemeClr val="bg1"/>
              </a:solidFill>
              <a:sym typeface="+mn-lt"/>
            </a:endParaRPr>
          </a:p>
        </p:txBody>
      </p:sp>
      <p:sp>
        <p:nvSpPr>
          <p:cNvPr id="57" name="Text Placeholder 3">
            <a:extLst>
              <a:ext uri="{FF2B5EF4-FFF2-40B4-BE49-F238E27FC236}">
                <a16:creationId xmlns:a16="http://schemas.microsoft.com/office/drawing/2014/main" id="{A9D82725-D790-4565-AF61-E89461795397}"/>
              </a:ext>
            </a:extLst>
          </p:cNvPr>
          <p:cNvSpPr>
            <a:spLocks noGrp="1"/>
          </p:cNvSpPr>
          <p:nvPr>
            <p:custDataLst>
              <p:tags r:id="rId19"/>
            </p:custDataLst>
          </p:nvPr>
        </p:nvSpPr>
        <p:spPr bwMode="gray">
          <a:xfrm>
            <a:off x="4022725" y="2871788"/>
            <a:ext cx="782638"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90D8F7FF-F285-4235-BC8B-39DDB937D78D}" type="datetime'''''''''S''u''''g''ges''t''io''''''''''n''''''''''''''s'''''''">
              <a:rPr lang="en-US" altLang="en-US" smtClean="0">
                <a:solidFill>
                  <a:schemeClr val="bg1"/>
                </a:solidFill>
              </a:rPr>
              <a:pPr/>
              <a:t>Suggestions</a:t>
            </a:fld>
            <a:endParaRPr lang="en-US" dirty="0">
              <a:solidFill>
                <a:schemeClr val="bg1"/>
              </a:solidFill>
              <a:sym typeface="+mn-lt"/>
            </a:endParaRPr>
          </a:p>
        </p:txBody>
      </p:sp>
      <p:sp>
        <p:nvSpPr>
          <p:cNvPr id="63" name="Rectangular Callout 15">
            <a:extLst>
              <a:ext uri="{FF2B5EF4-FFF2-40B4-BE49-F238E27FC236}">
                <a16:creationId xmlns:a16="http://schemas.microsoft.com/office/drawing/2014/main" id="{12427590-0CF9-457F-8DD9-0FA414ADCB0E}"/>
              </a:ext>
            </a:extLst>
          </p:cNvPr>
          <p:cNvSpPr/>
          <p:nvPr/>
        </p:nvSpPr>
        <p:spPr>
          <a:xfrm>
            <a:off x="7797453" y="3707404"/>
            <a:ext cx="1048373" cy="1363874"/>
          </a:xfrm>
          <a:prstGeom prst="wedgeRectCallout">
            <a:avLst>
              <a:gd name="adj1" fmla="val -4663"/>
              <a:gd name="adj2" fmla="val 61902"/>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“This new search engine is a true disaster...</a:t>
            </a:r>
            <a:r>
              <a:rPr lang="en-US" sz="1200" dirty="0">
                <a:cs typeface="Arial" pitchFamily="34" charset="0"/>
              </a:rPr>
              <a:t>.</a:t>
            </a:r>
            <a:r>
              <a:rPr lang="en-GB" sz="1200" dirty="0">
                <a:cs typeface="Arial" pitchFamily="34" charset="0"/>
              </a:rPr>
              <a:t>”</a:t>
            </a:r>
          </a:p>
          <a:p>
            <a:r>
              <a:rPr lang="en-GB" sz="1200" dirty="0">
                <a:cs typeface="Arial" pitchFamily="34" charset="0"/>
              </a:rPr>
              <a:t> </a:t>
            </a:r>
          </a:p>
          <a:p>
            <a:pPr algn="r"/>
            <a:r>
              <a:rPr lang="en-GB" sz="1000" i="1" dirty="0">
                <a:cs typeface="Arial" pitchFamily="34" charset="0"/>
              </a:rPr>
              <a:t>Senior ECT</a:t>
            </a:r>
          </a:p>
        </p:txBody>
      </p:sp>
      <p:sp>
        <p:nvSpPr>
          <p:cNvPr id="64" name="Rectangular Callout 18">
            <a:extLst>
              <a:ext uri="{FF2B5EF4-FFF2-40B4-BE49-F238E27FC236}">
                <a16:creationId xmlns:a16="http://schemas.microsoft.com/office/drawing/2014/main" id="{5E78905A-AFC9-4537-9F26-5CCA943407B1}"/>
              </a:ext>
            </a:extLst>
          </p:cNvPr>
          <p:cNvSpPr/>
          <p:nvPr/>
        </p:nvSpPr>
        <p:spPr>
          <a:xfrm>
            <a:off x="139121" y="5379563"/>
            <a:ext cx="2110367" cy="1422833"/>
          </a:xfrm>
          <a:prstGeom prst="wedgeRectCallout">
            <a:avLst>
              <a:gd name="adj1" fmla="val -6218"/>
              <a:gd name="adj2" fmla="val -61903"/>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“Arguably the worst change rolled out in my many years at BCG - the new KN is simply unusable and there was ZERO need to change the perfectly functioning previous version</a:t>
            </a:r>
            <a:r>
              <a:rPr lang="en-US" sz="1200" dirty="0"/>
              <a:t>.</a:t>
            </a:r>
            <a:r>
              <a:rPr lang="en-GB" sz="1200" dirty="0">
                <a:cs typeface="Arial" pitchFamily="34" charset="0"/>
              </a:rPr>
              <a:t>” </a:t>
            </a:r>
          </a:p>
          <a:p>
            <a:pPr algn="r"/>
            <a:r>
              <a:rPr lang="en-GB" sz="1000" i="1" dirty="0">
                <a:cs typeface="Arial" pitchFamily="34" charset="0"/>
              </a:rPr>
              <a:t>Senior ECT</a:t>
            </a:r>
          </a:p>
        </p:txBody>
      </p:sp>
      <p:sp>
        <p:nvSpPr>
          <p:cNvPr id="65" name="Rectangular Callout 24">
            <a:extLst>
              <a:ext uri="{FF2B5EF4-FFF2-40B4-BE49-F238E27FC236}">
                <a16:creationId xmlns:a16="http://schemas.microsoft.com/office/drawing/2014/main" id="{8CBDF040-25B0-43C8-9970-5E86EE1733DF}"/>
              </a:ext>
            </a:extLst>
          </p:cNvPr>
          <p:cNvSpPr/>
          <p:nvPr/>
        </p:nvSpPr>
        <p:spPr>
          <a:xfrm>
            <a:off x="139121" y="3696934"/>
            <a:ext cx="1441201" cy="1374344"/>
          </a:xfrm>
          <a:prstGeom prst="wedgeRectCallout">
            <a:avLst>
              <a:gd name="adj1" fmla="val 1791"/>
              <a:gd name="adj2" fmla="val 61441"/>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“Why is KN so incredibly slow? and could we please stop having pdf files all over the place?</a:t>
            </a:r>
            <a:r>
              <a:rPr lang="en-US" sz="1200" dirty="0"/>
              <a:t>.</a:t>
            </a:r>
            <a:r>
              <a:rPr lang="en-GB" sz="1200" dirty="0">
                <a:cs typeface="Arial" pitchFamily="34" charset="0"/>
              </a:rPr>
              <a:t>”</a:t>
            </a:r>
          </a:p>
          <a:p>
            <a:pPr algn="r"/>
            <a:r>
              <a:rPr lang="en-GB" sz="1100" i="1" dirty="0">
                <a:cs typeface="Arial" pitchFamily="34" charset="0"/>
              </a:rPr>
              <a:t>Associate</a:t>
            </a:r>
          </a:p>
        </p:txBody>
      </p:sp>
      <p:sp>
        <p:nvSpPr>
          <p:cNvPr id="66" name="Rectangular Callout 181">
            <a:extLst>
              <a:ext uri="{FF2B5EF4-FFF2-40B4-BE49-F238E27FC236}">
                <a16:creationId xmlns:a16="http://schemas.microsoft.com/office/drawing/2014/main" id="{9837C555-8FB1-4051-8770-1F1D75BF51BE}"/>
              </a:ext>
            </a:extLst>
          </p:cNvPr>
          <p:cNvSpPr/>
          <p:nvPr/>
        </p:nvSpPr>
        <p:spPr>
          <a:xfrm>
            <a:off x="1683645" y="3707404"/>
            <a:ext cx="5987846" cy="1363874"/>
          </a:xfrm>
          <a:prstGeom prst="wedgeRectCallout">
            <a:avLst>
              <a:gd name="adj1" fmla="val 13898"/>
              <a:gd name="adj2" fmla="val 5796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“Despite all the efforts and $$ that have gone into this, we have not made progress. When it comes to IT, this is the single most frustrating topic for me personally in BCG. It remains IMPOSSIBLE to structurally, logically, search for good documents. The system continues to rely on personal knowledge, people connections, to find good content. [.] The KM/Smart Search is EMBARRASSING for a company like BCG. Can we please hire someone from the outside to fix this once and for all?.” </a:t>
            </a:r>
          </a:p>
          <a:p>
            <a:pPr algn="r"/>
            <a:r>
              <a:rPr lang="en-GB" sz="1000" i="1" dirty="0">
                <a:cs typeface="Arial" pitchFamily="34" charset="0"/>
              </a:rPr>
              <a:t>MDP</a:t>
            </a:r>
          </a:p>
        </p:txBody>
      </p:sp>
      <p:sp>
        <p:nvSpPr>
          <p:cNvPr id="67" name="Rectangle 66">
            <a:extLst>
              <a:ext uri="{FF2B5EF4-FFF2-40B4-BE49-F238E27FC236}">
                <a16:creationId xmlns:a16="http://schemas.microsoft.com/office/drawing/2014/main" id="{BEDA0B07-2309-4DB8-A53D-F5CC4285EA46}"/>
              </a:ext>
            </a:extLst>
          </p:cNvPr>
          <p:cNvSpPr/>
          <p:nvPr/>
        </p:nvSpPr>
        <p:spPr>
          <a:xfrm>
            <a:off x="139121" y="159630"/>
            <a:ext cx="8622017" cy="178527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rgbClr val="FFFFFF"/>
                </a:solidFill>
              </a:rPr>
              <a:t>The majority of employees chose to talk about Knowledge Navigator (KN) &amp; SmartSearch. Many mention the new KN is missing capabilities, performs slowly, often is experiencing an outage &amp; has a poor overall search experience. Many suggest that previous versions of the tool worked better. Relating to search, many employees said there was too much content on KN, that it was badly categorized &amp; sometimes poor quality. To help improve the availability &amp; quality of content employees are asking for 'content standards' for the resources themselves, &amp; for processes to ensure case materials are duly included on KN &amp; do not sit on hard drives. Some employees did acknowledge that there have been improvements.</a:t>
            </a:r>
            <a:endParaRPr lang="en-US" sz="1100" dirty="0">
              <a:solidFill>
                <a:srgbClr val="FFFFFF"/>
              </a:solidFill>
            </a:endParaRPr>
          </a:p>
        </p:txBody>
      </p:sp>
      <p:sp>
        <p:nvSpPr>
          <p:cNvPr id="68" name="Rectangle 67">
            <a:extLst>
              <a:ext uri="{FF2B5EF4-FFF2-40B4-BE49-F238E27FC236}">
                <a16:creationId xmlns:a16="http://schemas.microsoft.com/office/drawing/2014/main" id="{63920841-96E9-4718-BC4A-64084423E5DA}"/>
              </a:ext>
            </a:extLst>
          </p:cNvPr>
          <p:cNvSpPr/>
          <p:nvPr/>
        </p:nvSpPr>
        <p:spPr>
          <a:xfrm>
            <a:off x="4768273" y="2740026"/>
            <a:ext cx="196850"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1</a:t>
            </a:r>
          </a:p>
        </p:txBody>
      </p:sp>
      <p:sp>
        <p:nvSpPr>
          <p:cNvPr id="69" name="Rectangular Callout 18">
            <a:extLst>
              <a:ext uri="{FF2B5EF4-FFF2-40B4-BE49-F238E27FC236}">
                <a16:creationId xmlns:a16="http://schemas.microsoft.com/office/drawing/2014/main" id="{D66F5F82-ABD2-4544-B568-35B639290078}"/>
              </a:ext>
            </a:extLst>
          </p:cNvPr>
          <p:cNvSpPr/>
          <p:nvPr/>
        </p:nvSpPr>
        <p:spPr>
          <a:xfrm>
            <a:off x="2350810" y="5379564"/>
            <a:ext cx="2338528" cy="1412892"/>
          </a:xfrm>
          <a:prstGeom prst="wedgeRectCallout">
            <a:avLst>
              <a:gd name="adj1" fmla="val 376"/>
              <a:gd name="adj2" fmla="val -6482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“Our standards for creating KN content is low, there's no set standard for what should be in a vignette, case example, proposal etc. Even the naming conventions are poor, makes things very hard to find.” </a:t>
            </a:r>
          </a:p>
          <a:p>
            <a:pPr algn="r"/>
            <a:r>
              <a:rPr lang="en-GB" sz="1000" i="1" dirty="0">
                <a:cs typeface="Arial" pitchFamily="34" charset="0"/>
              </a:rPr>
              <a:t>Consultant</a:t>
            </a:r>
          </a:p>
        </p:txBody>
      </p:sp>
      <p:sp>
        <p:nvSpPr>
          <p:cNvPr id="70" name="Rectangular Callout 18">
            <a:extLst>
              <a:ext uri="{FF2B5EF4-FFF2-40B4-BE49-F238E27FC236}">
                <a16:creationId xmlns:a16="http://schemas.microsoft.com/office/drawing/2014/main" id="{D0B8C37E-77D2-47C2-AADB-C0FD1EC776E8}"/>
              </a:ext>
            </a:extLst>
          </p:cNvPr>
          <p:cNvSpPr/>
          <p:nvPr/>
        </p:nvSpPr>
        <p:spPr>
          <a:xfrm>
            <a:off x="4790658" y="5384828"/>
            <a:ext cx="2521865" cy="1417567"/>
          </a:xfrm>
          <a:prstGeom prst="wedgeRectCallout">
            <a:avLst>
              <a:gd name="adj1" fmla="val 9629"/>
              <a:gd name="adj2" fmla="val -60519"/>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“We need to get far more diligent at posting material to KN. 90% of the helpful material for cases comes from MDP's hard drives. We should look to eliminate this 'shadow' knowledge sharing</a:t>
            </a:r>
            <a:r>
              <a:rPr lang="en-US" sz="1200" dirty="0"/>
              <a:t>.</a:t>
            </a:r>
            <a:r>
              <a:rPr lang="en-GB" sz="1200" dirty="0">
                <a:cs typeface="Arial" pitchFamily="34" charset="0"/>
              </a:rPr>
              <a:t>”</a:t>
            </a:r>
          </a:p>
          <a:p>
            <a:pPr algn="r"/>
            <a:r>
              <a:rPr lang="en-GB" sz="1000" i="1" dirty="0">
                <a:cs typeface="Arial" pitchFamily="34" charset="0"/>
              </a:rPr>
              <a:t>Project Leader</a:t>
            </a:r>
          </a:p>
        </p:txBody>
      </p:sp>
      <p:sp>
        <p:nvSpPr>
          <p:cNvPr id="71" name="Rectangular Callout 18">
            <a:extLst>
              <a:ext uri="{FF2B5EF4-FFF2-40B4-BE49-F238E27FC236}">
                <a16:creationId xmlns:a16="http://schemas.microsoft.com/office/drawing/2014/main" id="{8A5093FA-FB7E-4905-8DEF-9592486E2800}"/>
              </a:ext>
            </a:extLst>
          </p:cNvPr>
          <p:cNvSpPr/>
          <p:nvPr/>
        </p:nvSpPr>
        <p:spPr>
          <a:xfrm>
            <a:off x="7413844" y="5399247"/>
            <a:ext cx="1431982" cy="1409058"/>
          </a:xfrm>
          <a:prstGeom prst="wedgeRectCallout">
            <a:avLst>
              <a:gd name="adj1" fmla="val 25237"/>
              <a:gd name="adj2" fmla="val -62656"/>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“Great progress on the KN/Smart search front - keep up the push in this area!</a:t>
            </a:r>
            <a:r>
              <a:rPr lang="en-US" sz="1200" dirty="0"/>
              <a:t>.</a:t>
            </a:r>
            <a:r>
              <a:rPr lang="en-GB" sz="1200" dirty="0">
                <a:cs typeface="Arial" pitchFamily="34" charset="0"/>
              </a:rPr>
              <a:t>”</a:t>
            </a:r>
          </a:p>
          <a:p>
            <a:endParaRPr lang="en-GB" sz="1200" dirty="0">
              <a:cs typeface="Arial" pitchFamily="34" charset="0"/>
            </a:endParaRPr>
          </a:p>
          <a:p>
            <a:pPr algn="r"/>
            <a:r>
              <a:rPr lang="en-GB" sz="1000" i="1" dirty="0">
                <a:cs typeface="Arial" pitchFamily="34" charset="0"/>
              </a:rPr>
              <a:t>Consultant</a:t>
            </a:r>
          </a:p>
        </p:txBody>
      </p:sp>
    </p:spTree>
    <p:extLst>
      <p:ext uri="{BB962C8B-B14F-4D97-AF65-F5344CB8AC3E}">
        <p14:creationId xmlns:p14="http://schemas.microsoft.com/office/powerpoint/2010/main" val="10656004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89601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0423" name="think-cell Slide" r:id="rId18" imgW="327" imgH="327" progId="TCLayout.ActiveDocument.1">
                  <p:embed/>
                </p:oleObj>
              </mc:Choice>
              <mc:Fallback>
                <p:oleObj name="think-cell Slide" r:id="rId18" imgW="327" imgH="327" progId="TCLayout.ActiveDocument.1">
                  <p:embed/>
                  <p:pic>
                    <p:nvPicPr>
                      <p:cNvPr id="5" name="Object 4" hidden="1"/>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42" name="Rectangle 41">
            <a:extLst>
              <a:ext uri="{FF2B5EF4-FFF2-40B4-BE49-F238E27FC236}">
                <a16:creationId xmlns:a16="http://schemas.microsoft.com/office/drawing/2014/main" id="{EE5CD5B2-AE5B-4998-9F74-5A74D1350F75}"/>
              </a:ext>
            </a:extLst>
          </p:cNvPr>
          <p:cNvSpPr/>
          <p:nvPr/>
        </p:nvSpPr>
        <p:spPr>
          <a:xfrm>
            <a:off x="0" y="0"/>
            <a:ext cx="9024730" cy="685800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1" name="Rectangle 10"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sym typeface="+mn-lt"/>
            </a:endParaRPr>
          </a:p>
        </p:txBody>
      </p:sp>
      <p:pic>
        <p:nvPicPr>
          <p:cNvPr id="59" name="Picture 58">
            <a:extLst>
              <a:ext uri="{FF2B5EF4-FFF2-40B4-BE49-F238E27FC236}">
                <a16:creationId xmlns:a16="http://schemas.microsoft.com/office/drawing/2014/main" id="{C6B7FC33-9255-41BE-A6AE-6CE6AA9CF5BB}"/>
              </a:ext>
            </a:extLst>
          </p:cNvPr>
          <p:cNvPicPr>
            <a:picLocks noChangeAspect="1"/>
          </p:cNvPicPr>
          <p:nvPr/>
        </p:nvPicPr>
        <p:blipFill rotWithShape="1">
          <a:blip r:embed="rId20" cstate="screen">
            <a:extLst>
              <a:ext uri="{28A0092B-C50C-407E-A947-70E740481C1C}">
                <a14:useLocalDpi xmlns:a14="http://schemas.microsoft.com/office/drawing/2010/main"/>
              </a:ext>
            </a:extLst>
          </a:blip>
          <a:srcRect/>
          <a:stretch/>
        </p:blipFill>
        <p:spPr>
          <a:xfrm>
            <a:off x="9024730" y="1"/>
            <a:ext cx="3155974" cy="6857284"/>
          </a:xfrm>
          <a:prstGeom prst="rect">
            <a:avLst/>
          </a:prstGeom>
        </p:spPr>
      </p:pic>
      <p:sp>
        <p:nvSpPr>
          <p:cNvPr id="29" name="Rectangle 28">
            <a:extLst>
              <a:ext uri="{FF2B5EF4-FFF2-40B4-BE49-F238E27FC236}">
                <a16:creationId xmlns:a16="http://schemas.microsoft.com/office/drawing/2014/main" id="{4F349A46-8515-46FE-A8B7-0623B7D5486A}"/>
              </a:ext>
            </a:extLst>
          </p:cNvPr>
          <p:cNvSpPr/>
          <p:nvPr/>
        </p:nvSpPr>
        <p:spPr>
          <a:xfrm>
            <a:off x="9024730" y="-1"/>
            <a:ext cx="3167270" cy="1125137"/>
          </a:xfrm>
          <a:prstGeom prst="rect">
            <a:avLst/>
          </a:prstGeom>
          <a:solidFill>
            <a:schemeClr val="accent5">
              <a:alpha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GB" sz="2400" kern="0" dirty="0">
                <a:solidFill>
                  <a:srgbClr val="30C1D7"/>
                </a:solidFill>
                <a:effectLst>
                  <a:outerShdw blurRad="38100" dist="38100" dir="2700000" algn="tl">
                    <a:srgbClr val="000000">
                      <a:alpha val="43137"/>
                    </a:srgbClr>
                  </a:outerShdw>
                </a:effectLst>
              </a:rPr>
              <a:t>Comments Analysis</a:t>
            </a:r>
          </a:p>
          <a:p>
            <a:pPr algn="ctr">
              <a:lnSpc>
                <a:spcPct val="95000"/>
              </a:lnSpc>
            </a:pPr>
            <a:r>
              <a:rPr lang="en-GB" sz="2400" kern="0" dirty="0">
                <a:solidFill>
                  <a:srgbClr val="FFFFFF"/>
                </a:solidFill>
                <a:effectLst>
                  <a:outerShdw blurRad="38100" dist="38100" dir="2700000" algn="tl">
                    <a:srgbClr val="000000">
                      <a:alpha val="43137"/>
                    </a:srgbClr>
                  </a:outerShdw>
                </a:effectLst>
              </a:rPr>
              <a:t>Security</a:t>
            </a:r>
          </a:p>
        </p:txBody>
      </p:sp>
      <p:sp>
        <p:nvSpPr>
          <p:cNvPr id="31" name="Oval 30">
            <a:extLst>
              <a:ext uri="{FF2B5EF4-FFF2-40B4-BE49-F238E27FC236}">
                <a16:creationId xmlns:a16="http://schemas.microsoft.com/office/drawing/2014/main" id="{4948F344-DC7E-4F68-8F38-28F060B45E34}"/>
              </a:ext>
            </a:extLst>
          </p:cNvPr>
          <p:cNvSpPr>
            <a:spLocks noChangeAspect="1"/>
          </p:cNvSpPr>
          <p:nvPr/>
        </p:nvSpPr>
        <p:spPr>
          <a:xfrm>
            <a:off x="9581797" y="4259789"/>
            <a:ext cx="2239548" cy="2239548"/>
          </a:xfrm>
          <a:prstGeom prst="ellipse">
            <a:avLst/>
          </a:prstGeom>
          <a:solidFill>
            <a:srgbClr val="FFFFFF"/>
          </a:solidFill>
          <a:ln w="38100" cap="rnd">
            <a:gradFill flip="none" rotWithShape="1">
              <a:gsLst>
                <a:gs pos="0">
                  <a:srgbClr val="295E7E"/>
                </a:gs>
                <a:gs pos="100000">
                  <a:srgbClr val="30C1D7"/>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000" b="1" kern="0" dirty="0">
                <a:solidFill>
                  <a:srgbClr val="295E7E">
                    <a:lumMod val="100000"/>
                  </a:srgbClr>
                </a:solidFill>
              </a:rPr>
              <a:t>172</a:t>
            </a:r>
          </a:p>
          <a:p>
            <a:pPr algn="ctr"/>
            <a:r>
              <a:rPr lang="en-US" sz="1600" kern="0" dirty="0">
                <a:solidFill>
                  <a:schemeClr val="bg1">
                    <a:lumMod val="50000"/>
                  </a:schemeClr>
                </a:solidFill>
              </a:rPr>
              <a:t>Total </a:t>
            </a:r>
          </a:p>
          <a:p>
            <a:pPr algn="ctr"/>
            <a:r>
              <a:rPr lang="en-US" sz="1600" kern="0" dirty="0">
                <a:solidFill>
                  <a:schemeClr val="bg1">
                    <a:lumMod val="50000"/>
                  </a:schemeClr>
                </a:solidFill>
              </a:rPr>
              <a:t># Comments (235 in 2020)</a:t>
            </a:r>
          </a:p>
        </p:txBody>
      </p:sp>
      <p:pic>
        <p:nvPicPr>
          <p:cNvPr id="32" name="Picture 31">
            <a:extLst>
              <a:ext uri="{FF2B5EF4-FFF2-40B4-BE49-F238E27FC236}">
                <a16:creationId xmlns:a16="http://schemas.microsoft.com/office/drawing/2014/main" id="{8AEC469A-F10A-4A9D-BF56-E5D5B1C3A40E}"/>
              </a:ext>
            </a:extLst>
          </p:cNvPr>
          <p:cNvPicPr>
            <a:picLocks noChangeAspect="1"/>
          </p:cNvPicPr>
          <p:nvPr/>
        </p:nvPicPr>
        <p:blipFill rotWithShape="1">
          <a:blip r:embed="rId21" cstate="screen">
            <a:extLst>
              <a:ext uri="{28A0092B-C50C-407E-A947-70E740481C1C}">
                <a14:useLocalDpi xmlns:a14="http://schemas.microsoft.com/office/drawing/2010/main"/>
              </a:ext>
            </a:extLst>
          </a:blip>
          <a:srcRect l="29398" t="8741" r="101" b="27"/>
          <a:stretch/>
        </p:blipFill>
        <p:spPr bwMode="ltGray">
          <a:xfrm flipH="1">
            <a:off x="8612481" y="0"/>
            <a:ext cx="416951" cy="6858000"/>
          </a:xfrm>
          <a:prstGeom prst="rect">
            <a:avLst/>
          </a:prstGeom>
        </p:spPr>
      </p:pic>
      <p:sp>
        <p:nvSpPr>
          <p:cNvPr id="51" name="Rectangle 50">
            <a:extLst>
              <a:ext uri="{FF2B5EF4-FFF2-40B4-BE49-F238E27FC236}">
                <a16:creationId xmlns:a16="http://schemas.microsoft.com/office/drawing/2014/main" id="{B113A4FE-8C2C-44D0-A0CA-3B6553B48626}"/>
              </a:ext>
            </a:extLst>
          </p:cNvPr>
          <p:cNvSpPr/>
          <p:nvPr/>
        </p:nvSpPr>
        <p:spPr>
          <a:xfrm>
            <a:off x="128696" y="2036764"/>
            <a:ext cx="5405286"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 of comments -  </a:t>
            </a:r>
          </a:p>
        </p:txBody>
      </p:sp>
      <p:sp>
        <p:nvSpPr>
          <p:cNvPr id="52" name="Rectangle 51">
            <a:extLst>
              <a:ext uri="{FF2B5EF4-FFF2-40B4-BE49-F238E27FC236}">
                <a16:creationId xmlns:a16="http://schemas.microsoft.com/office/drawing/2014/main" id="{8C60ADB5-2E68-4EA6-9B20-33BA46FC56FF}"/>
              </a:ext>
            </a:extLst>
          </p:cNvPr>
          <p:cNvSpPr/>
          <p:nvPr/>
        </p:nvSpPr>
        <p:spPr>
          <a:xfrm>
            <a:off x="128696" y="3342244"/>
            <a:ext cx="5405286" cy="30323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Selected comments - </a:t>
            </a:r>
          </a:p>
        </p:txBody>
      </p:sp>
      <p:graphicFrame>
        <p:nvGraphicFramePr>
          <p:cNvPr id="87" name="Chart 86">
            <a:extLst>
              <a:ext uri="{FF2B5EF4-FFF2-40B4-BE49-F238E27FC236}">
                <a16:creationId xmlns:a16="http://schemas.microsoft.com/office/drawing/2014/main" id="{8F8B6491-7202-4359-92FF-6628B8FE375D}"/>
              </a:ext>
            </a:extLst>
          </p:cNvPr>
          <p:cNvGraphicFramePr/>
          <p:nvPr>
            <p:custDataLst>
              <p:tags r:id="rId4"/>
            </p:custDataLst>
            <p:extLst>
              <p:ext uri="{D42A27DB-BD31-4B8C-83A1-F6EECF244321}">
                <p14:modId xmlns:p14="http://schemas.microsoft.com/office/powerpoint/2010/main" val="1290758014"/>
              </p:ext>
            </p:extLst>
          </p:nvPr>
        </p:nvGraphicFramePr>
        <p:xfrm>
          <a:off x="98425" y="1928813"/>
          <a:ext cx="8829675" cy="1138237"/>
        </p:xfrm>
        <a:graphic>
          <a:graphicData uri="http://schemas.openxmlformats.org/drawingml/2006/chart">
            <c:chart xmlns:c="http://schemas.openxmlformats.org/drawingml/2006/chart" xmlns:r="http://schemas.openxmlformats.org/officeDocument/2006/relationships" r:id="rId22"/>
          </a:graphicData>
        </a:graphic>
      </p:graphicFrame>
      <p:sp>
        <p:nvSpPr>
          <p:cNvPr id="60" name="Text Placeholder 3">
            <a:extLst>
              <a:ext uri="{FF2B5EF4-FFF2-40B4-BE49-F238E27FC236}">
                <a16:creationId xmlns:a16="http://schemas.microsoft.com/office/drawing/2014/main" id="{82731080-5B1E-4C0C-9F13-4AC2B0EB9B7B}"/>
              </a:ext>
            </a:extLst>
          </p:cNvPr>
          <p:cNvSpPr>
            <a:spLocks noGrp="1"/>
          </p:cNvSpPr>
          <p:nvPr>
            <p:custDataLst>
              <p:tags r:id="rId5"/>
            </p:custDataLst>
          </p:nvPr>
        </p:nvSpPr>
        <p:spPr bwMode="gray">
          <a:xfrm>
            <a:off x="8267700" y="2397125"/>
            <a:ext cx="288925" cy="201613"/>
          </a:xfrm>
          <a:prstGeom prst="rect">
            <a:avLst/>
          </a:prstGeom>
          <a:noFill/>
          <a:ln>
            <a:noFill/>
          </a:ln>
          <a:extLst>
            <a:ext uri="{909E8E84-426E-40DD-AFC4-6F175D3DCCD1}">
              <a14:hiddenFill xmlns:a14="http://schemas.microsoft.com/office/drawing/2010/main">
                <a:solidFill>
                  <a:srgbClr val="565656"/>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0C6EB329-B2F4-4696-9597-296EA6E30FF5}" type="datetime'''''''''''''''''''''''''''''''''''''''''''''1''''0'''''''''">
              <a:rPr lang="en-US" altLang="en-US" smtClean="0">
                <a:solidFill>
                  <a:schemeClr val="bg1"/>
                </a:solidFill>
              </a:rPr>
              <a:pPr/>
              <a:t>10</a:t>
            </a:fld>
            <a:r>
              <a:rPr lang="en-US" altLang="en-US">
                <a:solidFill>
                  <a:schemeClr val="bg1"/>
                </a:solidFill>
              </a:rPr>
              <a:t>%</a:t>
            </a:r>
            <a:endParaRPr lang="en-US" dirty="0">
              <a:solidFill>
                <a:schemeClr val="bg1"/>
              </a:solidFill>
              <a:sym typeface="+mn-lt"/>
            </a:endParaRPr>
          </a:p>
        </p:txBody>
      </p:sp>
      <p:sp>
        <p:nvSpPr>
          <p:cNvPr id="57" name="Text Placeholder 3">
            <a:extLst>
              <a:ext uri="{FF2B5EF4-FFF2-40B4-BE49-F238E27FC236}">
                <a16:creationId xmlns:a16="http://schemas.microsoft.com/office/drawing/2014/main" id="{BCD79F30-B713-42DC-BB84-A9225932605A}"/>
              </a:ext>
            </a:extLst>
          </p:cNvPr>
          <p:cNvSpPr>
            <a:spLocks noGrp="1"/>
          </p:cNvSpPr>
          <p:nvPr>
            <p:custDataLst>
              <p:tags r:id="rId6"/>
            </p:custDataLst>
          </p:nvPr>
        </p:nvSpPr>
        <p:spPr bwMode="gray">
          <a:xfrm>
            <a:off x="4498975" y="2397125"/>
            <a:ext cx="2889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EBF7525-FAAD-45C7-BDDB-10D4AFF7C514}" type="datetime'''''''''''''''''''''''7''7'''''''''''''''''">
              <a:rPr lang="en-US" altLang="en-US" smtClean="0">
                <a:solidFill>
                  <a:schemeClr val="bg1"/>
                </a:solidFill>
              </a:rPr>
              <a:pPr/>
              <a:t>77</a:t>
            </a:fld>
            <a:r>
              <a:rPr lang="en-US" altLang="en-US">
                <a:solidFill>
                  <a:schemeClr val="bg1"/>
                </a:solidFill>
              </a:rPr>
              <a:t>%</a:t>
            </a:r>
            <a:endParaRPr lang="en-US" dirty="0">
              <a:solidFill>
                <a:schemeClr val="bg1"/>
              </a:solidFill>
              <a:sym typeface="+mn-lt"/>
            </a:endParaRPr>
          </a:p>
        </p:txBody>
      </p:sp>
      <p:sp>
        <p:nvSpPr>
          <p:cNvPr id="61" name="Text Placeholder 3">
            <a:extLst>
              <a:ext uri="{FF2B5EF4-FFF2-40B4-BE49-F238E27FC236}">
                <a16:creationId xmlns:a16="http://schemas.microsoft.com/office/drawing/2014/main" id="{16E0BD24-2D81-4E22-9FF9-115D7473896F}"/>
              </a:ext>
            </a:extLst>
          </p:cNvPr>
          <p:cNvSpPr>
            <a:spLocks noGrp="1"/>
          </p:cNvSpPr>
          <p:nvPr>
            <p:custDataLst>
              <p:tags r:id="rId7"/>
            </p:custDataLst>
          </p:nvPr>
        </p:nvSpPr>
        <p:spPr bwMode="gray">
          <a:xfrm>
            <a:off x="161925" y="2397125"/>
            <a:ext cx="2095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98036B56-62DC-4B08-B29F-3EDD1F3755F2}" type="datetime'''''''2'''''''''''''''''''''''''''''''''''''''''''''''''">
              <a:rPr lang="en-US" altLang="en-US" smtClean="0">
                <a:solidFill>
                  <a:srgbClr val="575757"/>
                </a:solidFill>
              </a:rPr>
              <a:pPr/>
              <a:t>2</a:t>
            </a:fld>
            <a:r>
              <a:rPr lang="en-US" altLang="en-US">
                <a:solidFill>
                  <a:srgbClr val="575757"/>
                </a:solidFill>
              </a:rPr>
              <a:t>%</a:t>
            </a:r>
            <a:endParaRPr lang="en-US" dirty="0">
              <a:solidFill>
                <a:srgbClr val="575757"/>
              </a:solidFill>
              <a:sym typeface="+mn-lt"/>
            </a:endParaRPr>
          </a:p>
        </p:txBody>
      </p:sp>
      <p:sp>
        <p:nvSpPr>
          <p:cNvPr id="54" name="Text Placeholder 3">
            <a:extLst>
              <a:ext uri="{FF2B5EF4-FFF2-40B4-BE49-F238E27FC236}">
                <a16:creationId xmlns:a16="http://schemas.microsoft.com/office/drawing/2014/main" id="{1C738AE0-3E3E-4E58-9F68-F1380C0DB86F}"/>
              </a:ext>
            </a:extLst>
          </p:cNvPr>
          <p:cNvSpPr>
            <a:spLocks noGrp="1"/>
          </p:cNvSpPr>
          <p:nvPr>
            <p:custDataLst>
              <p:tags r:id="rId8"/>
            </p:custDataLst>
          </p:nvPr>
        </p:nvSpPr>
        <p:spPr bwMode="gray">
          <a:xfrm>
            <a:off x="685800" y="2397125"/>
            <a:ext cx="2889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12F529C3-CE92-4FEE-B91B-A20DDE4E2D38}" type="datetime'''''''''''1''''''''''1'''''''''''''''">
              <a:rPr lang="en-US" altLang="en-US" smtClean="0">
                <a:solidFill>
                  <a:srgbClr val="575757"/>
                </a:solidFill>
              </a:rPr>
              <a:pPr/>
              <a:t>11</a:t>
            </a:fld>
            <a:r>
              <a:rPr lang="en-US" altLang="en-US">
                <a:solidFill>
                  <a:srgbClr val="575757"/>
                </a:solidFill>
              </a:rPr>
              <a:t>%</a:t>
            </a:r>
            <a:endParaRPr lang="en-US" dirty="0">
              <a:solidFill>
                <a:srgbClr val="575757"/>
              </a:solidFill>
              <a:sym typeface="+mn-lt"/>
            </a:endParaRPr>
          </a:p>
        </p:txBody>
      </p:sp>
      <p:sp>
        <p:nvSpPr>
          <p:cNvPr id="62" name="Rectangle 61">
            <a:extLst>
              <a:ext uri="{FF2B5EF4-FFF2-40B4-BE49-F238E27FC236}">
                <a16:creationId xmlns:a16="http://schemas.microsoft.com/office/drawing/2014/main" id="{5D908924-FCD3-4B5E-A139-06E669DACF06}"/>
              </a:ext>
            </a:extLst>
          </p:cNvPr>
          <p:cNvSpPr/>
          <p:nvPr>
            <p:custDataLst>
              <p:tags r:id="rId9"/>
            </p:custDataLst>
          </p:nvPr>
        </p:nvSpPr>
        <p:spPr bwMode="gray">
          <a:xfrm>
            <a:off x="2997200" y="2876550"/>
            <a:ext cx="214313" cy="160338"/>
          </a:xfrm>
          <a:prstGeom prst="rect">
            <a:avLst/>
          </a:prstGeom>
          <a:solidFill>
            <a:srgbClr val="565656"/>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3" name="Rectangle 62">
            <a:extLst>
              <a:ext uri="{FF2B5EF4-FFF2-40B4-BE49-F238E27FC236}">
                <a16:creationId xmlns:a16="http://schemas.microsoft.com/office/drawing/2014/main" id="{7C7643BB-F998-4748-AB3A-0AE662CB8DF4}"/>
              </a:ext>
            </a:extLst>
          </p:cNvPr>
          <p:cNvSpPr/>
          <p:nvPr>
            <p:custDataLst>
              <p:tags r:id="rId10"/>
            </p:custDataLst>
          </p:nvPr>
        </p:nvSpPr>
        <p:spPr bwMode="gray">
          <a:xfrm>
            <a:off x="269875" y="2876550"/>
            <a:ext cx="214313" cy="160338"/>
          </a:xfrm>
          <a:prstGeom prst="rect">
            <a:avLst/>
          </a:prstGeom>
          <a:solidFill>
            <a:srgbClr val="A1E26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4" name="Rectangle 63">
            <a:extLst>
              <a:ext uri="{FF2B5EF4-FFF2-40B4-BE49-F238E27FC236}">
                <a16:creationId xmlns:a16="http://schemas.microsoft.com/office/drawing/2014/main" id="{F5F806E7-0047-47AF-A56D-04BD2C31F154}"/>
              </a:ext>
            </a:extLst>
          </p:cNvPr>
          <p:cNvSpPr/>
          <p:nvPr>
            <p:custDataLst>
              <p:tags r:id="rId11"/>
            </p:custDataLst>
          </p:nvPr>
        </p:nvSpPr>
        <p:spPr bwMode="gray">
          <a:xfrm>
            <a:off x="1163638" y="2876550"/>
            <a:ext cx="214313" cy="160338"/>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5" name="Rectangle 64">
            <a:extLst>
              <a:ext uri="{FF2B5EF4-FFF2-40B4-BE49-F238E27FC236}">
                <a16:creationId xmlns:a16="http://schemas.microsoft.com/office/drawing/2014/main" id="{35753715-3221-4E2E-B44D-B1DC281F79BB}"/>
              </a:ext>
            </a:extLst>
          </p:cNvPr>
          <p:cNvSpPr/>
          <p:nvPr>
            <p:custDataLst>
              <p:tags r:id="rId12"/>
            </p:custDataLst>
          </p:nvPr>
        </p:nvSpPr>
        <p:spPr bwMode="gray">
          <a:xfrm>
            <a:off x="2035175" y="2876550"/>
            <a:ext cx="214313" cy="160338"/>
          </a:xfrm>
          <a:prstGeom prst="rect">
            <a:avLst/>
          </a:prstGeom>
          <a:solidFill>
            <a:srgbClr val="837F7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9" name="Text Placeholder 3">
            <a:extLst>
              <a:ext uri="{FF2B5EF4-FFF2-40B4-BE49-F238E27FC236}">
                <a16:creationId xmlns:a16="http://schemas.microsoft.com/office/drawing/2014/main" id="{0349576D-EA52-451E-A24F-8D78C2C934BA}"/>
              </a:ext>
            </a:extLst>
          </p:cNvPr>
          <p:cNvSpPr>
            <a:spLocks noGrp="1"/>
          </p:cNvSpPr>
          <p:nvPr>
            <p:custDataLst>
              <p:tags r:id="rId13"/>
            </p:custDataLst>
          </p:nvPr>
        </p:nvSpPr>
        <p:spPr bwMode="gray">
          <a:xfrm>
            <a:off x="534988" y="2871788"/>
            <a:ext cx="5270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F05FADC3-1551-46AD-AC66-CA18FF21C522}" type="datetime'''''''P''''''o''''''si''t''''''''''''''''''i''v''e'''''''">
              <a:rPr lang="en-US" altLang="en-US" smtClean="0">
                <a:solidFill>
                  <a:schemeClr val="bg1"/>
                </a:solidFill>
              </a:rPr>
              <a:pPr/>
              <a:t>Positive</a:t>
            </a:fld>
            <a:endParaRPr lang="en-US" dirty="0">
              <a:solidFill>
                <a:schemeClr val="bg1"/>
              </a:solidFill>
              <a:sym typeface="+mn-lt"/>
            </a:endParaRPr>
          </a:p>
        </p:txBody>
      </p:sp>
      <p:sp>
        <p:nvSpPr>
          <p:cNvPr id="71" name="Text Placeholder 3">
            <a:extLst>
              <a:ext uri="{FF2B5EF4-FFF2-40B4-BE49-F238E27FC236}">
                <a16:creationId xmlns:a16="http://schemas.microsoft.com/office/drawing/2014/main" id="{45DBF3BF-569C-48A9-9036-1380ADE68699}"/>
              </a:ext>
            </a:extLst>
          </p:cNvPr>
          <p:cNvSpPr>
            <a:spLocks noGrp="1"/>
          </p:cNvSpPr>
          <p:nvPr>
            <p:custDataLst>
              <p:tags r:id="rId14"/>
            </p:custDataLst>
          </p:nvPr>
        </p:nvSpPr>
        <p:spPr bwMode="gray">
          <a:xfrm>
            <a:off x="1428750" y="2871788"/>
            <a:ext cx="5048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D1C9E08C-CAC1-46A9-81CD-BEE7C184488C}" type="datetime'''''''''N''''e''''u''''''''''''''tr''''''''''a''''''''''''''l'">
              <a:rPr lang="en-US" altLang="en-US" smtClean="0">
                <a:solidFill>
                  <a:schemeClr val="bg1"/>
                </a:solidFill>
              </a:rPr>
              <a:pPr/>
              <a:t>Neutral</a:t>
            </a:fld>
            <a:endParaRPr lang="en-US" dirty="0">
              <a:solidFill>
                <a:schemeClr val="bg1"/>
              </a:solidFill>
              <a:sym typeface="+mn-lt"/>
            </a:endParaRPr>
          </a:p>
        </p:txBody>
      </p:sp>
      <p:sp>
        <p:nvSpPr>
          <p:cNvPr id="70" name="Text Placeholder 3">
            <a:extLst>
              <a:ext uri="{FF2B5EF4-FFF2-40B4-BE49-F238E27FC236}">
                <a16:creationId xmlns:a16="http://schemas.microsoft.com/office/drawing/2014/main" id="{A1717075-CCA9-4A44-90AB-E0301F118BC8}"/>
              </a:ext>
            </a:extLst>
          </p:cNvPr>
          <p:cNvSpPr>
            <a:spLocks noGrp="1"/>
          </p:cNvSpPr>
          <p:nvPr>
            <p:custDataLst>
              <p:tags r:id="rId15"/>
            </p:custDataLst>
          </p:nvPr>
        </p:nvSpPr>
        <p:spPr bwMode="gray">
          <a:xfrm>
            <a:off x="3262313" y="2871788"/>
            <a:ext cx="39370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3B1A033A-079B-403C-AFDE-98FB4EC4C1DE}" type="datetime'''''''''''M''''''''i''''x''''''''''e''''d'">
              <a:rPr lang="en-US" altLang="en-US" smtClean="0">
                <a:solidFill>
                  <a:schemeClr val="bg1"/>
                </a:solidFill>
              </a:rPr>
              <a:pPr/>
              <a:t>Mixed</a:t>
            </a:fld>
            <a:endParaRPr lang="en-US" dirty="0">
              <a:solidFill>
                <a:schemeClr val="bg1"/>
              </a:solidFill>
              <a:sym typeface="+mn-lt"/>
            </a:endParaRPr>
          </a:p>
        </p:txBody>
      </p:sp>
      <p:sp>
        <p:nvSpPr>
          <p:cNvPr id="72" name="Text Placeholder 3">
            <a:extLst>
              <a:ext uri="{FF2B5EF4-FFF2-40B4-BE49-F238E27FC236}">
                <a16:creationId xmlns:a16="http://schemas.microsoft.com/office/drawing/2014/main" id="{B1F6D572-8E3B-40F7-8F7C-78739314D572}"/>
              </a:ext>
            </a:extLst>
          </p:cNvPr>
          <p:cNvSpPr>
            <a:spLocks noGrp="1"/>
          </p:cNvSpPr>
          <p:nvPr>
            <p:custDataLst>
              <p:tags r:id="rId16"/>
            </p:custDataLst>
          </p:nvPr>
        </p:nvSpPr>
        <p:spPr bwMode="gray">
          <a:xfrm>
            <a:off x="2300288" y="2871788"/>
            <a:ext cx="595313"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88B9C1C9-A3CD-483B-B024-1B62B4E3AF4E}" type="datetime'N''''e''''''g''''''''''a''t''i''''''''''''''''v''e'''''''''">
              <a:rPr lang="en-US" altLang="en-US" smtClean="0">
                <a:solidFill>
                  <a:schemeClr val="bg1"/>
                </a:solidFill>
              </a:rPr>
              <a:pPr/>
              <a:t>Negative</a:t>
            </a:fld>
            <a:endParaRPr lang="en-US" dirty="0">
              <a:solidFill>
                <a:schemeClr val="bg1"/>
              </a:solidFill>
              <a:sym typeface="+mn-lt"/>
            </a:endParaRPr>
          </a:p>
        </p:txBody>
      </p:sp>
      <p:sp>
        <p:nvSpPr>
          <p:cNvPr id="73" name="Rectangular Callout 15">
            <a:extLst>
              <a:ext uri="{FF2B5EF4-FFF2-40B4-BE49-F238E27FC236}">
                <a16:creationId xmlns:a16="http://schemas.microsoft.com/office/drawing/2014/main" id="{2036893A-5D0A-46BF-BF81-199DD4153EDA}"/>
              </a:ext>
            </a:extLst>
          </p:cNvPr>
          <p:cNvSpPr/>
          <p:nvPr/>
        </p:nvSpPr>
        <p:spPr>
          <a:xfrm>
            <a:off x="5508060" y="3707404"/>
            <a:ext cx="1558665" cy="1363874"/>
          </a:xfrm>
          <a:prstGeom prst="wedgeRectCallout">
            <a:avLst>
              <a:gd name="adj1" fmla="val -4663"/>
              <a:gd name="adj2" fmla="val 61902"/>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“You can't use Dropbox. Unless the client uses Dropbox - so your PL says it's ok. Then just use Dropbox</a:t>
            </a:r>
            <a:r>
              <a:rPr lang="en-US" sz="1200" dirty="0">
                <a:cs typeface="Arial" pitchFamily="34" charset="0"/>
              </a:rPr>
              <a:t>.</a:t>
            </a:r>
            <a:r>
              <a:rPr lang="en-GB" sz="1200" dirty="0">
                <a:cs typeface="Arial" pitchFamily="34" charset="0"/>
              </a:rPr>
              <a:t>” </a:t>
            </a:r>
          </a:p>
          <a:p>
            <a:pPr algn="r"/>
            <a:r>
              <a:rPr lang="en-GB" sz="1000" i="1" dirty="0">
                <a:cs typeface="Arial" pitchFamily="34" charset="0"/>
              </a:rPr>
              <a:t>Consultant</a:t>
            </a:r>
          </a:p>
        </p:txBody>
      </p:sp>
      <p:sp>
        <p:nvSpPr>
          <p:cNvPr id="74" name="Rectangular Callout 18">
            <a:extLst>
              <a:ext uri="{FF2B5EF4-FFF2-40B4-BE49-F238E27FC236}">
                <a16:creationId xmlns:a16="http://schemas.microsoft.com/office/drawing/2014/main" id="{B338A544-84F1-4C41-B7A6-C67E95627D7A}"/>
              </a:ext>
            </a:extLst>
          </p:cNvPr>
          <p:cNvSpPr/>
          <p:nvPr/>
        </p:nvSpPr>
        <p:spPr>
          <a:xfrm>
            <a:off x="139120" y="5379563"/>
            <a:ext cx="3516893" cy="1422833"/>
          </a:xfrm>
          <a:prstGeom prst="wedgeRectCallout">
            <a:avLst>
              <a:gd name="adj1" fmla="val -6218"/>
              <a:gd name="adj2" fmla="val -61903"/>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“We make the use of our digital tools complicated - why can't we for example share files on Slack (a gated secure platform), when we can still send files as attachment via email? A lot of people, especially senior staff, still flout rules by sharing files directly as attachments in emails instead of via secure links.” </a:t>
            </a:r>
          </a:p>
          <a:p>
            <a:pPr algn="r"/>
            <a:r>
              <a:rPr lang="en-GB" sz="1000" i="1" dirty="0">
                <a:cs typeface="Arial" pitchFamily="34" charset="0"/>
              </a:rPr>
              <a:t>Global Services</a:t>
            </a:r>
          </a:p>
        </p:txBody>
      </p:sp>
      <p:sp>
        <p:nvSpPr>
          <p:cNvPr id="75" name="Rectangular Callout 24">
            <a:extLst>
              <a:ext uri="{FF2B5EF4-FFF2-40B4-BE49-F238E27FC236}">
                <a16:creationId xmlns:a16="http://schemas.microsoft.com/office/drawing/2014/main" id="{49836229-48FA-4081-A89B-41E95BECF061}"/>
              </a:ext>
            </a:extLst>
          </p:cNvPr>
          <p:cNvSpPr/>
          <p:nvPr/>
        </p:nvSpPr>
        <p:spPr>
          <a:xfrm>
            <a:off x="139121" y="3696934"/>
            <a:ext cx="3072392" cy="1374344"/>
          </a:xfrm>
          <a:prstGeom prst="wedgeRectCallout">
            <a:avLst>
              <a:gd name="adj1" fmla="val 1791"/>
              <a:gd name="adj2" fmla="val 61441"/>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“People are sending around documents via WhatsApp and Telegram all the time, and </a:t>
            </a:r>
            <a:r>
              <a:rPr lang="en-GB" sz="1200" dirty="0" err="1">
                <a:cs typeface="Arial" pitchFamily="34" charset="0"/>
              </a:rPr>
              <a:t>MDPs</a:t>
            </a:r>
            <a:r>
              <a:rPr lang="en-GB" sz="1200" dirty="0">
                <a:cs typeface="Arial" pitchFamily="34" charset="0"/>
              </a:rPr>
              <a:t> and Partners actually request not to send the files by e-mail, but rather by messengers. Sending docs to clients via messengers is also a common practice</a:t>
            </a:r>
            <a:r>
              <a:rPr lang="en-US" sz="1200" dirty="0"/>
              <a:t>.</a:t>
            </a:r>
            <a:r>
              <a:rPr lang="en-GB" sz="1200" dirty="0">
                <a:cs typeface="Arial" pitchFamily="34" charset="0"/>
              </a:rPr>
              <a:t>”</a:t>
            </a:r>
          </a:p>
          <a:p>
            <a:pPr algn="r"/>
            <a:r>
              <a:rPr lang="en-GB" sz="1100" i="1" dirty="0">
                <a:cs typeface="Arial" pitchFamily="34" charset="0"/>
              </a:rPr>
              <a:t>Consultant</a:t>
            </a:r>
          </a:p>
        </p:txBody>
      </p:sp>
      <p:sp>
        <p:nvSpPr>
          <p:cNvPr id="76" name="Rectangular Callout 181">
            <a:extLst>
              <a:ext uri="{FF2B5EF4-FFF2-40B4-BE49-F238E27FC236}">
                <a16:creationId xmlns:a16="http://schemas.microsoft.com/office/drawing/2014/main" id="{55D3EF65-6D0D-444F-8134-FD7C2D2BEB0F}"/>
              </a:ext>
            </a:extLst>
          </p:cNvPr>
          <p:cNvSpPr/>
          <p:nvPr/>
        </p:nvSpPr>
        <p:spPr>
          <a:xfrm>
            <a:off x="3277294" y="3707404"/>
            <a:ext cx="2159992" cy="1363874"/>
          </a:xfrm>
          <a:prstGeom prst="wedgeRectCallout">
            <a:avLst>
              <a:gd name="adj1" fmla="val 13898"/>
              <a:gd name="adj2" fmla="val 5796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“We are predominantly using WhatsApp over Slack, as it is the preferred method of management by our clients, and is far more convenient and simple than Slack.” </a:t>
            </a:r>
          </a:p>
          <a:p>
            <a:pPr algn="r"/>
            <a:r>
              <a:rPr lang="en-GB" sz="1000" i="1" dirty="0">
                <a:cs typeface="Arial" pitchFamily="34" charset="0"/>
              </a:rPr>
              <a:t>Project Leader</a:t>
            </a:r>
          </a:p>
        </p:txBody>
      </p:sp>
      <p:sp>
        <p:nvSpPr>
          <p:cNvPr id="77" name="Rectangle 76">
            <a:extLst>
              <a:ext uri="{FF2B5EF4-FFF2-40B4-BE49-F238E27FC236}">
                <a16:creationId xmlns:a16="http://schemas.microsoft.com/office/drawing/2014/main" id="{4EBCB3D2-C351-41BB-AB5E-243052DF3A64}"/>
              </a:ext>
            </a:extLst>
          </p:cNvPr>
          <p:cNvSpPr/>
          <p:nvPr/>
        </p:nvSpPr>
        <p:spPr>
          <a:xfrm>
            <a:off x="139121" y="159630"/>
            <a:ext cx="8746462" cy="178527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rgbClr val="FFFFFF"/>
                </a:solidFill>
              </a:rPr>
              <a:t>There were relatively fewer comments in this section, with most talking about overly complicated security policies &amp; difficulty following them. As it relates to IT, some ABM's mentioned they felt IT was not auditing systems enough, &amp; many employees spoke about unsupported / uncompliant tools being used (e.g.: WhatsApp, WeChat, Dropbox, etc.). Tools like MS Teams are demanded to better assist employees remain security compliant. Many employees also mentioned mis-use of Egnyte, generally by omitting to use it &amp; instead sharing files over email or other messaging platforms. It is felt that the more senior Consulting staff tend towards this behavior &amp; perhaps an awareness drive to this cohort might be beneficial. </a:t>
            </a:r>
            <a:endParaRPr lang="en-US" sz="1100" dirty="0">
              <a:solidFill>
                <a:srgbClr val="FFFFFF"/>
              </a:solidFill>
            </a:endParaRPr>
          </a:p>
        </p:txBody>
      </p:sp>
      <p:sp>
        <p:nvSpPr>
          <p:cNvPr id="80" name="Rectangular Callout 18">
            <a:extLst>
              <a:ext uri="{FF2B5EF4-FFF2-40B4-BE49-F238E27FC236}">
                <a16:creationId xmlns:a16="http://schemas.microsoft.com/office/drawing/2014/main" id="{8583F577-BEF2-4CCB-A143-44618D750AF0}"/>
              </a:ext>
            </a:extLst>
          </p:cNvPr>
          <p:cNvSpPr/>
          <p:nvPr/>
        </p:nvSpPr>
        <p:spPr>
          <a:xfrm>
            <a:off x="3777567" y="5384828"/>
            <a:ext cx="2384699" cy="1417567"/>
          </a:xfrm>
          <a:prstGeom prst="wedgeRectCallout">
            <a:avLst>
              <a:gd name="adj1" fmla="val 9629"/>
              <a:gd name="adj2" fmla="val -60519"/>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“Every employee in China is using WeChat to communicate, including senior leadership. WeChat is not an approved comms channel. Everyone turns a blind eye and say nothing</a:t>
            </a:r>
            <a:r>
              <a:rPr lang="en-US" sz="1200" dirty="0"/>
              <a:t>.</a:t>
            </a:r>
            <a:r>
              <a:rPr lang="en-GB" sz="1200" dirty="0">
                <a:cs typeface="Arial" pitchFamily="34" charset="0"/>
              </a:rPr>
              <a:t>”</a:t>
            </a:r>
          </a:p>
          <a:p>
            <a:pPr algn="r"/>
            <a:r>
              <a:rPr lang="en-GB" sz="1000" i="1" dirty="0">
                <a:cs typeface="Arial" pitchFamily="34" charset="0"/>
              </a:rPr>
              <a:t>BST</a:t>
            </a:r>
          </a:p>
        </p:txBody>
      </p:sp>
      <p:sp>
        <p:nvSpPr>
          <p:cNvPr id="81" name="Rectangular Callout 18">
            <a:extLst>
              <a:ext uri="{FF2B5EF4-FFF2-40B4-BE49-F238E27FC236}">
                <a16:creationId xmlns:a16="http://schemas.microsoft.com/office/drawing/2014/main" id="{7E2DBA1D-3648-4FC3-A5B8-6B49FEF964CC}"/>
              </a:ext>
            </a:extLst>
          </p:cNvPr>
          <p:cNvSpPr/>
          <p:nvPr/>
        </p:nvSpPr>
        <p:spPr>
          <a:xfrm>
            <a:off x="7137499" y="3714084"/>
            <a:ext cx="1743574" cy="1409058"/>
          </a:xfrm>
          <a:prstGeom prst="wedgeRectCallout">
            <a:avLst>
              <a:gd name="adj1" fmla="val -41458"/>
              <a:gd name="adj2" fmla="val 62901"/>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“Sometimes I'm not sure if BCG IT security team is doing proper audits of the systems we are using, e.g., zoom, VPN (no proper 2FA)</a:t>
            </a:r>
            <a:r>
              <a:rPr lang="en-US" sz="1200" dirty="0"/>
              <a:t>.</a:t>
            </a:r>
            <a:r>
              <a:rPr lang="en-GB" sz="1200" dirty="0">
                <a:cs typeface="Arial" pitchFamily="34" charset="0"/>
              </a:rPr>
              <a:t>”</a:t>
            </a:r>
          </a:p>
          <a:p>
            <a:pPr algn="r"/>
            <a:r>
              <a:rPr lang="en-GB" sz="1000" i="1" dirty="0">
                <a:cs typeface="Arial" pitchFamily="34" charset="0"/>
              </a:rPr>
              <a:t>Platinion</a:t>
            </a:r>
          </a:p>
        </p:txBody>
      </p:sp>
      <p:sp>
        <p:nvSpPr>
          <p:cNvPr id="88" name="Rectangular Callout 18">
            <a:extLst>
              <a:ext uri="{FF2B5EF4-FFF2-40B4-BE49-F238E27FC236}">
                <a16:creationId xmlns:a16="http://schemas.microsoft.com/office/drawing/2014/main" id="{E8237E6B-3A67-4435-9BBA-6CF37FB88108}"/>
              </a:ext>
            </a:extLst>
          </p:cNvPr>
          <p:cNvSpPr/>
          <p:nvPr/>
        </p:nvSpPr>
        <p:spPr>
          <a:xfrm>
            <a:off x="6258896" y="5384828"/>
            <a:ext cx="2620568" cy="1417567"/>
          </a:xfrm>
          <a:prstGeom prst="wedgeRectCallout">
            <a:avLst>
              <a:gd name="adj1" fmla="val 9629"/>
              <a:gd name="adj2" fmla="val -60519"/>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“All cases should be forced to abandon attachments and only use Egnyte links. It's easy ask for junior employees but MDP's are awful at it; they're emailing attachments crowding out everyone's inbox...”</a:t>
            </a:r>
          </a:p>
          <a:p>
            <a:pPr algn="r"/>
            <a:r>
              <a:rPr lang="en-GB" sz="1000" i="1" dirty="0">
                <a:cs typeface="Arial" pitchFamily="34" charset="0"/>
              </a:rPr>
              <a:t>Consultant</a:t>
            </a:r>
          </a:p>
        </p:txBody>
      </p:sp>
    </p:spTree>
    <p:extLst>
      <p:ext uri="{BB962C8B-B14F-4D97-AF65-F5344CB8AC3E}">
        <p14:creationId xmlns:p14="http://schemas.microsoft.com/office/powerpoint/2010/main" val="23278299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47" name="think-cell Slide" r:id="rId5" imgW="473" imgH="473" progId="TCLayout.ActiveDocument.1">
                  <p:embed/>
                </p:oleObj>
              </mc:Choice>
              <mc:Fallback>
                <p:oleObj name="think-cell Slide" r:id="rId5" imgW="473" imgH="473"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GB"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GB" dirty="0"/>
              <a:t>COVID-19 Section</a:t>
            </a:r>
            <a:endParaRPr lang="en-GB" sz="3200" i="1" dirty="0"/>
          </a:p>
        </p:txBody>
      </p:sp>
      <p:grpSp>
        <p:nvGrpSpPr>
          <p:cNvPr id="10" name="Group 9">
            <a:extLst>
              <a:ext uri="{FF2B5EF4-FFF2-40B4-BE49-F238E27FC236}">
                <a16:creationId xmlns:a16="http://schemas.microsoft.com/office/drawing/2014/main" id="{3C445A8F-4832-4C3D-95BA-BBF521766409}"/>
              </a:ext>
            </a:extLst>
          </p:cNvPr>
          <p:cNvGrpSpPr>
            <a:grpSpLocks noChangeAspect="1"/>
          </p:cNvGrpSpPr>
          <p:nvPr/>
        </p:nvGrpSpPr>
        <p:grpSpPr>
          <a:xfrm>
            <a:off x="9876416" y="1867766"/>
            <a:ext cx="1644650" cy="1644650"/>
            <a:chOff x="5272088" y="2606675"/>
            <a:chExt cx="1644650" cy="1644650"/>
          </a:xfrm>
        </p:grpSpPr>
        <p:sp>
          <p:nvSpPr>
            <p:cNvPr id="14" name="AutoShape 3">
              <a:extLst>
                <a:ext uri="{FF2B5EF4-FFF2-40B4-BE49-F238E27FC236}">
                  <a16:creationId xmlns:a16="http://schemas.microsoft.com/office/drawing/2014/main" id="{B3F3346F-C789-44FA-AD0A-FC3CB3C71759}"/>
                </a:ext>
              </a:extLst>
            </p:cNvPr>
            <p:cNvSpPr>
              <a:spLocks noChangeAspect="1" noChangeArrowheads="1" noTextEdit="1"/>
            </p:cNvSpPr>
            <p:nvPr/>
          </p:nvSpPr>
          <p:spPr bwMode="auto">
            <a:xfrm>
              <a:off x="5272088"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a:extLst>
                <a:ext uri="{FF2B5EF4-FFF2-40B4-BE49-F238E27FC236}">
                  <a16:creationId xmlns:a16="http://schemas.microsoft.com/office/drawing/2014/main" id="{2673FB77-E1F6-4380-AA0D-348929BF6C97}"/>
                </a:ext>
              </a:extLst>
            </p:cNvPr>
            <p:cNvSpPr>
              <a:spLocks/>
            </p:cNvSpPr>
            <p:nvPr/>
          </p:nvSpPr>
          <p:spPr bwMode="auto">
            <a:xfrm>
              <a:off x="5526088" y="2831048"/>
              <a:ext cx="1135063" cy="1250415"/>
            </a:xfrm>
            <a:custGeom>
              <a:avLst/>
              <a:gdLst>
                <a:gd name="connsiteX0" fmla="*/ 94826 w 1135063"/>
                <a:gd name="connsiteY0" fmla="*/ 1086902 h 1250415"/>
                <a:gd name="connsiteX1" fmla="*/ 132614 w 1135063"/>
                <a:gd name="connsiteY1" fmla="*/ 1086902 h 1250415"/>
                <a:gd name="connsiteX2" fmla="*/ 163985 w 1135063"/>
                <a:gd name="connsiteY2" fmla="*/ 1086902 h 1250415"/>
                <a:gd name="connsiteX3" fmla="*/ 971078 w 1135063"/>
                <a:gd name="connsiteY3" fmla="*/ 1086902 h 1250415"/>
                <a:gd name="connsiteX4" fmla="*/ 1002449 w 1135063"/>
                <a:gd name="connsiteY4" fmla="*/ 1086902 h 1250415"/>
                <a:gd name="connsiteX5" fmla="*/ 1040237 w 1135063"/>
                <a:gd name="connsiteY5" fmla="*/ 1086902 h 1250415"/>
                <a:gd name="connsiteX6" fmla="*/ 1055922 w 1135063"/>
                <a:gd name="connsiteY6" fmla="*/ 1102680 h 1250415"/>
                <a:gd name="connsiteX7" fmla="*/ 1055922 w 1135063"/>
                <a:gd name="connsiteY7" fmla="*/ 1134235 h 1250415"/>
                <a:gd name="connsiteX8" fmla="*/ 1119378 w 1135063"/>
                <a:gd name="connsiteY8" fmla="*/ 1134235 h 1250415"/>
                <a:gd name="connsiteX9" fmla="*/ 1135063 w 1135063"/>
                <a:gd name="connsiteY9" fmla="*/ 1150012 h 1250415"/>
                <a:gd name="connsiteX10" fmla="*/ 1135063 w 1135063"/>
                <a:gd name="connsiteY10" fmla="*/ 1234638 h 1250415"/>
                <a:gd name="connsiteX11" fmla="*/ 1119378 w 1135063"/>
                <a:gd name="connsiteY11" fmla="*/ 1250415 h 1250415"/>
                <a:gd name="connsiteX12" fmla="*/ 15685 w 1135063"/>
                <a:gd name="connsiteY12" fmla="*/ 1250415 h 1250415"/>
                <a:gd name="connsiteX13" fmla="*/ 0 w 1135063"/>
                <a:gd name="connsiteY13" fmla="*/ 1234638 h 1250415"/>
                <a:gd name="connsiteX14" fmla="*/ 0 w 1135063"/>
                <a:gd name="connsiteY14" fmla="*/ 1150012 h 1250415"/>
                <a:gd name="connsiteX15" fmla="*/ 15685 w 1135063"/>
                <a:gd name="connsiteY15" fmla="*/ 1134235 h 1250415"/>
                <a:gd name="connsiteX16" fmla="*/ 79140 w 1135063"/>
                <a:gd name="connsiteY16" fmla="*/ 1134235 h 1250415"/>
                <a:gd name="connsiteX17" fmla="*/ 79140 w 1135063"/>
                <a:gd name="connsiteY17" fmla="*/ 1102680 h 1250415"/>
                <a:gd name="connsiteX18" fmla="*/ 94826 w 1135063"/>
                <a:gd name="connsiteY18" fmla="*/ 1086902 h 1250415"/>
                <a:gd name="connsiteX19" fmla="*/ 632668 w 1135063"/>
                <a:gd name="connsiteY19" fmla="*/ 705902 h 1250415"/>
                <a:gd name="connsiteX20" fmla="*/ 794496 w 1135063"/>
                <a:gd name="connsiteY20" fmla="*/ 705902 h 1250415"/>
                <a:gd name="connsiteX21" fmla="*/ 801688 w 1135063"/>
                <a:gd name="connsiteY21" fmla="*/ 713762 h 1250415"/>
                <a:gd name="connsiteX22" fmla="*/ 801688 w 1135063"/>
                <a:gd name="connsiteY22" fmla="*/ 1048880 h 1250415"/>
                <a:gd name="connsiteX23" fmla="*/ 794496 w 1135063"/>
                <a:gd name="connsiteY23" fmla="*/ 1056740 h 1250415"/>
                <a:gd name="connsiteX24" fmla="*/ 632668 w 1135063"/>
                <a:gd name="connsiteY24" fmla="*/ 1056740 h 1250415"/>
                <a:gd name="connsiteX25" fmla="*/ 625475 w 1135063"/>
                <a:gd name="connsiteY25" fmla="*/ 1048880 h 1250415"/>
                <a:gd name="connsiteX26" fmla="*/ 625475 w 1135063"/>
                <a:gd name="connsiteY26" fmla="*/ 713762 h 1250415"/>
                <a:gd name="connsiteX27" fmla="*/ 632668 w 1135063"/>
                <a:gd name="connsiteY27" fmla="*/ 705902 h 1250415"/>
                <a:gd name="connsiteX28" fmla="*/ 342091 w 1135063"/>
                <a:gd name="connsiteY28" fmla="*/ 705902 h 1250415"/>
                <a:gd name="connsiteX29" fmla="*/ 502461 w 1135063"/>
                <a:gd name="connsiteY29" fmla="*/ 705902 h 1250415"/>
                <a:gd name="connsiteX30" fmla="*/ 509588 w 1135063"/>
                <a:gd name="connsiteY30" fmla="*/ 713065 h 1250415"/>
                <a:gd name="connsiteX31" fmla="*/ 509588 w 1135063"/>
                <a:gd name="connsiteY31" fmla="*/ 874952 h 1250415"/>
                <a:gd name="connsiteX32" fmla="*/ 502461 w 1135063"/>
                <a:gd name="connsiteY32" fmla="*/ 882115 h 1250415"/>
                <a:gd name="connsiteX33" fmla="*/ 342091 w 1135063"/>
                <a:gd name="connsiteY33" fmla="*/ 882115 h 1250415"/>
                <a:gd name="connsiteX34" fmla="*/ 334963 w 1135063"/>
                <a:gd name="connsiteY34" fmla="*/ 874952 h 1250415"/>
                <a:gd name="connsiteX35" fmla="*/ 334963 w 1135063"/>
                <a:gd name="connsiteY35" fmla="*/ 713065 h 1250415"/>
                <a:gd name="connsiteX36" fmla="*/ 342091 w 1135063"/>
                <a:gd name="connsiteY36" fmla="*/ 705902 h 1250415"/>
                <a:gd name="connsiteX37" fmla="*/ 971550 w 1135063"/>
                <a:gd name="connsiteY37" fmla="*/ 513815 h 1250415"/>
                <a:gd name="connsiteX38" fmla="*/ 1003300 w 1135063"/>
                <a:gd name="connsiteY38" fmla="*/ 540803 h 1250415"/>
                <a:gd name="connsiteX39" fmla="*/ 1003300 w 1135063"/>
                <a:gd name="connsiteY39" fmla="*/ 1056740 h 1250415"/>
                <a:gd name="connsiteX40" fmla="*/ 971550 w 1135063"/>
                <a:gd name="connsiteY40" fmla="*/ 1056740 h 1250415"/>
                <a:gd name="connsiteX41" fmla="*/ 163513 w 1135063"/>
                <a:gd name="connsiteY41" fmla="*/ 513815 h 1250415"/>
                <a:gd name="connsiteX42" fmla="*/ 163513 w 1135063"/>
                <a:gd name="connsiteY42" fmla="*/ 1056740 h 1250415"/>
                <a:gd name="connsiteX43" fmla="*/ 131763 w 1135063"/>
                <a:gd name="connsiteY43" fmla="*/ 1056740 h 1250415"/>
                <a:gd name="connsiteX44" fmla="*/ 131763 w 1135063"/>
                <a:gd name="connsiteY44" fmla="*/ 540803 h 1250415"/>
                <a:gd name="connsiteX45" fmla="*/ 632668 w 1135063"/>
                <a:gd name="connsiteY45" fmla="*/ 432852 h 1250415"/>
                <a:gd name="connsiteX46" fmla="*/ 794496 w 1135063"/>
                <a:gd name="connsiteY46" fmla="*/ 432852 h 1250415"/>
                <a:gd name="connsiteX47" fmla="*/ 801688 w 1135063"/>
                <a:gd name="connsiteY47" fmla="*/ 440015 h 1250415"/>
                <a:gd name="connsiteX48" fmla="*/ 801688 w 1135063"/>
                <a:gd name="connsiteY48" fmla="*/ 601902 h 1250415"/>
                <a:gd name="connsiteX49" fmla="*/ 794496 w 1135063"/>
                <a:gd name="connsiteY49" fmla="*/ 609065 h 1250415"/>
                <a:gd name="connsiteX50" fmla="*/ 632668 w 1135063"/>
                <a:gd name="connsiteY50" fmla="*/ 609065 h 1250415"/>
                <a:gd name="connsiteX51" fmla="*/ 625475 w 1135063"/>
                <a:gd name="connsiteY51" fmla="*/ 601902 h 1250415"/>
                <a:gd name="connsiteX52" fmla="*/ 625475 w 1135063"/>
                <a:gd name="connsiteY52" fmla="*/ 440015 h 1250415"/>
                <a:gd name="connsiteX53" fmla="*/ 632668 w 1135063"/>
                <a:gd name="connsiteY53" fmla="*/ 432852 h 1250415"/>
                <a:gd name="connsiteX54" fmla="*/ 342091 w 1135063"/>
                <a:gd name="connsiteY54" fmla="*/ 432852 h 1250415"/>
                <a:gd name="connsiteX55" fmla="*/ 502461 w 1135063"/>
                <a:gd name="connsiteY55" fmla="*/ 432852 h 1250415"/>
                <a:gd name="connsiteX56" fmla="*/ 509588 w 1135063"/>
                <a:gd name="connsiteY56" fmla="*/ 440015 h 1250415"/>
                <a:gd name="connsiteX57" fmla="*/ 509588 w 1135063"/>
                <a:gd name="connsiteY57" fmla="*/ 601902 h 1250415"/>
                <a:gd name="connsiteX58" fmla="*/ 502461 w 1135063"/>
                <a:gd name="connsiteY58" fmla="*/ 609065 h 1250415"/>
                <a:gd name="connsiteX59" fmla="*/ 342091 w 1135063"/>
                <a:gd name="connsiteY59" fmla="*/ 609065 h 1250415"/>
                <a:gd name="connsiteX60" fmla="*/ 334963 w 1135063"/>
                <a:gd name="connsiteY60" fmla="*/ 601902 h 1250415"/>
                <a:gd name="connsiteX61" fmla="*/ 334963 w 1135063"/>
                <a:gd name="connsiteY61" fmla="*/ 440015 h 1250415"/>
                <a:gd name="connsiteX62" fmla="*/ 342091 w 1135063"/>
                <a:gd name="connsiteY62" fmla="*/ 432852 h 1250415"/>
                <a:gd name="connsiteX63" fmla="*/ 240529 w 1135063"/>
                <a:gd name="connsiteY63" fmla="*/ 78840 h 1250415"/>
                <a:gd name="connsiteX64" fmla="*/ 329385 w 1135063"/>
                <a:gd name="connsiteY64" fmla="*/ 78840 h 1250415"/>
                <a:gd name="connsiteX65" fmla="*/ 336551 w 1135063"/>
                <a:gd name="connsiteY65" fmla="*/ 85957 h 1250415"/>
                <a:gd name="connsiteX66" fmla="*/ 336551 w 1135063"/>
                <a:gd name="connsiteY66" fmla="*/ 155697 h 1250415"/>
                <a:gd name="connsiteX67" fmla="*/ 233363 w 1135063"/>
                <a:gd name="connsiteY67" fmla="*/ 243940 h 1250415"/>
                <a:gd name="connsiteX68" fmla="*/ 233363 w 1135063"/>
                <a:gd name="connsiteY68" fmla="*/ 85957 h 1250415"/>
                <a:gd name="connsiteX69" fmla="*/ 240529 w 1135063"/>
                <a:gd name="connsiteY69" fmla="*/ 78840 h 1250415"/>
                <a:gd name="connsiteX70" fmla="*/ 562539 w 1135063"/>
                <a:gd name="connsiteY70" fmla="*/ 1605 h 1250415"/>
                <a:gd name="connsiteX71" fmla="*/ 572524 w 1135063"/>
                <a:gd name="connsiteY71" fmla="*/ 1605 h 1250415"/>
                <a:gd name="connsiteX72" fmla="*/ 1113873 w 1135063"/>
                <a:gd name="connsiteY72" fmla="*/ 468895 h 1250415"/>
                <a:gd name="connsiteX73" fmla="*/ 1116013 w 1135063"/>
                <a:gd name="connsiteY73" fmla="*/ 474602 h 1250415"/>
                <a:gd name="connsiteX74" fmla="*/ 1116013 w 1135063"/>
                <a:gd name="connsiteY74" fmla="*/ 582329 h 1250415"/>
                <a:gd name="connsiteX75" fmla="*/ 1104601 w 1135063"/>
                <a:gd name="connsiteY75" fmla="*/ 588036 h 1250415"/>
                <a:gd name="connsiteX76" fmla="*/ 1002608 w 1135063"/>
                <a:gd name="connsiteY76" fmla="*/ 499572 h 1250415"/>
                <a:gd name="connsiteX77" fmla="*/ 975505 w 1135063"/>
                <a:gd name="connsiteY77" fmla="*/ 476743 h 1250415"/>
                <a:gd name="connsiteX78" fmla="*/ 572524 w 1135063"/>
                <a:gd name="connsiteY78" fmla="*/ 128594 h 1250415"/>
                <a:gd name="connsiteX79" fmla="*/ 562539 w 1135063"/>
                <a:gd name="connsiteY79" fmla="*/ 128594 h 1250415"/>
                <a:gd name="connsiteX80" fmla="*/ 159559 w 1135063"/>
                <a:gd name="connsiteY80" fmla="*/ 476743 h 1250415"/>
                <a:gd name="connsiteX81" fmla="*/ 132455 w 1135063"/>
                <a:gd name="connsiteY81" fmla="*/ 499572 h 1250415"/>
                <a:gd name="connsiteX82" fmla="*/ 30462 w 1135063"/>
                <a:gd name="connsiteY82" fmla="*/ 588036 h 1250415"/>
                <a:gd name="connsiteX83" fmla="*/ 19050 w 1135063"/>
                <a:gd name="connsiteY83" fmla="*/ 582329 h 1250415"/>
                <a:gd name="connsiteX84" fmla="*/ 19050 w 1135063"/>
                <a:gd name="connsiteY84" fmla="*/ 474602 h 1250415"/>
                <a:gd name="connsiteX85" fmla="*/ 21190 w 1135063"/>
                <a:gd name="connsiteY85" fmla="*/ 468895 h 1250415"/>
                <a:gd name="connsiteX86" fmla="*/ 233735 w 1135063"/>
                <a:gd name="connsiteY86" fmla="*/ 285546 h 1250415"/>
                <a:gd name="connsiteX87" fmla="*/ 336442 w 1135063"/>
                <a:gd name="connsiteY87" fmla="*/ 197082 h 1250415"/>
                <a:gd name="connsiteX88" fmla="*/ 562539 w 1135063"/>
                <a:gd name="connsiteY88" fmla="*/ 1605 h 125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35063" h="1250415">
                  <a:moveTo>
                    <a:pt x="94826" y="1086902"/>
                  </a:moveTo>
                  <a:cubicBezTo>
                    <a:pt x="94826" y="1086902"/>
                    <a:pt x="94826" y="1086902"/>
                    <a:pt x="132614" y="1086902"/>
                  </a:cubicBezTo>
                  <a:cubicBezTo>
                    <a:pt x="132614" y="1086902"/>
                    <a:pt x="132614" y="1086902"/>
                    <a:pt x="163985" y="1086902"/>
                  </a:cubicBezTo>
                  <a:cubicBezTo>
                    <a:pt x="163985" y="1086902"/>
                    <a:pt x="163985" y="1086902"/>
                    <a:pt x="971078" y="1086902"/>
                  </a:cubicBezTo>
                  <a:cubicBezTo>
                    <a:pt x="971078" y="1086902"/>
                    <a:pt x="971078" y="1086902"/>
                    <a:pt x="1002449" y="1086902"/>
                  </a:cubicBezTo>
                  <a:cubicBezTo>
                    <a:pt x="1002449" y="1086902"/>
                    <a:pt x="1002449" y="1086902"/>
                    <a:pt x="1040237" y="1086902"/>
                  </a:cubicBezTo>
                  <a:cubicBezTo>
                    <a:pt x="1049506" y="1086902"/>
                    <a:pt x="1055922" y="1094074"/>
                    <a:pt x="1055922" y="1102680"/>
                  </a:cubicBezTo>
                  <a:cubicBezTo>
                    <a:pt x="1055922" y="1102680"/>
                    <a:pt x="1055922" y="1102680"/>
                    <a:pt x="1055922" y="1134235"/>
                  </a:cubicBezTo>
                  <a:cubicBezTo>
                    <a:pt x="1055922" y="1134235"/>
                    <a:pt x="1055922" y="1134235"/>
                    <a:pt x="1119378" y="1134235"/>
                  </a:cubicBezTo>
                  <a:cubicBezTo>
                    <a:pt x="1127933" y="1134235"/>
                    <a:pt x="1135063" y="1141406"/>
                    <a:pt x="1135063" y="1150012"/>
                  </a:cubicBezTo>
                  <a:cubicBezTo>
                    <a:pt x="1135063" y="1150012"/>
                    <a:pt x="1135063" y="1150012"/>
                    <a:pt x="1135063" y="1234638"/>
                  </a:cubicBezTo>
                  <a:cubicBezTo>
                    <a:pt x="1135063" y="1243244"/>
                    <a:pt x="1127933" y="1250415"/>
                    <a:pt x="1119378" y="1250415"/>
                  </a:cubicBezTo>
                  <a:cubicBezTo>
                    <a:pt x="1119378" y="1250415"/>
                    <a:pt x="1119378" y="1250415"/>
                    <a:pt x="15685" y="1250415"/>
                  </a:cubicBezTo>
                  <a:cubicBezTo>
                    <a:pt x="7130" y="1250415"/>
                    <a:pt x="0" y="1243244"/>
                    <a:pt x="0" y="1234638"/>
                  </a:cubicBezTo>
                  <a:cubicBezTo>
                    <a:pt x="0" y="1234638"/>
                    <a:pt x="0" y="1234638"/>
                    <a:pt x="0" y="1150012"/>
                  </a:cubicBezTo>
                  <a:cubicBezTo>
                    <a:pt x="0" y="1141406"/>
                    <a:pt x="7130" y="1134235"/>
                    <a:pt x="15685" y="1134235"/>
                  </a:cubicBezTo>
                  <a:cubicBezTo>
                    <a:pt x="15685" y="1134235"/>
                    <a:pt x="15685" y="1134235"/>
                    <a:pt x="79140" y="1134235"/>
                  </a:cubicBezTo>
                  <a:cubicBezTo>
                    <a:pt x="79140" y="1134235"/>
                    <a:pt x="79140" y="1134235"/>
                    <a:pt x="79140" y="1102680"/>
                  </a:cubicBezTo>
                  <a:cubicBezTo>
                    <a:pt x="79140" y="1094074"/>
                    <a:pt x="85557" y="1086902"/>
                    <a:pt x="94826" y="1086902"/>
                  </a:cubicBezTo>
                  <a:close/>
                  <a:moveTo>
                    <a:pt x="632668" y="705902"/>
                  </a:moveTo>
                  <a:cubicBezTo>
                    <a:pt x="632668" y="705902"/>
                    <a:pt x="632668" y="705902"/>
                    <a:pt x="794496" y="705902"/>
                  </a:cubicBezTo>
                  <a:cubicBezTo>
                    <a:pt x="798811" y="705902"/>
                    <a:pt x="801688" y="709475"/>
                    <a:pt x="801688" y="713762"/>
                  </a:cubicBezTo>
                  <a:cubicBezTo>
                    <a:pt x="801688" y="713762"/>
                    <a:pt x="801688" y="713762"/>
                    <a:pt x="801688" y="1048880"/>
                  </a:cubicBezTo>
                  <a:cubicBezTo>
                    <a:pt x="801688" y="1053167"/>
                    <a:pt x="798811" y="1056740"/>
                    <a:pt x="794496" y="1056740"/>
                  </a:cubicBezTo>
                  <a:cubicBezTo>
                    <a:pt x="794496" y="1056740"/>
                    <a:pt x="794496" y="1056740"/>
                    <a:pt x="632668" y="1056740"/>
                  </a:cubicBezTo>
                  <a:cubicBezTo>
                    <a:pt x="629071" y="1056740"/>
                    <a:pt x="625475" y="1053167"/>
                    <a:pt x="625475" y="1048880"/>
                  </a:cubicBezTo>
                  <a:cubicBezTo>
                    <a:pt x="625475" y="1048880"/>
                    <a:pt x="625475" y="1048880"/>
                    <a:pt x="625475" y="713762"/>
                  </a:cubicBezTo>
                  <a:cubicBezTo>
                    <a:pt x="625475" y="709475"/>
                    <a:pt x="629071" y="705902"/>
                    <a:pt x="632668" y="705902"/>
                  </a:cubicBezTo>
                  <a:close/>
                  <a:moveTo>
                    <a:pt x="342091" y="705902"/>
                  </a:moveTo>
                  <a:cubicBezTo>
                    <a:pt x="342091" y="705902"/>
                    <a:pt x="342091" y="705902"/>
                    <a:pt x="502461" y="705902"/>
                  </a:cubicBezTo>
                  <a:cubicBezTo>
                    <a:pt x="506024" y="705902"/>
                    <a:pt x="509588" y="709484"/>
                    <a:pt x="509588" y="713065"/>
                  </a:cubicBezTo>
                  <a:cubicBezTo>
                    <a:pt x="509588" y="713065"/>
                    <a:pt x="509588" y="713065"/>
                    <a:pt x="509588" y="874952"/>
                  </a:cubicBezTo>
                  <a:cubicBezTo>
                    <a:pt x="509588" y="878534"/>
                    <a:pt x="506024" y="882115"/>
                    <a:pt x="502461" y="882115"/>
                  </a:cubicBezTo>
                  <a:cubicBezTo>
                    <a:pt x="502461" y="882115"/>
                    <a:pt x="502461" y="882115"/>
                    <a:pt x="342091" y="882115"/>
                  </a:cubicBezTo>
                  <a:cubicBezTo>
                    <a:pt x="337814" y="882115"/>
                    <a:pt x="334963" y="878534"/>
                    <a:pt x="334963" y="874952"/>
                  </a:cubicBezTo>
                  <a:cubicBezTo>
                    <a:pt x="334963" y="874952"/>
                    <a:pt x="334963" y="874952"/>
                    <a:pt x="334963" y="713065"/>
                  </a:cubicBezTo>
                  <a:cubicBezTo>
                    <a:pt x="334963" y="709484"/>
                    <a:pt x="337814" y="705902"/>
                    <a:pt x="342091" y="705902"/>
                  </a:cubicBezTo>
                  <a:close/>
                  <a:moveTo>
                    <a:pt x="971550" y="513815"/>
                  </a:moveTo>
                  <a:lnTo>
                    <a:pt x="1003300" y="540803"/>
                  </a:lnTo>
                  <a:lnTo>
                    <a:pt x="1003300" y="1056740"/>
                  </a:lnTo>
                  <a:lnTo>
                    <a:pt x="971550" y="1056740"/>
                  </a:lnTo>
                  <a:close/>
                  <a:moveTo>
                    <a:pt x="163513" y="513815"/>
                  </a:moveTo>
                  <a:lnTo>
                    <a:pt x="163513" y="1056740"/>
                  </a:lnTo>
                  <a:lnTo>
                    <a:pt x="131763" y="1056740"/>
                  </a:lnTo>
                  <a:lnTo>
                    <a:pt x="131763" y="540803"/>
                  </a:lnTo>
                  <a:close/>
                  <a:moveTo>
                    <a:pt x="632668" y="432852"/>
                  </a:moveTo>
                  <a:cubicBezTo>
                    <a:pt x="632668" y="432852"/>
                    <a:pt x="632668" y="432852"/>
                    <a:pt x="794496" y="432852"/>
                  </a:cubicBezTo>
                  <a:cubicBezTo>
                    <a:pt x="798811" y="432852"/>
                    <a:pt x="801688" y="436434"/>
                    <a:pt x="801688" y="440015"/>
                  </a:cubicBezTo>
                  <a:cubicBezTo>
                    <a:pt x="801688" y="440015"/>
                    <a:pt x="801688" y="440015"/>
                    <a:pt x="801688" y="601902"/>
                  </a:cubicBezTo>
                  <a:cubicBezTo>
                    <a:pt x="801688" y="605484"/>
                    <a:pt x="798811" y="609065"/>
                    <a:pt x="794496" y="609065"/>
                  </a:cubicBezTo>
                  <a:cubicBezTo>
                    <a:pt x="794496" y="609065"/>
                    <a:pt x="794496" y="609065"/>
                    <a:pt x="632668" y="609065"/>
                  </a:cubicBezTo>
                  <a:cubicBezTo>
                    <a:pt x="629071" y="609065"/>
                    <a:pt x="625475" y="605484"/>
                    <a:pt x="625475" y="601902"/>
                  </a:cubicBezTo>
                  <a:cubicBezTo>
                    <a:pt x="625475" y="601902"/>
                    <a:pt x="625475" y="601902"/>
                    <a:pt x="625475" y="440015"/>
                  </a:cubicBezTo>
                  <a:cubicBezTo>
                    <a:pt x="625475" y="436434"/>
                    <a:pt x="629071" y="432852"/>
                    <a:pt x="632668" y="432852"/>
                  </a:cubicBezTo>
                  <a:close/>
                  <a:moveTo>
                    <a:pt x="342091" y="432852"/>
                  </a:moveTo>
                  <a:cubicBezTo>
                    <a:pt x="342091" y="432852"/>
                    <a:pt x="342091" y="432852"/>
                    <a:pt x="502461" y="432852"/>
                  </a:cubicBezTo>
                  <a:cubicBezTo>
                    <a:pt x="506024" y="432852"/>
                    <a:pt x="509588" y="436434"/>
                    <a:pt x="509588" y="440015"/>
                  </a:cubicBezTo>
                  <a:cubicBezTo>
                    <a:pt x="509588" y="440015"/>
                    <a:pt x="509588" y="440015"/>
                    <a:pt x="509588" y="601902"/>
                  </a:cubicBezTo>
                  <a:cubicBezTo>
                    <a:pt x="509588" y="605484"/>
                    <a:pt x="506024" y="609065"/>
                    <a:pt x="502461" y="609065"/>
                  </a:cubicBezTo>
                  <a:cubicBezTo>
                    <a:pt x="502461" y="609065"/>
                    <a:pt x="502461" y="609065"/>
                    <a:pt x="342091" y="609065"/>
                  </a:cubicBezTo>
                  <a:cubicBezTo>
                    <a:pt x="337814" y="609065"/>
                    <a:pt x="334963" y="605484"/>
                    <a:pt x="334963" y="601902"/>
                  </a:cubicBezTo>
                  <a:cubicBezTo>
                    <a:pt x="334963" y="601902"/>
                    <a:pt x="334963" y="601902"/>
                    <a:pt x="334963" y="440015"/>
                  </a:cubicBezTo>
                  <a:cubicBezTo>
                    <a:pt x="334963" y="436434"/>
                    <a:pt x="337814" y="432852"/>
                    <a:pt x="342091" y="432852"/>
                  </a:cubicBezTo>
                  <a:close/>
                  <a:moveTo>
                    <a:pt x="240529" y="78840"/>
                  </a:moveTo>
                  <a:cubicBezTo>
                    <a:pt x="240529" y="78840"/>
                    <a:pt x="240529" y="78840"/>
                    <a:pt x="329385" y="78840"/>
                  </a:cubicBezTo>
                  <a:cubicBezTo>
                    <a:pt x="333685" y="78840"/>
                    <a:pt x="336551" y="81687"/>
                    <a:pt x="336551" y="85957"/>
                  </a:cubicBezTo>
                  <a:lnTo>
                    <a:pt x="336551" y="155697"/>
                  </a:lnTo>
                  <a:cubicBezTo>
                    <a:pt x="336551" y="155697"/>
                    <a:pt x="336551" y="155697"/>
                    <a:pt x="233363" y="243940"/>
                  </a:cubicBezTo>
                  <a:cubicBezTo>
                    <a:pt x="233363" y="243940"/>
                    <a:pt x="233363" y="243940"/>
                    <a:pt x="233363" y="85957"/>
                  </a:cubicBezTo>
                  <a:cubicBezTo>
                    <a:pt x="233363" y="81687"/>
                    <a:pt x="236230" y="78840"/>
                    <a:pt x="240529" y="78840"/>
                  </a:cubicBezTo>
                  <a:close/>
                  <a:moveTo>
                    <a:pt x="562539" y="1605"/>
                  </a:moveTo>
                  <a:cubicBezTo>
                    <a:pt x="565392" y="-535"/>
                    <a:pt x="569671" y="-535"/>
                    <a:pt x="572524" y="1605"/>
                  </a:cubicBezTo>
                  <a:cubicBezTo>
                    <a:pt x="572524" y="1605"/>
                    <a:pt x="572524" y="1605"/>
                    <a:pt x="1113873" y="468895"/>
                  </a:cubicBezTo>
                  <a:cubicBezTo>
                    <a:pt x="1115300" y="470322"/>
                    <a:pt x="1116013" y="472462"/>
                    <a:pt x="1116013" y="474602"/>
                  </a:cubicBezTo>
                  <a:cubicBezTo>
                    <a:pt x="1116013" y="474602"/>
                    <a:pt x="1116013" y="474602"/>
                    <a:pt x="1116013" y="582329"/>
                  </a:cubicBezTo>
                  <a:cubicBezTo>
                    <a:pt x="1116013" y="588749"/>
                    <a:pt x="1108881" y="591603"/>
                    <a:pt x="1104601" y="588036"/>
                  </a:cubicBezTo>
                  <a:cubicBezTo>
                    <a:pt x="1104601" y="588036"/>
                    <a:pt x="1104601" y="588036"/>
                    <a:pt x="1002608" y="499572"/>
                  </a:cubicBezTo>
                  <a:cubicBezTo>
                    <a:pt x="1002608" y="499572"/>
                    <a:pt x="1002608" y="499572"/>
                    <a:pt x="975505" y="476743"/>
                  </a:cubicBezTo>
                  <a:cubicBezTo>
                    <a:pt x="975505" y="476743"/>
                    <a:pt x="975505" y="476743"/>
                    <a:pt x="572524" y="128594"/>
                  </a:cubicBezTo>
                  <a:cubicBezTo>
                    <a:pt x="569671" y="125740"/>
                    <a:pt x="565392" y="125740"/>
                    <a:pt x="562539" y="128594"/>
                  </a:cubicBezTo>
                  <a:cubicBezTo>
                    <a:pt x="562539" y="128594"/>
                    <a:pt x="562539" y="128594"/>
                    <a:pt x="159559" y="476743"/>
                  </a:cubicBezTo>
                  <a:cubicBezTo>
                    <a:pt x="159559" y="476743"/>
                    <a:pt x="159559" y="476743"/>
                    <a:pt x="132455" y="499572"/>
                  </a:cubicBezTo>
                  <a:cubicBezTo>
                    <a:pt x="132455" y="499572"/>
                    <a:pt x="132455" y="499572"/>
                    <a:pt x="30462" y="588036"/>
                  </a:cubicBezTo>
                  <a:cubicBezTo>
                    <a:pt x="26183" y="591603"/>
                    <a:pt x="19050" y="588749"/>
                    <a:pt x="19050" y="582329"/>
                  </a:cubicBezTo>
                  <a:cubicBezTo>
                    <a:pt x="19050" y="582329"/>
                    <a:pt x="19050" y="582329"/>
                    <a:pt x="19050" y="474602"/>
                  </a:cubicBezTo>
                  <a:cubicBezTo>
                    <a:pt x="19050" y="472462"/>
                    <a:pt x="19763" y="470322"/>
                    <a:pt x="21190" y="468895"/>
                  </a:cubicBezTo>
                  <a:cubicBezTo>
                    <a:pt x="21190" y="468895"/>
                    <a:pt x="21190" y="468895"/>
                    <a:pt x="233735" y="285546"/>
                  </a:cubicBezTo>
                  <a:cubicBezTo>
                    <a:pt x="233735" y="285546"/>
                    <a:pt x="233735" y="285546"/>
                    <a:pt x="336442" y="197082"/>
                  </a:cubicBezTo>
                  <a:cubicBezTo>
                    <a:pt x="336442" y="197082"/>
                    <a:pt x="336442" y="197082"/>
                    <a:pt x="562539" y="1605"/>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204794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979616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71" name="think-cell Slide" r:id="rId22" imgW="473" imgH="473" progId="TCLayout.ActiveDocument.1">
                  <p:embed/>
                </p:oleObj>
              </mc:Choice>
              <mc:Fallback>
                <p:oleObj name="think-cell Slide" r:id="rId22" imgW="473" imgH="473" progId="TCLayout.ActiveDocument.1">
                  <p:embed/>
                  <p:pic>
                    <p:nvPicPr>
                      <p:cNvPr id="3" name="Object 2" hidden="1"/>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Title 2">
            <a:extLst>
              <a:ext uri="{FF2B5EF4-FFF2-40B4-BE49-F238E27FC236}">
                <a16:creationId xmlns:a16="http://schemas.microsoft.com/office/drawing/2014/main" id="{6752979B-E1AC-4BC1-A906-36494C7CA5D2}"/>
              </a:ext>
            </a:extLst>
          </p:cNvPr>
          <p:cNvSpPr txBox="1">
            <a:spLocks/>
          </p:cNvSpPr>
          <p:nvPr/>
        </p:nvSpPr>
        <p:spPr>
          <a:xfrm>
            <a:off x="551490" y="416154"/>
            <a:ext cx="8101584" cy="5262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GB" dirty="0"/>
              <a:t>COVID-19 Section</a:t>
            </a:r>
            <a:br>
              <a:rPr lang="en-GB" dirty="0"/>
            </a:br>
            <a:r>
              <a:rPr lang="en-GB" sz="1400" i="1" dirty="0">
                <a:solidFill>
                  <a:schemeClr val="accent5"/>
                </a:solidFill>
              </a:rPr>
              <a:t>All Cohorts</a:t>
            </a:r>
            <a:endParaRPr lang="en-GB" sz="1400" dirty="0"/>
          </a:p>
        </p:txBody>
      </p:sp>
      <p:sp>
        <p:nvSpPr>
          <p:cNvPr id="10" name="TextBox 9">
            <a:extLst>
              <a:ext uri="{FF2B5EF4-FFF2-40B4-BE49-F238E27FC236}">
                <a16:creationId xmlns:a16="http://schemas.microsoft.com/office/drawing/2014/main" id="{1E2AFF7D-CD44-4266-BDE2-D84C825A5AEA}"/>
              </a:ext>
            </a:extLst>
          </p:cNvPr>
          <p:cNvSpPr txBox="1"/>
          <p:nvPr/>
        </p:nvSpPr>
        <p:spPr>
          <a:xfrm>
            <a:off x="9212262" y="0"/>
            <a:ext cx="2743031" cy="6857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dirty="0">
                <a:solidFill>
                  <a:srgbClr val="FFFFFF"/>
                </a:solidFill>
              </a:rPr>
              <a:t>The number 1 option chosen was the flexibility to work remotely (89%), with the use of digital collab. tools coming 2nd, with 59% selecting this option</a:t>
            </a:r>
          </a:p>
          <a:p>
            <a:endParaRPr lang="en-GB" dirty="0">
              <a:solidFill>
                <a:srgbClr val="FFFFFF"/>
              </a:solidFill>
            </a:endParaRPr>
          </a:p>
          <a:p>
            <a:r>
              <a:rPr lang="en-GB" dirty="0">
                <a:solidFill>
                  <a:srgbClr val="FFFFFF"/>
                </a:solidFill>
              </a:rPr>
              <a:t>There is a relationship between remote work &amp; tool availability, to ensure employees are productive</a:t>
            </a:r>
          </a:p>
        </p:txBody>
      </p:sp>
      <p:sp>
        <p:nvSpPr>
          <p:cNvPr id="8" name="TextBox 7">
            <a:extLst>
              <a:ext uri="{FF2B5EF4-FFF2-40B4-BE49-F238E27FC236}">
                <a16:creationId xmlns:a16="http://schemas.microsoft.com/office/drawing/2014/main" id="{8CE18CF3-3D97-40AC-9AC5-F95742E0321B}"/>
              </a:ext>
            </a:extLst>
          </p:cNvPr>
          <p:cNvSpPr txBox="1"/>
          <p:nvPr/>
        </p:nvSpPr>
        <p:spPr>
          <a:xfrm>
            <a:off x="607114" y="1213151"/>
            <a:ext cx="8101584"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400" b="1" dirty="0">
                <a:solidFill>
                  <a:srgbClr val="295E7E"/>
                </a:solidFill>
                <a:latin typeface="Trebuchet MS" panose="020B0703020202090204" pitchFamily="34" charset="0"/>
              </a:rPr>
              <a:t>Q: </a:t>
            </a:r>
            <a:r>
              <a:rPr lang="en-US" sz="1400" dirty="0">
                <a:solidFill>
                  <a:srgbClr val="295E7E"/>
                </a:solidFill>
                <a:latin typeface="Trebuchet MS" panose="020B0703020202090204" pitchFamily="34" charset="0"/>
              </a:rPr>
              <a:t>'What experience(s) from the past 3-6 months would you like to see brought into our 'post-COVID</a:t>
            </a:r>
            <a:r>
              <a:rPr lang="en-GB" sz="1400" dirty="0">
                <a:solidFill>
                  <a:srgbClr val="295E7E"/>
                </a:solidFill>
                <a:latin typeface="Trebuchet MS" panose="020B0703020202090204" pitchFamily="34" charset="0"/>
              </a:rPr>
              <a:t>' ways of working'?</a:t>
            </a:r>
            <a:endParaRPr lang="en-US" sz="1400" dirty="0">
              <a:solidFill>
                <a:srgbClr val="295E7E"/>
              </a:solidFill>
              <a:latin typeface="Trebuchet MS" panose="020B0703020202090204" pitchFamily="34" charset="0"/>
            </a:endParaRPr>
          </a:p>
        </p:txBody>
      </p:sp>
      <p:graphicFrame>
        <p:nvGraphicFramePr>
          <p:cNvPr id="179" name="Chart 178">
            <a:extLst>
              <a:ext uri="{FF2B5EF4-FFF2-40B4-BE49-F238E27FC236}">
                <a16:creationId xmlns:a16="http://schemas.microsoft.com/office/drawing/2014/main" id="{812B5194-CC3C-4E05-A033-E735CFBF3162}"/>
              </a:ext>
            </a:extLst>
          </p:cNvPr>
          <p:cNvGraphicFramePr/>
          <p:nvPr>
            <p:custDataLst>
              <p:tags r:id="rId3"/>
            </p:custDataLst>
            <p:extLst>
              <p:ext uri="{D42A27DB-BD31-4B8C-83A1-F6EECF244321}">
                <p14:modId xmlns:p14="http://schemas.microsoft.com/office/powerpoint/2010/main" val="3977367677"/>
              </p:ext>
            </p:extLst>
          </p:nvPr>
        </p:nvGraphicFramePr>
        <p:xfrm>
          <a:off x="2909888" y="1954213"/>
          <a:ext cx="5670550" cy="4349750"/>
        </p:xfrm>
        <a:graphic>
          <a:graphicData uri="http://schemas.openxmlformats.org/drawingml/2006/chart">
            <c:chart xmlns:c="http://schemas.openxmlformats.org/drawingml/2006/chart" xmlns:r="http://schemas.openxmlformats.org/officeDocument/2006/relationships" r:id="rId24"/>
          </a:graphicData>
        </a:graphic>
      </p:graphicFrame>
      <p:sp>
        <p:nvSpPr>
          <p:cNvPr id="58" name="Text Placeholder 3">
            <a:extLst>
              <a:ext uri="{FF2B5EF4-FFF2-40B4-BE49-F238E27FC236}">
                <a16:creationId xmlns:a16="http://schemas.microsoft.com/office/drawing/2014/main" id="{69D16C28-3512-4E81-A3E6-E83B0ECD64D9}"/>
              </a:ext>
            </a:extLst>
          </p:cNvPr>
          <p:cNvSpPr>
            <a:spLocks noGrp="1"/>
          </p:cNvSpPr>
          <p:nvPr>
            <p:custDataLst>
              <p:tags r:id="rId4"/>
            </p:custDataLst>
          </p:nvPr>
        </p:nvSpPr>
        <p:spPr bwMode="gray">
          <a:xfrm>
            <a:off x="871538" y="3243264"/>
            <a:ext cx="20066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248C5121-E6E8-4D9B-8205-1F0271DD1722}" type="datetime'''W''ork sus''ta''''''i''na''''b''il''i''ty'''''' initiatives'">
              <a:rPr lang="en-US" altLang="en-US" smtClean="0"/>
              <a:pPr/>
              <a:t>Work sustainability initiatives</a:t>
            </a:fld>
            <a:endParaRPr lang="en-US" dirty="0"/>
          </a:p>
        </p:txBody>
      </p:sp>
      <p:sp>
        <p:nvSpPr>
          <p:cNvPr id="11" name="Text Placeholder 3">
            <a:extLst>
              <a:ext uri="{FF2B5EF4-FFF2-40B4-BE49-F238E27FC236}">
                <a16:creationId xmlns:a16="http://schemas.microsoft.com/office/drawing/2014/main" id="{3E6BF56F-21C1-4E17-BFF1-DAEF35BD1D8D}"/>
              </a:ext>
            </a:extLst>
          </p:cNvPr>
          <p:cNvSpPr>
            <a:spLocks noGrp="1"/>
          </p:cNvSpPr>
          <p:nvPr>
            <p:custDataLst>
              <p:tags r:id="rId5"/>
            </p:custDataLst>
          </p:nvPr>
        </p:nvSpPr>
        <p:spPr bwMode="gray">
          <a:xfrm>
            <a:off x="1481138" y="3767139"/>
            <a:ext cx="13970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26537218-9D3F-404A-8FC0-DA426FE908E0}" type="datetime'''''''R''''e''''''''duc''''''ed work'' ''''trav''''''e''l'''''">
              <a:rPr lang="en-US" altLang="en-US" smtClean="0"/>
              <a:pPr/>
              <a:t>Reduced work travel</a:t>
            </a:fld>
            <a:endParaRPr lang="en-US" dirty="0"/>
          </a:p>
        </p:txBody>
      </p:sp>
      <p:sp>
        <p:nvSpPr>
          <p:cNvPr id="9" name="Text Placeholder 3">
            <a:extLst>
              <a:ext uri="{FF2B5EF4-FFF2-40B4-BE49-F238E27FC236}">
                <a16:creationId xmlns:a16="http://schemas.microsoft.com/office/drawing/2014/main" id="{16A17701-ED30-458A-869F-8043F0F77961}"/>
              </a:ext>
            </a:extLst>
          </p:cNvPr>
          <p:cNvSpPr>
            <a:spLocks noGrp="1"/>
          </p:cNvSpPr>
          <p:nvPr>
            <p:custDataLst>
              <p:tags r:id="rId6"/>
            </p:custDataLst>
          </p:nvPr>
        </p:nvSpPr>
        <p:spPr bwMode="gray">
          <a:xfrm>
            <a:off x="979488" y="2197101"/>
            <a:ext cx="18986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C645FCF8-65BA-4B19-87F0-0FAC60352BEE}" type="datetime'Fl''''e''''''x''''''ibility ''to'' ''work r''em''''''ot''ely'">
              <a:rPr lang="en-US" altLang="en-US" smtClean="0"/>
              <a:pPr/>
              <a:t>Flexibility to work remotely</a:t>
            </a:fld>
            <a:endParaRPr lang="en-US" dirty="0"/>
          </a:p>
        </p:txBody>
      </p:sp>
      <p:sp>
        <p:nvSpPr>
          <p:cNvPr id="12" name="Text Placeholder 3">
            <a:extLst>
              <a:ext uri="{FF2B5EF4-FFF2-40B4-BE49-F238E27FC236}">
                <a16:creationId xmlns:a16="http://schemas.microsoft.com/office/drawing/2014/main" id="{5B2C7262-D1FC-46F4-A66F-8F3EE30E179F}"/>
              </a:ext>
            </a:extLst>
          </p:cNvPr>
          <p:cNvSpPr>
            <a:spLocks noGrp="1"/>
          </p:cNvSpPr>
          <p:nvPr>
            <p:custDataLst>
              <p:tags r:id="rId7"/>
            </p:custDataLst>
          </p:nvPr>
        </p:nvSpPr>
        <p:spPr bwMode="gray">
          <a:xfrm>
            <a:off x="1184275" y="4813301"/>
            <a:ext cx="169386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E6DD9C96-9081-4544-9511-DD8F364099B3}" type="datetime'Vir''tual'' ''''''learnin''''g'' ''off''e''ring''s'''''''">
              <a:rPr lang="en-US" altLang="en-US" smtClean="0"/>
              <a:pPr/>
              <a:t>Virtual learning offerings</a:t>
            </a:fld>
            <a:endParaRPr lang="en-US" dirty="0"/>
          </a:p>
        </p:txBody>
      </p:sp>
      <p:sp>
        <p:nvSpPr>
          <p:cNvPr id="35" name="Text Placeholder 3">
            <a:extLst>
              <a:ext uri="{FF2B5EF4-FFF2-40B4-BE49-F238E27FC236}">
                <a16:creationId xmlns:a16="http://schemas.microsoft.com/office/drawing/2014/main" id="{C92A6819-D6F7-4651-AAA2-15ABC0D46F99}"/>
              </a:ext>
            </a:extLst>
          </p:cNvPr>
          <p:cNvSpPr>
            <a:spLocks noGrp="1"/>
          </p:cNvSpPr>
          <p:nvPr>
            <p:custDataLst>
              <p:tags r:id="rId8"/>
            </p:custDataLst>
          </p:nvPr>
        </p:nvSpPr>
        <p:spPr bwMode="gray">
          <a:xfrm>
            <a:off x="1228725" y="5233989"/>
            <a:ext cx="1649413" cy="4032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EF8E3082-B786-49FA-BE9A-A74F81C8B69F}" type="datetime'Changes to qu''est''ion''s in &#10;the PTO'''' su''r''''''''vey'''">
              <a:rPr lang="en-GB" altLang="en-US" smtClean="0"/>
              <a:pPr/>
              <a:t>Changes to questions in 
the PTO survey</a:t>
            </a:fld>
            <a:endParaRPr lang="en-US" dirty="0"/>
          </a:p>
        </p:txBody>
      </p:sp>
      <p:sp>
        <p:nvSpPr>
          <p:cNvPr id="38" name="Text Placeholder 3">
            <a:extLst>
              <a:ext uri="{FF2B5EF4-FFF2-40B4-BE49-F238E27FC236}">
                <a16:creationId xmlns:a16="http://schemas.microsoft.com/office/drawing/2014/main" id="{CB207225-0ACF-4896-874B-6562BD3F32DB}"/>
              </a:ext>
            </a:extLst>
          </p:cNvPr>
          <p:cNvSpPr>
            <a:spLocks noGrp="1"/>
          </p:cNvSpPr>
          <p:nvPr>
            <p:custDataLst>
              <p:tags r:id="rId9"/>
            </p:custDataLst>
          </p:nvPr>
        </p:nvSpPr>
        <p:spPr bwMode="gray">
          <a:xfrm>
            <a:off x="2490788" y="5859464"/>
            <a:ext cx="3873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8163D98F-ABE4-4DB6-9868-05B1FB5EA735}" type="datetime'''O''''''''''''''t''''''''''''h''''''''''''''''e''''''''r'">
              <a:rPr lang="en-US" altLang="en-US" smtClean="0"/>
              <a:pPr/>
              <a:t>Other</a:t>
            </a:fld>
            <a:endParaRPr lang="en-US" dirty="0"/>
          </a:p>
        </p:txBody>
      </p:sp>
      <p:sp>
        <p:nvSpPr>
          <p:cNvPr id="51" name="Text Placeholder 3">
            <a:extLst>
              <a:ext uri="{FF2B5EF4-FFF2-40B4-BE49-F238E27FC236}">
                <a16:creationId xmlns:a16="http://schemas.microsoft.com/office/drawing/2014/main" id="{70AC0D4D-4F16-4A89-800B-BB323B33ED5E}"/>
              </a:ext>
            </a:extLst>
          </p:cNvPr>
          <p:cNvSpPr>
            <a:spLocks noGrp="1"/>
          </p:cNvSpPr>
          <p:nvPr>
            <p:custDataLst>
              <p:tags r:id="rId10"/>
            </p:custDataLst>
          </p:nvPr>
        </p:nvSpPr>
        <p:spPr bwMode="gray">
          <a:xfrm>
            <a:off x="650875" y="2619376"/>
            <a:ext cx="2227263" cy="4032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0A29F9D5-6E37-4363-918A-70843C764C78}" type="thinkcell&lt;?xml version=&quot;1.0&quot; encoding=&quot;UTF-16&quot; standalone=&quot;yes&quot;?&gt;&lt;root reqver=&quot;27037&quot;&gt;&lt;version val=&quot;32438&quot;/&gt;&lt;PersistentType&gt;&lt;m_guid val=&quot;c886b39e-102c-4e9b-a4d2-90db9b401a08&quot;/&gt;&lt;m_prec&gt;&lt;m_yearfmt&gt;&lt;begin val=&quot;0&quot;/&gt;&lt;end val=&quot;4&quot;/&gt;&lt;/m_yearfmt&gt;&lt;/m_prec&gt;&lt;/PersistentType&gt;&lt;/root&gt;">
              <a:rPr lang="en-GB" altLang="en-US" smtClean="0"/>
              <a:pPr/>
              <a:t>Use of digital collaboration tools
(e.g. Slack, Trello, Zoom)</a:t>
            </a:fld>
            <a:endParaRPr lang="en-US" dirty="0"/>
          </a:p>
        </p:txBody>
      </p:sp>
      <p:sp>
        <p:nvSpPr>
          <p:cNvPr id="67" name="Text Placeholder 3">
            <a:extLst>
              <a:ext uri="{FF2B5EF4-FFF2-40B4-BE49-F238E27FC236}">
                <a16:creationId xmlns:a16="http://schemas.microsoft.com/office/drawing/2014/main" id="{A2BA6167-6C07-4EE6-83C0-55230BEBD9D8}"/>
              </a:ext>
            </a:extLst>
          </p:cNvPr>
          <p:cNvSpPr>
            <a:spLocks noGrp="1"/>
          </p:cNvSpPr>
          <p:nvPr>
            <p:custDataLst>
              <p:tags r:id="rId11"/>
            </p:custDataLst>
          </p:nvPr>
        </p:nvSpPr>
        <p:spPr bwMode="gray">
          <a:xfrm>
            <a:off x="1058863" y="4187826"/>
            <a:ext cx="1819275" cy="4032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EF506E44-3D5E-437E-9346-2AFC656A3338}" type="datetime'Virtual o''ffice engage''ment &#10;activities'' (e.g. townhalls)'">
              <a:rPr lang="en-GB" altLang="en-US" smtClean="0"/>
              <a:pPr/>
              <a:t>Virtual office engagement 
activities (e.g. townhalls)</a:t>
            </a:fld>
            <a:endParaRPr lang="en-US" dirty="0"/>
          </a:p>
        </p:txBody>
      </p:sp>
      <p:sp>
        <p:nvSpPr>
          <p:cNvPr id="166" name="Text Placeholder 3">
            <a:extLst>
              <a:ext uri="{FF2B5EF4-FFF2-40B4-BE49-F238E27FC236}">
                <a16:creationId xmlns:a16="http://schemas.microsoft.com/office/drawing/2014/main" id="{75C3FCBD-6824-4112-BC2E-AA5546AB2A2D}"/>
              </a:ext>
            </a:extLst>
          </p:cNvPr>
          <p:cNvSpPr>
            <a:spLocks noGrp="1"/>
          </p:cNvSpPr>
          <p:nvPr>
            <p:custDataLst>
              <p:tags r:id="rId12"/>
            </p:custDataLst>
          </p:nvPr>
        </p:nvSpPr>
        <p:spPr bwMode="gray">
          <a:xfrm>
            <a:off x="2979738" y="5859464"/>
            <a:ext cx="209550" cy="201613"/>
          </a:xfrm>
          <a:prstGeom prst="rect">
            <a:avLst/>
          </a:prstGeom>
          <a:noFill/>
          <a:ln>
            <a:noFill/>
          </a:ln>
          <a:effectLst/>
          <a:extLst>
            <a:ext uri="{909E8E84-426E-40DD-AFC4-6F175D3DCCD1}">
              <a14:hiddenFill xmlns:a14="http://schemas.microsoft.com/office/drawing/2010/main">
                <a:solidFill>
                  <a:srgbClr val="6E6F73"/>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20E08CE9-CD5F-4DC1-8DC9-06E34A8A62E1}" type="datetime'''3'''''''''''''''''''''''''''''''''''''''''''''''''">
              <a:rPr lang="en-US" altLang="en-US" smtClean="0">
                <a:solidFill>
                  <a:schemeClr val="bg1"/>
                </a:solidFill>
              </a:rPr>
              <a:pPr algn="ctr">
                <a:spcBef>
                  <a:spcPct val="0"/>
                </a:spcBef>
                <a:spcAft>
                  <a:spcPct val="0"/>
                </a:spcAft>
              </a:pPr>
              <a:t>3</a:t>
            </a:fld>
            <a:r>
              <a:rPr lang="en-US" altLang="en-US" dirty="0">
                <a:solidFill>
                  <a:schemeClr val="bg1"/>
                </a:solidFill>
              </a:rPr>
              <a:t>%</a:t>
            </a:r>
            <a:endParaRPr lang="en-US" dirty="0">
              <a:solidFill>
                <a:schemeClr val="bg1"/>
              </a:solidFill>
            </a:endParaRPr>
          </a:p>
        </p:txBody>
      </p:sp>
      <p:sp>
        <p:nvSpPr>
          <p:cNvPr id="122" name="Text Placeholder 3">
            <a:extLst>
              <a:ext uri="{FF2B5EF4-FFF2-40B4-BE49-F238E27FC236}">
                <a16:creationId xmlns:a16="http://schemas.microsoft.com/office/drawing/2014/main" id="{AA3CD84D-AABD-49C9-857B-2C48A9D93E8D}"/>
              </a:ext>
            </a:extLst>
          </p:cNvPr>
          <p:cNvSpPr>
            <a:spLocks noGrp="1"/>
          </p:cNvSpPr>
          <p:nvPr>
            <p:custDataLst>
              <p:tags r:id="rId13"/>
            </p:custDataLst>
          </p:nvPr>
        </p:nvSpPr>
        <p:spPr bwMode="gray">
          <a:xfrm>
            <a:off x="5600700" y="2197101"/>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buNone/>
            </a:pPr>
            <a:r>
              <a:rPr lang="en-US" dirty="0">
                <a:solidFill>
                  <a:schemeClr val="bg1"/>
                </a:solidFill>
              </a:rPr>
              <a:t>89%</a:t>
            </a:r>
          </a:p>
        </p:txBody>
      </p:sp>
      <p:sp>
        <p:nvSpPr>
          <p:cNvPr id="128" name="Text Placeholder 3">
            <a:extLst>
              <a:ext uri="{FF2B5EF4-FFF2-40B4-BE49-F238E27FC236}">
                <a16:creationId xmlns:a16="http://schemas.microsoft.com/office/drawing/2014/main" id="{7375B6D1-9F43-4118-AB3F-8461E2E15FF7}"/>
              </a:ext>
            </a:extLst>
          </p:cNvPr>
          <p:cNvSpPr>
            <a:spLocks noGrp="1"/>
          </p:cNvSpPr>
          <p:nvPr>
            <p:custDataLst>
              <p:tags r:id="rId14"/>
            </p:custDataLst>
          </p:nvPr>
        </p:nvSpPr>
        <p:spPr bwMode="gray">
          <a:xfrm>
            <a:off x="4672013" y="2720976"/>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85D6C228-3B4E-4E37-B8EC-50E0017E889A}" type="datetime'''''''''5''''''''''''''''''''9'''''''''''''''">
              <a:rPr lang="en-US" altLang="en-US" smtClean="0">
                <a:solidFill>
                  <a:schemeClr val="bg1"/>
                </a:solidFill>
              </a:rPr>
              <a:pPr algn="ctr">
                <a:spcBef>
                  <a:spcPct val="0"/>
                </a:spcBef>
                <a:spcAft>
                  <a:spcPct val="0"/>
                </a:spcAft>
              </a:pPr>
              <a:t>59</a:t>
            </a:fld>
            <a:r>
              <a:rPr lang="en-US" altLang="en-US" dirty="0">
                <a:solidFill>
                  <a:schemeClr val="bg1"/>
                </a:solidFill>
              </a:rPr>
              <a:t>%</a:t>
            </a:r>
            <a:endParaRPr lang="en-US" dirty="0">
              <a:solidFill>
                <a:schemeClr val="bg1"/>
              </a:solidFill>
            </a:endParaRPr>
          </a:p>
        </p:txBody>
      </p:sp>
      <p:sp>
        <p:nvSpPr>
          <p:cNvPr id="133" name="Text Placeholder 3">
            <a:extLst>
              <a:ext uri="{FF2B5EF4-FFF2-40B4-BE49-F238E27FC236}">
                <a16:creationId xmlns:a16="http://schemas.microsoft.com/office/drawing/2014/main" id="{FE0AA0A2-14B6-45CB-8E7D-188BC506FC0F}"/>
              </a:ext>
            </a:extLst>
          </p:cNvPr>
          <p:cNvSpPr>
            <a:spLocks noGrp="1"/>
          </p:cNvSpPr>
          <p:nvPr>
            <p:custDataLst>
              <p:tags r:id="rId15"/>
            </p:custDataLst>
          </p:nvPr>
        </p:nvSpPr>
        <p:spPr bwMode="gray">
          <a:xfrm>
            <a:off x="4518025" y="3243264"/>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8955F7F6-8D1D-45A9-AEC1-90B47B691F99}" type="datetime'5''''''''''''''''''''''''''''''''''''''''''''''''4'">
              <a:rPr lang="en-US" altLang="en-US" smtClean="0">
                <a:solidFill>
                  <a:schemeClr val="bg1"/>
                </a:solidFill>
              </a:rPr>
              <a:pPr algn="ctr">
                <a:spcBef>
                  <a:spcPct val="0"/>
                </a:spcBef>
                <a:spcAft>
                  <a:spcPct val="0"/>
                </a:spcAft>
              </a:pPr>
              <a:t>54</a:t>
            </a:fld>
            <a:r>
              <a:rPr lang="en-US" altLang="en-US" dirty="0">
                <a:solidFill>
                  <a:schemeClr val="bg1"/>
                </a:solidFill>
              </a:rPr>
              <a:t>%</a:t>
            </a:r>
            <a:endParaRPr lang="en-US" dirty="0">
              <a:solidFill>
                <a:schemeClr val="bg1"/>
              </a:solidFill>
            </a:endParaRPr>
          </a:p>
        </p:txBody>
      </p:sp>
      <p:sp>
        <p:nvSpPr>
          <p:cNvPr id="138" name="Text Placeholder 3">
            <a:extLst>
              <a:ext uri="{FF2B5EF4-FFF2-40B4-BE49-F238E27FC236}">
                <a16:creationId xmlns:a16="http://schemas.microsoft.com/office/drawing/2014/main" id="{A16220F9-D48F-4F82-9A4B-F01A37C2AC98}"/>
              </a:ext>
            </a:extLst>
          </p:cNvPr>
          <p:cNvSpPr>
            <a:spLocks noGrp="1"/>
          </p:cNvSpPr>
          <p:nvPr>
            <p:custDataLst>
              <p:tags r:id="rId16"/>
            </p:custDataLst>
          </p:nvPr>
        </p:nvSpPr>
        <p:spPr bwMode="gray">
          <a:xfrm>
            <a:off x="4424363" y="3767139"/>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D100091E-A9FA-4E29-AA40-6402A532C0ED}" type="datetime'''''''''''''''''''''5''''''''''''1'''''''''">
              <a:rPr lang="en-US" altLang="en-US" smtClean="0">
                <a:solidFill>
                  <a:schemeClr val="bg1"/>
                </a:solidFill>
              </a:rPr>
              <a:pPr algn="ctr">
                <a:spcBef>
                  <a:spcPct val="0"/>
                </a:spcBef>
                <a:spcAft>
                  <a:spcPct val="0"/>
                </a:spcAft>
              </a:pPr>
              <a:t>51</a:t>
            </a:fld>
            <a:r>
              <a:rPr lang="en-US" altLang="en-US" dirty="0">
                <a:solidFill>
                  <a:schemeClr val="bg1"/>
                </a:solidFill>
              </a:rPr>
              <a:t>%</a:t>
            </a:r>
            <a:endParaRPr lang="en-US" dirty="0">
              <a:solidFill>
                <a:schemeClr val="bg1"/>
              </a:solidFill>
            </a:endParaRPr>
          </a:p>
        </p:txBody>
      </p:sp>
      <p:sp>
        <p:nvSpPr>
          <p:cNvPr id="161" name="Text Placeholder 3">
            <a:extLst>
              <a:ext uri="{FF2B5EF4-FFF2-40B4-BE49-F238E27FC236}">
                <a16:creationId xmlns:a16="http://schemas.microsoft.com/office/drawing/2014/main" id="{FC473DD5-92FF-4B9D-9593-B5365EEDF90F}"/>
              </a:ext>
            </a:extLst>
          </p:cNvPr>
          <p:cNvSpPr>
            <a:spLocks noGrp="1"/>
          </p:cNvSpPr>
          <p:nvPr>
            <p:custDataLst>
              <p:tags r:id="rId17"/>
            </p:custDataLst>
          </p:nvPr>
        </p:nvSpPr>
        <p:spPr bwMode="gray">
          <a:xfrm>
            <a:off x="3311525" y="5335589"/>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F75257E2-14D5-40CD-8684-2440B3BE66CC}" type="datetime'''''''''''''''''''''''''''''''''''''''''''''''''''''1''''5'">
              <a:rPr lang="en-US" altLang="en-US" smtClean="0">
                <a:solidFill>
                  <a:schemeClr val="bg1"/>
                </a:solidFill>
              </a:rPr>
              <a:pPr algn="ctr">
                <a:spcBef>
                  <a:spcPct val="0"/>
                </a:spcBef>
                <a:spcAft>
                  <a:spcPct val="0"/>
                </a:spcAft>
              </a:pPr>
              <a:t>15</a:t>
            </a:fld>
            <a:r>
              <a:rPr lang="en-US" altLang="en-US" dirty="0">
                <a:solidFill>
                  <a:schemeClr val="bg1"/>
                </a:solidFill>
              </a:rPr>
              <a:t>%</a:t>
            </a:r>
            <a:endParaRPr lang="en-US" dirty="0">
              <a:solidFill>
                <a:schemeClr val="bg1"/>
              </a:solidFill>
            </a:endParaRPr>
          </a:p>
        </p:txBody>
      </p:sp>
      <p:sp>
        <p:nvSpPr>
          <p:cNvPr id="143" name="Text Placeholder 3">
            <a:extLst>
              <a:ext uri="{FF2B5EF4-FFF2-40B4-BE49-F238E27FC236}">
                <a16:creationId xmlns:a16="http://schemas.microsoft.com/office/drawing/2014/main" id="{3B90BEAB-44EE-401E-A7A4-87EFE3BE3C4E}"/>
              </a:ext>
            </a:extLst>
          </p:cNvPr>
          <p:cNvSpPr>
            <a:spLocks noGrp="1"/>
          </p:cNvSpPr>
          <p:nvPr>
            <p:custDataLst>
              <p:tags r:id="rId18"/>
            </p:custDataLst>
          </p:nvPr>
        </p:nvSpPr>
        <p:spPr bwMode="gray">
          <a:xfrm>
            <a:off x="3836988" y="4289426"/>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674B2C1E-F0B9-478F-91B1-09A55928653A}" type="datetime'''''''''''''''''''3''''''''''''''''2'''''''''''''''''''">
              <a:rPr lang="en-US" altLang="en-US" smtClean="0">
                <a:solidFill>
                  <a:schemeClr val="bg1"/>
                </a:solidFill>
              </a:rPr>
              <a:pPr algn="ctr">
                <a:spcBef>
                  <a:spcPct val="0"/>
                </a:spcBef>
                <a:spcAft>
                  <a:spcPct val="0"/>
                </a:spcAft>
              </a:pPr>
              <a:t>32</a:t>
            </a:fld>
            <a:r>
              <a:rPr lang="en-US" altLang="en-US" dirty="0">
                <a:solidFill>
                  <a:schemeClr val="bg1"/>
                </a:solidFill>
              </a:rPr>
              <a:t>%</a:t>
            </a:r>
            <a:endParaRPr lang="en-US" dirty="0">
              <a:solidFill>
                <a:schemeClr val="bg1"/>
              </a:solidFill>
            </a:endParaRPr>
          </a:p>
        </p:txBody>
      </p:sp>
      <p:sp>
        <p:nvSpPr>
          <p:cNvPr id="148" name="Text Placeholder 3">
            <a:extLst>
              <a:ext uri="{FF2B5EF4-FFF2-40B4-BE49-F238E27FC236}">
                <a16:creationId xmlns:a16="http://schemas.microsoft.com/office/drawing/2014/main" id="{64E04620-7F86-48D8-A2A2-CCD119DE7B5A}"/>
              </a:ext>
            </a:extLst>
          </p:cNvPr>
          <p:cNvSpPr>
            <a:spLocks noGrp="1"/>
          </p:cNvSpPr>
          <p:nvPr>
            <p:custDataLst>
              <p:tags r:id="rId19"/>
            </p:custDataLst>
          </p:nvPr>
        </p:nvSpPr>
        <p:spPr bwMode="gray">
          <a:xfrm>
            <a:off x="3589338" y="4813301"/>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E2D8A560-72E9-48FA-A1E5-8E1A9DEB8A07}" type="datetime'''''''''''''''''''''''''2''''''''''''''''4'''''''''''''''''">
              <a:rPr lang="en-US" altLang="en-US" smtClean="0">
                <a:solidFill>
                  <a:schemeClr val="bg1"/>
                </a:solidFill>
              </a:rPr>
              <a:pPr algn="ctr">
                <a:spcBef>
                  <a:spcPct val="0"/>
                </a:spcBef>
                <a:spcAft>
                  <a:spcPct val="0"/>
                </a:spcAft>
              </a:pPr>
              <a:t>24</a:t>
            </a:fld>
            <a:r>
              <a:rPr lang="en-US" altLang="en-US"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294120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2040507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5" name="think-cell Slide" r:id="rId22" imgW="473" imgH="473" progId="TCLayout.ActiveDocument.1">
                  <p:embed/>
                </p:oleObj>
              </mc:Choice>
              <mc:Fallback>
                <p:oleObj name="think-cell Slide" r:id="rId22" imgW="473" imgH="473" progId="TCLayout.ActiveDocument.1">
                  <p:embed/>
                  <p:pic>
                    <p:nvPicPr>
                      <p:cNvPr id="3" name="Object 2" hidden="1"/>
                      <p:cNvPicPr/>
                      <p:nvPr/>
                    </p:nvPicPr>
                    <p:blipFill>
                      <a:blip r:embed="rId23"/>
                      <a:stretch>
                        <a:fillRect/>
                      </a:stretch>
                    </p:blipFill>
                    <p:spPr>
                      <a:xfrm>
                        <a:off x="1588" y="1588"/>
                        <a:ext cx="1588" cy="1588"/>
                      </a:xfrm>
                      <a:prstGeom prst="rect">
                        <a:avLst/>
                      </a:prstGeom>
                    </p:spPr>
                  </p:pic>
                </p:oleObj>
              </mc:Fallback>
            </mc:AlternateContent>
          </a:graphicData>
        </a:graphic>
      </p:graphicFrame>
      <p:sp>
        <p:nvSpPr>
          <p:cNvPr id="7" name="Title 2">
            <a:extLst>
              <a:ext uri="{FF2B5EF4-FFF2-40B4-BE49-F238E27FC236}">
                <a16:creationId xmlns:a16="http://schemas.microsoft.com/office/drawing/2014/main" id="{6752979B-E1AC-4BC1-A906-36494C7CA5D2}"/>
              </a:ext>
            </a:extLst>
          </p:cNvPr>
          <p:cNvSpPr txBox="1">
            <a:spLocks/>
          </p:cNvSpPr>
          <p:nvPr/>
        </p:nvSpPr>
        <p:spPr>
          <a:xfrm>
            <a:off x="551490" y="416154"/>
            <a:ext cx="8101584" cy="5262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GB" dirty="0"/>
              <a:t>COVID-19 Section</a:t>
            </a:r>
            <a:br>
              <a:rPr lang="en-GB" dirty="0"/>
            </a:br>
            <a:r>
              <a:rPr lang="en-GB" sz="1400" i="1" dirty="0">
                <a:solidFill>
                  <a:schemeClr val="accent5"/>
                </a:solidFill>
              </a:rPr>
              <a:t>All Cohorts</a:t>
            </a:r>
            <a:endParaRPr lang="en-GB" sz="1400" dirty="0"/>
          </a:p>
        </p:txBody>
      </p:sp>
      <p:sp>
        <p:nvSpPr>
          <p:cNvPr id="10" name="TextBox 9">
            <a:extLst>
              <a:ext uri="{FF2B5EF4-FFF2-40B4-BE49-F238E27FC236}">
                <a16:creationId xmlns:a16="http://schemas.microsoft.com/office/drawing/2014/main" id="{1E2AFF7D-CD44-4266-BDE2-D84C825A5AEA}"/>
              </a:ext>
            </a:extLst>
          </p:cNvPr>
          <p:cNvSpPr txBox="1"/>
          <p:nvPr/>
        </p:nvSpPr>
        <p:spPr>
          <a:xfrm>
            <a:off x="9173818" y="0"/>
            <a:ext cx="2822712" cy="6857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dirty="0">
                <a:solidFill>
                  <a:srgbClr val="FFFFFF"/>
                </a:solidFill>
              </a:rPr>
              <a:t>Whilst some of these options are not IT / technology related, many will require continued or new solutions to ensure return to in-person activities is productive, &amp; especially with a hybrid environment</a:t>
            </a:r>
          </a:p>
          <a:p>
            <a:endParaRPr lang="en-GB" dirty="0">
              <a:solidFill>
                <a:srgbClr val="FFFFFF"/>
              </a:solidFill>
            </a:endParaRPr>
          </a:p>
          <a:p>
            <a:r>
              <a:rPr lang="en-GB" dirty="0">
                <a:solidFill>
                  <a:srgbClr val="FFFFFF"/>
                </a:solidFill>
              </a:rPr>
              <a:t>3</a:t>
            </a:r>
            <a:r>
              <a:rPr lang="en-GB" baseline="30000" dirty="0">
                <a:solidFill>
                  <a:srgbClr val="FFFFFF"/>
                </a:solidFill>
              </a:rPr>
              <a:t>rd</a:t>
            </a:r>
            <a:r>
              <a:rPr lang="en-GB" dirty="0">
                <a:solidFill>
                  <a:srgbClr val="FFFFFF"/>
                </a:solidFill>
              </a:rPr>
              <a:t> in the list with 64% of respondents choosing it, is 'in-person learning'. In the Pulse Survey learning continues to score poorly, with in-person learning at only 54% E-SAT ('Poor' grade)</a:t>
            </a:r>
          </a:p>
        </p:txBody>
      </p:sp>
      <p:sp>
        <p:nvSpPr>
          <p:cNvPr id="8" name="TextBox 7">
            <a:extLst>
              <a:ext uri="{FF2B5EF4-FFF2-40B4-BE49-F238E27FC236}">
                <a16:creationId xmlns:a16="http://schemas.microsoft.com/office/drawing/2014/main" id="{8CE18CF3-3D97-40AC-9AC5-F95742E0321B}"/>
              </a:ext>
            </a:extLst>
          </p:cNvPr>
          <p:cNvSpPr txBox="1"/>
          <p:nvPr/>
        </p:nvSpPr>
        <p:spPr>
          <a:xfrm>
            <a:off x="607113" y="1213151"/>
            <a:ext cx="8248651"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400" b="1" dirty="0">
                <a:solidFill>
                  <a:srgbClr val="295E7E"/>
                </a:solidFill>
                <a:latin typeface="Trebuchet MS" panose="020B0703020202090204" pitchFamily="34" charset="0"/>
              </a:rPr>
              <a:t>Q: </a:t>
            </a:r>
            <a:r>
              <a:rPr lang="en-US" sz="1400" dirty="0">
                <a:solidFill>
                  <a:srgbClr val="295E7E"/>
                </a:solidFill>
                <a:latin typeface="Trebuchet MS" panose="020B0703020202090204" pitchFamily="34" charset="0"/>
              </a:rPr>
              <a:t>'What experience(s) from pre-COVID would you like to resume in our post-COVID ways of working?'</a:t>
            </a:r>
          </a:p>
        </p:txBody>
      </p:sp>
      <p:graphicFrame>
        <p:nvGraphicFramePr>
          <p:cNvPr id="82" name="Chart 81">
            <a:extLst>
              <a:ext uri="{FF2B5EF4-FFF2-40B4-BE49-F238E27FC236}">
                <a16:creationId xmlns:a16="http://schemas.microsoft.com/office/drawing/2014/main" id="{02C13722-FBEF-4D7F-8A41-661E402D753A}"/>
              </a:ext>
            </a:extLst>
          </p:cNvPr>
          <p:cNvGraphicFramePr/>
          <p:nvPr>
            <p:custDataLst>
              <p:tags r:id="rId3"/>
            </p:custDataLst>
            <p:extLst>
              <p:ext uri="{D42A27DB-BD31-4B8C-83A1-F6EECF244321}">
                <p14:modId xmlns:p14="http://schemas.microsoft.com/office/powerpoint/2010/main" val="2261397714"/>
              </p:ext>
            </p:extLst>
          </p:nvPr>
        </p:nvGraphicFramePr>
        <p:xfrm>
          <a:off x="3167063" y="1954213"/>
          <a:ext cx="5413375" cy="4349750"/>
        </p:xfrm>
        <a:graphic>
          <a:graphicData uri="http://schemas.openxmlformats.org/drawingml/2006/chart">
            <c:chart xmlns:c="http://schemas.openxmlformats.org/drawingml/2006/chart" xmlns:r="http://schemas.openxmlformats.org/officeDocument/2006/relationships" r:id="rId24"/>
          </a:graphicData>
        </a:graphic>
      </p:graphicFrame>
      <p:sp>
        <p:nvSpPr>
          <p:cNvPr id="128" name="Text Placeholder 3">
            <a:extLst>
              <a:ext uri="{FF2B5EF4-FFF2-40B4-BE49-F238E27FC236}">
                <a16:creationId xmlns:a16="http://schemas.microsoft.com/office/drawing/2014/main" id="{7375B6D1-9F43-4118-AB3F-8461E2E15FF7}"/>
              </a:ext>
            </a:extLst>
          </p:cNvPr>
          <p:cNvSpPr>
            <a:spLocks noGrp="1"/>
          </p:cNvSpPr>
          <p:nvPr>
            <p:custDataLst>
              <p:tags r:id="rId4"/>
            </p:custDataLst>
          </p:nvPr>
        </p:nvSpPr>
        <p:spPr bwMode="gray">
          <a:xfrm>
            <a:off x="5230813" y="3243263"/>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0C9F0363-E4D6-426A-A9EE-9DE7B932CB93}" type="datetime'''''6''''''''''''''''''''''''''''''''''''''''''''4'''''">
              <a:rPr lang="en-US" altLang="en-US" smtClean="0">
                <a:solidFill>
                  <a:schemeClr val="bg1"/>
                </a:solidFill>
              </a:rPr>
              <a:pPr/>
              <a:t>64</a:t>
            </a:fld>
            <a:r>
              <a:rPr lang="en-US" altLang="en-US">
                <a:solidFill>
                  <a:schemeClr val="bg1"/>
                </a:solidFill>
              </a:rPr>
              <a:t>%</a:t>
            </a:r>
            <a:endParaRPr lang="en-US" dirty="0">
              <a:solidFill>
                <a:schemeClr val="bg1"/>
              </a:solidFill>
            </a:endParaRPr>
          </a:p>
        </p:txBody>
      </p:sp>
      <p:sp>
        <p:nvSpPr>
          <p:cNvPr id="58" name="Text Placeholder 3">
            <a:extLst>
              <a:ext uri="{FF2B5EF4-FFF2-40B4-BE49-F238E27FC236}">
                <a16:creationId xmlns:a16="http://schemas.microsoft.com/office/drawing/2014/main" id="{69D16C28-3512-4E81-A3E6-E83B0ECD64D9}"/>
              </a:ext>
            </a:extLst>
          </p:cNvPr>
          <p:cNvSpPr>
            <a:spLocks noGrp="1"/>
          </p:cNvSpPr>
          <p:nvPr>
            <p:custDataLst>
              <p:tags r:id="rId5"/>
            </p:custDataLst>
          </p:nvPr>
        </p:nvSpPr>
        <p:spPr bwMode="gray">
          <a:xfrm>
            <a:off x="1060450" y="3767138"/>
            <a:ext cx="20828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6F6E524F-A830-4A61-8835-F6016C997678}" type="datetime'Ab''''''ility'' t''''''o work'' at a'' BC''G o''ffi''ce'">
              <a:rPr lang="en-GB" altLang="en-US" smtClean="0"/>
              <a:pPr/>
              <a:t>Ability to work at a BCG office</a:t>
            </a:fld>
            <a:endParaRPr lang="en-US" dirty="0"/>
          </a:p>
        </p:txBody>
      </p:sp>
      <p:sp>
        <p:nvSpPr>
          <p:cNvPr id="11" name="Text Placeholder 3">
            <a:extLst>
              <a:ext uri="{FF2B5EF4-FFF2-40B4-BE49-F238E27FC236}">
                <a16:creationId xmlns:a16="http://schemas.microsoft.com/office/drawing/2014/main" id="{3E6BF56F-21C1-4E17-BFF1-DAEF35BD1D8D}"/>
              </a:ext>
            </a:extLst>
          </p:cNvPr>
          <p:cNvSpPr>
            <a:spLocks noGrp="1"/>
          </p:cNvSpPr>
          <p:nvPr>
            <p:custDataLst>
              <p:tags r:id="rId6"/>
            </p:custDataLst>
          </p:nvPr>
        </p:nvSpPr>
        <p:spPr bwMode="gray">
          <a:xfrm>
            <a:off x="473075" y="4289425"/>
            <a:ext cx="267017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8041AF7D-EF2B-4E49-B103-243C15676ABB}" type="datetime'''In-p''er''son w''orking se''s''''sio''ns / ''work''s''hops'">
              <a:rPr lang="en-US" altLang="en-US" smtClean="0"/>
              <a:pPr/>
              <a:t>In-person working sessions / workshops</a:t>
            </a:fld>
            <a:endParaRPr lang="en-US" dirty="0"/>
          </a:p>
        </p:txBody>
      </p:sp>
      <p:sp>
        <p:nvSpPr>
          <p:cNvPr id="133" name="Text Placeholder 3">
            <a:extLst>
              <a:ext uri="{FF2B5EF4-FFF2-40B4-BE49-F238E27FC236}">
                <a16:creationId xmlns:a16="http://schemas.microsoft.com/office/drawing/2014/main" id="{FE0AA0A2-14B6-45CB-8E7D-188BC506FC0F}"/>
              </a:ext>
            </a:extLst>
          </p:cNvPr>
          <p:cNvSpPr>
            <a:spLocks noGrp="1"/>
          </p:cNvSpPr>
          <p:nvPr>
            <p:custDataLst>
              <p:tags r:id="rId7"/>
            </p:custDataLst>
          </p:nvPr>
        </p:nvSpPr>
        <p:spPr bwMode="gray">
          <a:xfrm>
            <a:off x="5030788" y="3767138"/>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B314D85C-8DD0-43D0-A80D-380C6D16016E}" type="datetime'5''''''''''''''''''''''''''8'''''''''''''''''''">
              <a:rPr lang="en-US" altLang="en-US" smtClean="0">
                <a:solidFill>
                  <a:schemeClr val="bg1"/>
                </a:solidFill>
              </a:rPr>
              <a:pPr/>
              <a:t>58</a:t>
            </a:fld>
            <a:r>
              <a:rPr lang="en-US" altLang="en-US">
                <a:solidFill>
                  <a:schemeClr val="bg1"/>
                </a:solidFill>
              </a:rPr>
              <a:t>%</a:t>
            </a:r>
            <a:endParaRPr lang="en-US" dirty="0">
              <a:solidFill>
                <a:schemeClr val="bg1"/>
              </a:solidFill>
            </a:endParaRPr>
          </a:p>
        </p:txBody>
      </p:sp>
      <p:sp>
        <p:nvSpPr>
          <p:cNvPr id="9" name="Text Placeholder 3">
            <a:extLst>
              <a:ext uri="{FF2B5EF4-FFF2-40B4-BE49-F238E27FC236}">
                <a16:creationId xmlns:a16="http://schemas.microsoft.com/office/drawing/2014/main" id="{16A17701-ED30-458A-869F-8043F0F77961}"/>
              </a:ext>
            </a:extLst>
          </p:cNvPr>
          <p:cNvSpPr>
            <a:spLocks noGrp="1"/>
          </p:cNvSpPr>
          <p:nvPr>
            <p:custDataLst>
              <p:tags r:id="rId8"/>
            </p:custDataLst>
          </p:nvPr>
        </p:nvSpPr>
        <p:spPr bwMode="gray">
          <a:xfrm>
            <a:off x="576263" y="2720975"/>
            <a:ext cx="2566988"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D7AA5C99-9E72-4682-B48B-21A6BD403391}" type="datetime'I''''n-''pe''r''son collab''oration'' wi''th'''''' my ''team'">
              <a:rPr lang="en-GB" altLang="en-US" smtClean="0"/>
              <a:pPr/>
              <a:t>In-person collaboration with my team</a:t>
            </a:fld>
            <a:endParaRPr lang="en-US" dirty="0"/>
          </a:p>
        </p:txBody>
      </p:sp>
      <p:sp>
        <p:nvSpPr>
          <p:cNvPr id="51" name="Text Placeholder 3">
            <a:extLst>
              <a:ext uri="{FF2B5EF4-FFF2-40B4-BE49-F238E27FC236}">
                <a16:creationId xmlns:a16="http://schemas.microsoft.com/office/drawing/2014/main" id="{70AC0D4D-4F16-4A89-800B-BB323B33ED5E}"/>
              </a:ext>
            </a:extLst>
          </p:cNvPr>
          <p:cNvSpPr>
            <a:spLocks noGrp="1"/>
          </p:cNvSpPr>
          <p:nvPr>
            <p:custDataLst>
              <p:tags r:id="rId9"/>
            </p:custDataLst>
          </p:nvPr>
        </p:nvSpPr>
        <p:spPr bwMode="gray">
          <a:xfrm>
            <a:off x="781050" y="3141663"/>
            <a:ext cx="2362200" cy="4032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4C853DFB-4974-4E1C-847C-1C2FD7C557EF}" type="datetime'In-person learning &amp;'' developme''nt &#10;programs / experiences'">
              <a:rPr lang="en-GB" altLang="en-US" smtClean="0"/>
              <a:pPr/>
              <a:t>In-person learning &amp; development 
programs / experiences</a:t>
            </a:fld>
            <a:endParaRPr lang="en-US" dirty="0"/>
          </a:p>
        </p:txBody>
      </p:sp>
      <p:sp>
        <p:nvSpPr>
          <p:cNvPr id="138" name="Text Placeholder 3">
            <a:extLst>
              <a:ext uri="{FF2B5EF4-FFF2-40B4-BE49-F238E27FC236}">
                <a16:creationId xmlns:a16="http://schemas.microsoft.com/office/drawing/2014/main" id="{A16220F9-D48F-4F82-9A4B-F01A37C2AC98}"/>
              </a:ext>
            </a:extLst>
          </p:cNvPr>
          <p:cNvSpPr>
            <a:spLocks noGrp="1"/>
          </p:cNvSpPr>
          <p:nvPr>
            <p:custDataLst>
              <p:tags r:id="rId10"/>
            </p:custDataLst>
          </p:nvPr>
        </p:nvSpPr>
        <p:spPr bwMode="gray">
          <a:xfrm>
            <a:off x="4997450" y="4289425"/>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E72A9DB0-E376-46F6-969B-965019325F59}" type="datetime'''''''''''''''''''''57'''''">
              <a:rPr lang="en-US" altLang="en-US" smtClean="0">
                <a:solidFill>
                  <a:schemeClr val="bg1"/>
                </a:solidFill>
              </a:rPr>
              <a:pPr/>
              <a:t>57</a:t>
            </a:fld>
            <a:r>
              <a:rPr lang="en-US" altLang="en-US">
                <a:solidFill>
                  <a:schemeClr val="bg1"/>
                </a:solidFill>
              </a:rPr>
              <a:t>%</a:t>
            </a:r>
            <a:endParaRPr lang="en-US" dirty="0">
              <a:solidFill>
                <a:schemeClr val="bg1"/>
              </a:solidFill>
            </a:endParaRPr>
          </a:p>
        </p:txBody>
      </p:sp>
      <p:sp>
        <p:nvSpPr>
          <p:cNvPr id="143" name="Text Placeholder 3">
            <a:extLst>
              <a:ext uri="{FF2B5EF4-FFF2-40B4-BE49-F238E27FC236}">
                <a16:creationId xmlns:a16="http://schemas.microsoft.com/office/drawing/2014/main" id="{3B90BEAB-44EE-401E-A7A4-87EFE3BE3C4E}"/>
              </a:ext>
            </a:extLst>
          </p:cNvPr>
          <p:cNvSpPr>
            <a:spLocks noGrp="1"/>
          </p:cNvSpPr>
          <p:nvPr>
            <p:custDataLst>
              <p:tags r:id="rId11"/>
            </p:custDataLst>
          </p:nvPr>
        </p:nvSpPr>
        <p:spPr bwMode="gray">
          <a:xfrm>
            <a:off x="4665663" y="4813300"/>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D83C245D-6B41-4579-BF7E-230F613DEBC4}" type="datetime'''''''''''''''''''''''''''4''''7'''''''''''''''''''''">
              <a:rPr lang="en-US" altLang="en-US" smtClean="0">
                <a:solidFill>
                  <a:schemeClr val="bg1"/>
                </a:solidFill>
              </a:rPr>
              <a:pPr/>
              <a:t>47</a:t>
            </a:fld>
            <a:r>
              <a:rPr lang="en-US" altLang="en-US">
                <a:solidFill>
                  <a:schemeClr val="bg1"/>
                </a:solidFill>
              </a:rPr>
              <a:t>%</a:t>
            </a:r>
            <a:endParaRPr lang="en-US" dirty="0">
              <a:solidFill>
                <a:schemeClr val="bg1"/>
              </a:solidFill>
            </a:endParaRPr>
          </a:p>
        </p:txBody>
      </p:sp>
      <p:sp>
        <p:nvSpPr>
          <p:cNvPr id="67" name="Text Placeholder 3">
            <a:extLst>
              <a:ext uri="{FF2B5EF4-FFF2-40B4-BE49-F238E27FC236}">
                <a16:creationId xmlns:a16="http://schemas.microsoft.com/office/drawing/2014/main" id="{A2BA6167-6C07-4EE6-83C0-55230BEBD9D8}"/>
              </a:ext>
            </a:extLst>
          </p:cNvPr>
          <p:cNvSpPr>
            <a:spLocks noGrp="1"/>
          </p:cNvSpPr>
          <p:nvPr>
            <p:custDataLst>
              <p:tags r:id="rId12"/>
            </p:custDataLst>
          </p:nvPr>
        </p:nvSpPr>
        <p:spPr bwMode="gray">
          <a:xfrm>
            <a:off x="490538" y="4711700"/>
            <a:ext cx="2652713" cy="4032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03A87E53-A60F-462B-B78B-BEFBF4699538}" type="thinkcell&lt;?xml version=&quot;1.0&quot; encoding=&quot;UTF-16&quot; standalone=&quot;yes&quot;?&gt;&lt;root reqver=&quot;27037&quot;&gt;&lt;version val=&quot;32438&quot;/&gt;&lt;PersistentType&gt;&lt;m_guid val=&quot;289dd8b1-5027-4bc8-9904-765ae530db4f&quot;/&gt;&lt;m_prec&gt;&lt;m_yearfmt&gt;&lt;begin val=&quot;0&quot;/&gt;&lt;end val=&quot;4&quot;/&gt;&lt;/m_yearfmt&gt;&lt;/m_prec&gt;&lt;/PersistentType&gt;&lt;/root&gt;">
              <a:rPr lang="en-GB" altLang="en-US" smtClean="0"/>
              <a:pPr/>
              <a:t>In-person collaboration with my client 
at the client site to create real impact</a:t>
            </a:fld>
            <a:endParaRPr lang="en-US" dirty="0"/>
          </a:p>
        </p:txBody>
      </p:sp>
      <p:sp>
        <p:nvSpPr>
          <p:cNvPr id="148" name="Text Placeholder 3">
            <a:extLst>
              <a:ext uri="{FF2B5EF4-FFF2-40B4-BE49-F238E27FC236}">
                <a16:creationId xmlns:a16="http://schemas.microsoft.com/office/drawing/2014/main" id="{64E04620-7F86-48D8-A2A2-CCD119DE7B5A}"/>
              </a:ext>
            </a:extLst>
          </p:cNvPr>
          <p:cNvSpPr>
            <a:spLocks noGrp="1"/>
          </p:cNvSpPr>
          <p:nvPr>
            <p:custDataLst>
              <p:tags r:id="rId13"/>
            </p:custDataLst>
          </p:nvPr>
        </p:nvSpPr>
        <p:spPr bwMode="gray">
          <a:xfrm>
            <a:off x="4433888" y="5335588"/>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BA98C290-A9C2-4FB2-9B7E-2800937FBF3D}" type="datetime'4''''''''''''''''''0'''''''''''''''''''''''">
              <a:rPr lang="en-US" altLang="en-US" smtClean="0">
                <a:solidFill>
                  <a:schemeClr val="bg1"/>
                </a:solidFill>
              </a:rPr>
              <a:pPr/>
              <a:t>40</a:t>
            </a:fld>
            <a:r>
              <a:rPr lang="en-US" altLang="en-US">
                <a:solidFill>
                  <a:schemeClr val="bg1"/>
                </a:solidFill>
              </a:rPr>
              <a:t>%</a:t>
            </a:r>
            <a:endParaRPr lang="en-US" dirty="0">
              <a:solidFill>
                <a:schemeClr val="bg1"/>
              </a:solidFill>
            </a:endParaRPr>
          </a:p>
        </p:txBody>
      </p:sp>
      <p:sp>
        <p:nvSpPr>
          <p:cNvPr id="161" name="Text Placeholder 3">
            <a:extLst>
              <a:ext uri="{FF2B5EF4-FFF2-40B4-BE49-F238E27FC236}">
                <a16:creationId xmlns:a16="http://schemas.microsoft.com/office/drawing/2014/main" id="{FC473DD5-92FF-4B9D-9593-B5365EEDF90F}"/>
              </a:ext>
            </a:extLst>
          </p:cNvPr>
          <p:cNvSpPr>
            <a:spLocks noGrp="1"/>
          </p:cNvSpPr>
          <p:nvPr>
            <p:custDataLst>
              <p:tags r:id="rId14"/>
            </p:custDataLst>
          </p:nvPr>
        </p:nvSpPr>
        <p:spPr bwMode="gray">
          <a:xfrm>
            <a:off x="3244850" y="5859463"/>
            <a:ext cx="2095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DB53C0AB-EC99-416B-8F02-95F009773952}" type="datetime'''''3'''''''''''''''">
              <a:rPr lang="en-US" altLang="en-US" smtClean="0">
                <a:solidFill>
                  <a:schemeClr val="bg1"/>
                </a:solidFill>
              </a:rPr>
              <a:pPr/>
              <a:t>3</a:t>
            </a:fld>
            <a:r>
              <a:rPr lang="en-US" altLang="en-US">
                <a:solidFill>
                  <a:schemeClr val="bg1"/>
                </a:solidFill>
              </a:rPr>
              <a:t>%</a:t>
            </a:r>
            <a:endParaRPr lang="en-US" dirty="0">
              <a:solidFill>
                <a:schemeClr val="bg1"/>
              </a:solidFill>
            </a:endParaRPr>
          </a:p>
        </p:txBody>
      </p:sp>
      <p:sp>
        <p:nvSpPr>
          <p:cNvPr id="12" name="Text Placeholder 3">
            <a:extLst>
              <a:ext uri="{FF2B5EF4-FFF2-40B4-BE49-F238E27FC236}">
                <a16:creationId xmlns:a16="http://schemas.microsoft.com/office/drawing/2014/main" id="{5B2C7262-D1FC-46F4-A66F-8F3EE30E179F}"/>
              </a:ext>
            </a:extLst>
          </p:cNvPr>
          <p:cNvSpPr>
            <a:spLocks noGrp="1"/>
          </p:cNvSpPr>
          <p:nvPr>
            <p:custDataLst>
              <p:tags r:id="rId15"/>
            </p:custDataLst>
          </p:nvPr>
        </p:nvSpPr>
        <p:spPr bwMode="gray">
          <a:xfrm>
            <a:off x="1651000" y="5335588"/>
            <a:ext cx="14922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B2AFCE98-22DE-4321-BBD6-D554B4F83F83}" type="datetime'''In''-pe''r''''son'' P''''''''A ''m''e''''''''e''''ti''ngs'">
              <a:rPr lang="en-US" altLang="en-US" smtClean="0"/>
              <a:pPr/>
              <a:t>In-person PA meetings</a:t>
            </a:fld>
            <a:endParaRPr lang="en-US" dirty="0"/>
          </a:p>
        </p:txBody>
      </p:sp>
      <p:sp>
        <p:nvSpPr>
          <p:cNvPr id="35" name="Text Placeholder 3">
            <a:extLst>
              <a:ext uri="{FF2B5EF4-FFF2-40B4-BE49-F238E27FC236}">
                <a16:creationId xmlns:a16="http://schemas.microsoft.com/office/drawing/2014/main" id="{C92A6819-D6F7-4651-AAA2-15ABC0D46F99}"/>
              </a:ext>
            </a:extLst>
          </p:cNvPr>
          <p:cNvSpPr>
            <a:spLocks noGrp="1"/>
          </p:cNvSpPr>
          <p:nvPr>
            <p:custDataLst>
              <p:tags r:id="rId16"/>
            </p:custDataLst>
          </p:nvPr>
        </p:nvSpPr>
        <p:spPr bwMode="gray">
          <a:xfrm>
            <a:off x="2755900" y="5859463"/>
            <a:ext cx="3873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3159880E-7E2D-40FF-A6AE-BB6DB06C287C}" type="datetime'''''''''''''O''''''''''''''''''t''h''''e''''''''r'''''''''''">
              <a:rPr lang="en-GB" altLang="en-US" smtClean="0"/>
              <a:pPr/>
              <a:t>Other</a:t>
            </a:fld>
            <a:endParaRPr lang="en-US" dirty="0"/>
          </a:p>
        </p:txBody>
      </p:sp>
      <p:sp>
        <p:nvSpPr>
          <p:cNvPr id="26" name="Text Placeholder 3">
            <a:extLst>
              <a:ext uri="{FF2B5EF4-FFF2-40B4-BE49-F238E27FC236}">
                <a16:creationId xmlns:a16="http://schemas.microsoft.com/office/drawing/2014/main" id="{8061F118-D64C-41AC-8C66-5AC373682B9F}"/>
              </a:ext>
            </a:extLst>
          </p:cNvPr>
          <p:cNvSpPr>
            <a:spLocks noGrp="1"/>
          </p:cNvSpPr>
          <p:nvPr>
            <p:custDataLst>
              <p:tags r:id="rId17"/>
            </p:custDataLst>
          </p:nvPr>
        </p:nvSpPr>
        <p:spPr bwMode="gray">
          <a:xfrm>
            <a:off x="717550" y="2197100"/>
            <a:ext cx="24257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DDA10BF8-F32E-4056-A983-C99234101904}" type="datetime'In''-''person aff''il''''''iat''io''n'' &amp; social'' even''''ts'">
              <a:rPr lang="en-US" altLang="en-US" smtClean="0"/>
              <a:pPr/>
              <a:t>In-person affiliation &amp; social events</a:t>
            </a:fld>
            <a:endParaRPr lang="en-US" dirty="0"/>
          </a:p>
        </p:txBody>
      </p:sp>
      <p:sp>
        <p:nvSpPr>
          <p:cNvPr id="68" name="Text Placeholder 3">
            <a:extLst>
              <a:ext uri="{FF2B5EF4-FFF2-40B4-BE49-F238E27FC236}">
                <a16:creationId xmlns:a16="http://schemas.microsoft.com/office/drawing/2014/main" id="{0BD85CA3-B149-45D5-9E61-B896694B4ADD}"/>
              </a:ext>
            </a:extLst>
          </p:cNvPr>
          <p:cNvSpPr>
            <a:spLocks noGrp="1"/>
          </p:cNvSpPr>
          <p:nvPr>
            <p:custDataLst>
              <p:tags r:id="rId18"/>
            </p:custDataLst>
          </p:nvPr>
        </p:nvSpPr>
        <p:spPr bwMode="gray">
          <a:xfrm>
            <a:off x="5729288" y="2197101"/>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482A5C1C-65E3-43AC-A304-C816DF95B0E4}" type="datetime'''''''''''7''''''''''''''9'''''''''''''''''''''''''''''">
              <a:rPr lang="en-US" altLang="en-US" smtClean="0">
                <a:solidFill>
                  <a:schemeClr val="bg1"/>
                </a:solidFill>
              </a:rPr>
              <a:pPr algn="ctr">
                <a:spcBef>
                  <a:spcPct val="0"/>
                </a:spcBef>
                <a:spcAft>
                  <a:spcPct val="0"/>
                </a:spcAft>
              </a:pPr>
              <a:t>79</a:t>
            </a:fld>
            <a:r>
              <a:rPr lang="en-US" altLang="en-US" dirty="0">
                <a:solidFill>
                  <a:schemeClr val="bg1"/>
                </a:solidFill>
              </a:rPr>
              <a:t>%</a:t>
            </a:r>
            <a:endParaRPr lang="en-US" dirty="0">
              <a:solidFill>
                <a:schemeClr val="bg1"/>
              </a:solidFill>
            </a:endParaRPr>
          </a:p>
        </p:txBody>
      </p:sp>
      <p:sp>
        <p:nvSpPr>
          <p:cNvPr id="77" name="Text Placeholder 3">
            <a:extLst>
              <a:ext uri="{FF2B5EF4-FFF2-40B4-BE49-F238E27FC236}">
                <a16:creationId xmlns:a16="http://schemas.microsoft.com/office/drawing/2014/main" id="{54EF4E80-2504-4320-82D9-DFCD0E95ED13}"/>
              </a:ext>
            </a:extLst>
          </p:cNvPr>
          <p:cNvSpPr>
            <a:spLocks noGrp="1"/>
          </p:cNvSpPr>
          <p:nvPr>
            <p:custDataLst>
              <p:tags r:id="rId19"/>
            </p:custDataLst>
          </p:nvPr>
        </p:nvSpPr>
        <p:spPr bwMode="gray">
          <a:xfrm>
            <a:off x="5595938" y="2720976"/>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F6299C5E-2FC9-4E08-823B-88A667F0A794}" type="datetime'''''''''''''''''''''''''''''''''''7''''''5'''''">
              <a:rPr lang="en-US" altLang="en-US" smtClean="0">
                <a:solidFill>
                  <a:schemeClr val="bg1"/>
                </a:solidFill>
              </a:rPr>
              <a:pPr algn="ctr">
                <a:spcBef>
                  <a:spcPct val="0"/>
                </a:spcBef>
                <a:spcAft>
                  <a:spcPct val="0"/>
                </a:spcAft>
              </a:pPr>
              <a:t>75</a:t>
            </a:fld>
            <a:r>
              <a:rPr lang="en-US" altLang="en-US"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965645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27044492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19" name="think-cell Slide" r:id="rId32" imgW="473" imgH="473" progId="TCLayout.ActiveDocument.1">
                  <p:embed/>
                </p:oleObj>
              </mc:Choice>
              <mc:Fallback>
                <p:oleObj name="think-cell Slide" r:id="rId32" imgW="473" imgH="473" progId="TCLayout.ActiveDocument.1">
                  <p:embed/>
                  <p:pic>
                    <p:nvPicPr>
                      <p:cNvPr id="3" name="Object 2" hidden="1"/>
                      <p:cNvPicPr/>
                      <p:nvPr/>
                    </p:nvPicPr>
                    <p:blipFill>
                      <a:blip r:embed="rId33"/>
                      <a:stretch>
                        <a:fillRect/>
                      </a:stretch>
                    </p:blipFill>
                    <p:spPr>
                      <a:xfrm>
                        <a:off x="1588" y="1588"/>
                        <a:ext cx="1588" cy="1588"/>
                      </a:xfrm>
                      <a:prstGeom prst="rect">
                        <a:avLst/>
                      </a:prstGeom>
                    </p:spPr>
                  </p:pic>
                </p:oleObj>
              </mc:Fallback>
            </mc:AlternateContent>
          </a:graphicData>
        </a:graphic>
      </p:graphicFrame>
      <p:sp>
        <p:nvSpPr>
          <p:cNvPr id="7" name="Title 2">
            <a:extLst>
              <a:ext uri="{FF2B5EF4-FFF2-40B4-BE49-F238E27FC236}">
                <a16:creationId xmlns:a16="http://schemas.microsoft.com/office/drawing/2014/main" id="{6752979B-E1AC-4BC1-A906-36494C7CA5D2}"/>
              </a:ext>
            </a:extLst>
          </p:cNvPr>
          <p:cNvSpPr txBox="1">
            <a:spLocks/>
          </p:cNvSpPr>
          <p:nvPr/>
        </p:nvSpPr>
        <p:spPr>
          <a:xfrm>
            <a:off x="551490" y="416154"/>
            <a:ext cx="8101584" cy="5262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a:lstStyle>
          <a:p>
            <a:r>
              <a:rPr lang="en-GB" dirty="0"/>
              <a:t>COVID-19 Section</a:t>
            </a:r>
            <a:br>
              <a:rPr lang="en-GB" dirty="0"/>
            </a:br>
            <a:r>
              <a:rPr lang="en-GB" sz="1400" i="1" dirty="0">
                <a:solidFill>
                  <a:schemeClr val="accent5"/>
                </a:solidFill>
              </a:rPr>
              <a:t>All Cohorts</a:t>
            </a:r>
            <a:endParaRPr lang="en-GB" sz="1400" dirty="0"/>
          </a:p>
        </p:txBody>
      </p:sp>
      <p:sp>
        <p:nvSpPr>
          <p:cNvPr id="10" name="TextBox 9">
            <a:extLst>
              <a:ext uri="{FF2B5EF4-FFF2-40B4-BE49-F238E27FC236}">
                <a16:creationId xmlns:a16="http://schemas.microsoft.com/office/drawing/2014/main" id="{1E2AFF7D-CD44-4266-BDE2-D84C825A5AEA}"/>
              </a:ext>
            </a:extLst>
          </p:cNvPr>
          <p:cNvSpPr txBox="1"/>
          <p:nvPr/>
        </p:nvSpPr>
        <p:spPr>
          <a:xfrm>
            <a:off x="9173818" y="0"/>
            <a:ext cx="2822712" cy="6857999"/>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dirty="0">
                <a:solidFill>
                  <a:srgbClr val="FFFFFF"/>
                </a:solidFill>
              </a:rPr>
              <a:t>Whilst most of these options are not IT /  technology related, again we see learning / training mentioned, with virtual offerings not bringing the value that in-person training does</a:t>
            </a:r>
          </a:p>
        </p:txBody>
      </p:sp>
      <p:sp>
        <p:nvSpPr>
          <p:cNvPr id="8" name="TextBox 7">
            <a:extLst>
              <a:ext uri="{FF2B5EF4-FFF2-40B4-BE49-F238E27FC236}">
                <a16:creationId xmlns:a16="http://schemas.microsoft.com/office/drawing/2014/main" id="{8CE18CF3-3D97-40AC-9AC5-F95742E0321B}"/>
              </a:ext>
            </a:extLst>
          </p:cNvPr>
          <p:cNvSpPr txBox="1"/>
          <p:nvPr/>
        </p:nvSpPr>
        <p:spPr>
          <a:xfrm>
            <a:off x="607113" y="1213151"/>
            <a:ext cx="8248651" cy="384774"/>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91440" bIns="45720" numCol="1" spcCol="0" rtlCol="0" fromWordArt="0" anchor="t" anchorCtr="0" forceAA="0" compatLnSpc="1">
            <a:prstTxWarp prst="textNoShape">
              <a:avLst/>
            </a:prstTxWarp>
            <a:noAutofit/>
          </a:bodyPr>
          <a:lstStyle/>
          <a:p>
            <a:r>
              <a:rPr lang="en-US" sz="1400" b="1" dirty="0">
                <a:solidFill>
                  <a:srgbClr val="295E7E"/>
                </a:solidFill>
                <a:latin typeface="Trebuchet MS" panose="020B0703020202090204" pitchFamily="34" charset="0"/>
              </a:rPr>
              <a:t>Q: </a:t>
            </a:r>
            <a:r>
              <a:rPr lang="en-US" sz="1400" dirty="0">
                <a:solidFill>
                  <a:srgbClr val="295E7E"/>
                </a:solidFill>
                <a:latin typeface="Trebuchet MS" panose="020B0703020202090204" pitchFamily="34" charset="0"/>
              </a:rPr>
              <a:t>What are the areas you find most challenging in the current COVID-19 crisis?</a:t>
            </a:r>
          </a:p>
        </p:txBody>
      </p:sp>
      <p:graphicFrame>
        <p:nvGraphicFramePr>
          <p:cNvPr id="176" name="Chart 175">
            <a:extLst>
              <a:ext uri="{FF2B5EF4-FFF2-40B4-BE49-F238E27FC236}">
                <a16:creationId xmlns:a16="http://schemas.microsoft.com/office/drawing/2014/main" id="{03801539-4606-4278-9AAC-34B16B8D4F87}"/>
              </a:ext>
            </a:extLst>
          </p:cNvPr>
          <p:cNvGraphicFramePr/>
          <p:nvPr>
            <p:custDataLst>
              <p:tags r:id="rId3"/>
            </p:custDataLst>
            <p:extLst>
              <p:ext uri="{D42A27DB-BD31-4B8C-83A1-F6EECF244321}">
                <p14:modId xmlns:p14="http://schemas.microsoft.com/office/powerpoint/2010/main" val="1658275102"/>
              </p:ext>
            </p:extLst>
          </p:nvPr>
        </p:nvGraphicFramePr>
        <p:xfrm>
          <a:off x="3824288" y="1617663"/>
          <a:ext cx="4756150" cy="5045075"/>
        </p:xfrm>
        <a:graphic>
          <a:graphicData uri="http://schemas.openxmlformats.org/drawingml/2006/chart">
            <c:chart xmlns:c="http://schemas.openxmlformats.org/drawingml/2006/chart" xmlns:r="http://schemas.openxmlformats.org/officeDocument/2006/relationships" r:id="rId34"/>
          </a:graphicData>
        </a:graphic>
      </p:graphicFrame>
      <p:sp>
        <p:nvSpPr>
          <p:cNvPr id="41" name="Text Placeholder 3">
            <a:extLst>
              <a:ext uri="{FF2B5EF4-FFF2-40B4-BE49-F238E27FC236}">
                <a16:creationId xmlns:a16="http://schemas.microsoft.com/office/drawing/2014/main" id="{DEBDED68-B512-41A8-AC81-380C0ED22B63}"/>
              </a:ext>
            </a:extLst>
          </p:cNvPr>
          <p:cNvSpPr>
            <a:spLocks noGrp="1"/>
          </p:cNvSpPr>
          <p:nvPr>
            <p:custDataLst>
              <p:tags r:id="rId4"/>
            </p:custDataLst>
          </p:nvPr>
        </p:nvSpPr>
        <p:spPr bwMode="gray">
          <a:xfrm>
            <a:off x="1544638" y="2913063"/>
            <a:ext cx="226060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31F23394-03DE-409A-94BE-103BB2A67B29}" type="datetime'Socia''l is''o''''lat''ion ''a''nd ''/ ''or ''lonli''n''ess'">
              <a:rPr lang="en-GB" altLang="en-US" smtClean="0"/>
              <a:pPr/>
              <a:t>Social isolation and / or lonliness</a:t>
            </a:fld>
            <a:endParaRPr lang="en-US" dirty="0"/>
          </a:p>
        </p:txBody>
      </p:sp>
      <p:sp>
        <p:nvSpPr>
          <p:cNvPr id="117" name="Text Placeholder 3">
            <a:extLst>
              <a:ext uri="{FF2B5EF4-FFF2-40B4-BE49-F238E27FC236}">
                <a16:creationId xmlns:a16="http://schemas.microsoft.com/office/drawing/2014/main" id="{D47D09E1-00F0-47B6-829B-19A4B8FCD02C}"/>
              </a:ext>
            </a:extLst>
          </p:cNvPr>
          <p:cNvSpPr>
            <a:spLocks noGrp="1"/>
          </p:cNvSpPr>
          <p:nvPr>
            <p:custDataLst>
              <p:tags r:id="rId5"/>
            </p:custDataLst>
          </p:nvPr>
        </p:nvSpPr>
        <p:spPr bwMode="gray">
          <a:xfrm>
            <a:off x="5229225" y="2538413"/>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7E305AE6-29F4-4308-AA33-17C91501BC3B}" type="datetime'''''''''''''3''''9'''''''''''''''''''">
              <a:rPr lang="en-US" altLang="en-US" smtClean="0">
                <a:solidFill>
                  <a:schemeClr val="bg1"/>
                </a:solidFill>
              </a:rPr>
              <a:pPr algn="ctr">
                <a:spcBef>
                  <a:spcPct val="0"/>
                </a:spcBef>
                <a:spcAft>
                  <a:spcPct val="0"/>
                </a:spcAft>
              </a:pPr>
              <a:t>39</a:t>
            </a:fld>
            <a:r>
              <a:rPr lang="en-US" altLang="en-US" dirty="0">
                <a:solidFill>
                  <a:schemeClr val="bg1"/>
                </a:solidFill>
              </a:rPr>
              <a:t>%</a:t>
            </a:r>
            <a:endParaRPr lang="en-US" dirty="0">
              <a:solidFill>
                <a:schemeClr val="bg1"/>
              </a:solidFill>
            </a:endParaRPr>
          </a:p>
        </p:txBody>
      </p:sp>
      <p:sp>
        <p:nvSpPr>
          <p:cNvPr id="37" name="Text Placeholder 3">
            <a:extLst>
              <a:ext uri="{FF2B5EF4-FFF2-40B4-BE49-F238E27FC236}">
                <a16:creationId xmlns:a16="http://schemas.microsoft.com/office/drawing/2014/main" id="{7548A876-4331-4192-B554-6B0A950455AF}"/>
              </a:ext>
            </a:extLst>
          </p:cNvPr>
          <p:cNvSpPr>
            <a:spLocks noGrp="1"/>
          </p:cNvSpPr>
          <p:nvPr>
            <p:custDataLst>
              <p:tags r:id="rId6"/>
            </p:custDataLst>
          </p:nvPr>
        </p:nvSpPr>
        <p:spPr bwMode="gray">
          <a:xfrm>
            <a:off x="2489200" y="2538413"/>
            <a:ext cx="1316038"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EB20F75A-CE62-4CFB-BB3C-8648E0007AB7}" type="datetime'O''ve''''''r''''''''al''''''l ''unc''''''''''ertai''n''ty'''''">
              <a:rPr lang="en-US" altLang="en-US" smtClean="0"/>
              <a:pPr/>
              <a:t>Overall uncertainty</a:t>
            </a:fld>
            <a:endParaRPr lang="en-US" dirty="0"/>
          </a:p>
        </p:txBody>
      </p:sp>
      <p:sp>
        <p:nvSpPr>
          <p:cNvPr id="68" name="Text Placeholder 3">
            <a:extLst>
              <a:ext uri="{FF2B5EF4-FFF2-40B4-BE49-F238E27FC236}">
                <a16:creationId xmlns:a16="http://schemas.microsoft.com/office/drawing/2014/main" id="{0BD85CA3-B149-45D5-9E61-B896694B4ADD}"/>
              </a:ext>
            </a:extLst>
          </p:cNvPr>
          <p:cNvSpPr>
            <a:spLocks noGrp="1"/>
          </p:cNvSpPr>
          <p:nvPr>
            <p:custDataLst>
              <p:tags r:id="rId7"/>
            </p:custDataLst>
          </p:nvPr>
        </p:nvSpPr>
        <p:spPr bwMode="gray">
          <a:xfrm>
            <a:off x="6057900" y="1787525"/>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CA5B9B1E-8BE2-4024-845D-930A8E6E767E}" type="datetime'''''''''61'''''''''''''''''''''''''''''''''''''''''">
              <a:rPr lang="en-US" altLang="en-US" smtClean="0">
                <a:solidFill>
                  <a:schemeClr val="bg1"/>
                </a:solidFill>
              </a:rPr>
              <a:pPr/>
              <a:t>61</a:t>
            </a:fld>
            <a:r>
              <a:rPr lang="en-US" altLang="en-US">
                <a:solidFill>
                  <a:schemeClr val="bg1"/>
                </a:solidFill>
              </a:rPr>
              <a:t>%</a:t>
            </a:r>
            <a:endParaRPr lang="en-US" dirty="0">
              <a:solidFill>
                <a:schemeClr val="bg1"/>
              </a:solidFill>
            </a:endParaRPr>
          </a:p>
        </p:txBody>
      </p:sp>
      <p:sp>
        <p:nvSpPr>
          <p:cNvPr id="112" name="Text Placeholder 3">
            <a:extLst>
              <a:ext uri="{FF2B5EF4-FFF2-40B4-BE49-F238E27FC236}">
                <a16:creationId xmlns:a16="http://schemas.microsoft.com/office/drawing/2014/main" id="{7FBE5875-AC11-4561-8849-581B0B4F1F5C}"/>
              </a:ext>
            </a:extLst>
          </p:cNvPr>
          <p:cNvSpPr>
            <a:spLocks noGrp="1"/>
          </p:cNvSpPr>
          <p:nvPr>
            <p:custDataLst>
              <p:tags r:id="rId8"/>
            </p:custDataLst>
          </p:nvPr>
        </p:nvSpPr>
        <p:spPr bwMode="gray">
          <a:xfrm>
            <a:off x="5832475" y="2162175"/>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D3F90449-6949-4B9C-ADCD-3D58AC5DDDC8}" type="datetime'''''''''''''''''''''5''''''''''''''''''''''5'''''''''''">
              <a:rPr lang="en-US" altLang="en-US" smtClean="0">
                <a:solidFill>
                  <a:schemeClr val="bg1"/>
                </a:solidFill>
              </a:rPr>
              <a:pPr algn="ctr">
                <a:spcBef>
                  <a:spcPct val="0"/>
                </a:spcBef>
                <a:spcAft>
                  <a:spcPct val="0"/>
                </a:spcAft>
              </a:pPr>
              <a:t>55</a:t>
            </a:fld>
            <a:r>
              <a:rPr lang="en-US" altLang="en-US" dirty="0">
                <a:solidFill>
                  <a:schemeClr val="bg1"/>
                </a:solidFill>
              </a:rPr>
              <a:t>%</a:t>
            </a:r>
            <a:endParaRPr lang="en-US" dirty="0">
              <a:solidFill>
                <a:schemeClr val="bg1"/>
              </a:solidFill>
            </a:endParaRPr>
          </a:p>
        </p:txBody>
      </p:sp>
      <p:sp>
        <p:nvSpPr>
          <p:cNvPr id="46" name="Text Placeholder 3">
            <a:extLst>
              <a:ext uri="{FF2B5EF4-FFF2-40B4-BE49-F238E27FC236}">
                <a16:creationId xmlns:a16="http://schemas.microsoft.com/office/drawing/2014/main" id="{B04F7F80-A66E-43DE-9D3A-FCCBEB1ECFB5}"/>
              </a:ext>
            </a:extLst>
          </p:cNvPr>
          <p:cNvSpPr>
            <a:spLocks noGrp="1"/>
          </p:cNvSpPr>
          <p:nvPr>
            <p:custDataLst>
              <p:tags r:id="rId9"/>
            </p:custDataLst>
          </p:nvPr>
        </p:nvSpPr>
        <p:spPr bwMode="gray">
          <a:xfrm>
            <a:off x="1803400" y="3187700"/>
            <a:ext cx="2001838" cy="4032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E5782096-B272-405D-B2B0-9DCE1E8ED02C}" type="thinkcell&lt;?xml version=&quot;1.0&quot; encoding=&quot;UTF-16&quot; standalone=&quot;yes&quot;?&gt;&lt;root reqver=&quot;27037&quot;&gt;&lt;version val=&quot;32438&quot;/&gt;&lt;PersistentType&gt;&lt;m_guid val=&quot;54647fba-3188-48b6-a1cf-7db30981facd&quot;/&gt;&lt;m_prec&gt;&lt;m_yearfmt&gt;&lt;begin val=&quot;0&quot;/&gt;&lt;end val=&quot;4&quot;/&gt;&lt;/m_yearfmt&gt;&lt;/m_prec&gt;&lt;/PersistentType&gt;&lt;/root&gt;">
              <a:rPr lang="en-GB" altLang="en-US" smtClean="0"/>
              <a:pPr/>
              <a:t>Core training programs run 
virtually, instead of in-person</a:t>
            </a:fld>
            <a:endParaRPr lang="en-US" dirty="0"/>
          </a:p>
        </p:txBody>
      </p:sp>
      <p:sp>
        <p:nvSpPr>
          <p:cNvPr id="26" name="Text Placeholder 3">
            <a:extLst>
              <a:ext uri="{FF2B5EF4-FFF2-40B4-BE49-F238E27FC236}">
                <a16:creationId xmlns:a16="http://schemas.microsoft.com/office/drawing/2014/main" id="{8061F118-D64C-41AC-8C66-5AC373682B9F}"/>
              </a:ext>
            </a:extLst>
          </p:cNvPr>
          <p:cNvSpPr>
            <a:spLocks noGrp="1"/>
          </p:cNvSpPr>
          <p:nvPr>
            <p:custDataLst>
              <p:tags r:id="rId10"/>
            </p:custDataLst>
          </p:nvPr>
        </p:nvSpPr>
        <p:spPr bwMode="gray">
          <a:xfrm>
            <a:off x="1649413" y="1685925"/>
            <a:ext cx="2155825" cy="4032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10A05243-2F64-4BA5-832D-824109FB7D15}" type="datetime'Need to always'' be'' accessib''''le / &#10;unable to disconnect'">
              <a:rPr lang="en-GB" altLang="en-US" smtClean="0"/>
              <a:pPr/>
              <a:t>Need to always be accessible / 
unable to disconnect</a:t>
            </a:fld>
            <a:endParaRPr lang="en-US" dirty="0"/>
          </a:p>
        </p:txBody>
      </p:sp>
      <p:sp>
        <p:nvSpPr>
          <p:cNvPr id="30" name="Text Placeholder 3">
            <a:extLst>
              <a:ext uri="{FF2B5EF4-FFF2-40B4-BE49-F238E27FC236}">
                <a16:creationId xmlns:a16="http://schemas.microsoft.com/office/drawing/2014/main" id="{5B91CC9C-0FAE-4872-90E4-5069450F8747}"/>
              </a:ext>
            </a:extLst>
          </p:cNvPr>
          <p:cNvSpPr>
            <a:spLocks noGrp="1"/>
          </p:cNvSpPr>
          <p:nvPr>
            <p:custDataLst>
              <p:tags r:id="rId11"/>
            </p:custDataLst>
          </p:nvPr>
        </p:nvSpPr>
        <p:spPr bwMode="gray">
          <a:xfrm>
            <a:off x="2487613" y="2162175"/>
            <a:ext cx="13176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B1AF0A7F-6BE3-4BB3-BFFB-E8FA72756D83}" type="datetime'I''''n''''c''r''''''''e''ased'' wo''''''r''''kload'''">
              <a:rPr lang="en-US" altLang="en-US" smtClean="0"/>
              <a:pPr/>
              <a:t>Increased workload</a:t>
            </a:fld>
            <a:endParaRPr lang="en-US" dirty="0"/>
          </a:p>
        </p:txBody>
      </p:sp>
      <p:sp>
        <p:nvSpPr>
          <p:cNvPr id="122" name="Text Placeholder 3">
            <a:extLst>
              <a:ext uri="{FF2B5EF4-FFF2-40B4-BE49-F238E27FC236}">
                <a16:creationId xmlns:a16="http://schemas.microsoft.com/office/drawing/2014/main" id="{E0D2CC43-247F-4050-ACDC-60DBDB069D60}"/>
              </a:ext>
            </a:extLst>
          </p:cNvPr>
          <p:cNvSpPr>
            <a:spLocks noGrp="1"/>
          </p:cNvSpPr>
          <p:nvPr>
            <p:custDataLst>
              <p:tags r:id="rId12"/>
            </p:custDataLst>
          </p:nvPr>
        </p:nvSpPr>
        <p:spPr bwMode="gray">
          <a:xfrm>
            <a:off x="5192713" y="2913063"/>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EEF0798C-D8C2-4421-B1AB-84DFD1165079}" type="datetime'''''''''''''''''''''''''''''''''''3''''''''''''8'''''">
              <a:rPr lang="en-US" altLang="en-US" smtClean="0">
                <a:solidFill>
                  <a:schemeClr val="bg1"/>
                </a:solidFill>
              </a:rPr>
              <a:pPr algn="ctr">
                <a:spcBef>
                  <a:spcPct val="0"/>
                </a:spcBef>
                <a:spcAft>
                  <a:spcPct val="0"/>
                </a:spcAft>
              </a:pPr>
              <a:t>38</a:t>
            </a:fld>
            <a:r>
              <a:rPr lang="en-US" altLang="en-US" dirty="0">
                <a:solidFill>
                  <a:schemeClr val="bg1"/>
                </a:solidFill>
              </a:rPr>
              <a:t>%</a:t>
            </a:r>
            <a:endParaRPr lang="en-US" dirty="0">
              <a:solidFill>
                <a:schemeClr val="bg1"/>
              </a:solidFill>
            </a:endParaRPr>
          </a:p>
        </p:txBody>
      </p:sp>
      <p:sp>
        <p:nvSpPr>
          <p:cNvPr id="127" name="Text Placeholder 3">
            <a:extLst>
              <a:ext uri="{FF2B5EF4-FFF2-40B4-BE49-F238E27FC236}">
                <a16:creationId xmlns:a16="http://schemas.microsoft.com/office/drawing/2014/main" id="{393E2BA8-70A6-4734-9BF3-9D6A04DAB635}"/>
              </a:ext>
            </a:extLst>
          </p:cNvPr>
          <p:cNvSpPr>
            <a:spLocks noGrp="1"/>
          </p:cNvSpPr>
          <p:nvPr>
            <p:custDataLst>
              <p:tags r:id="rId13"/>
            </p:custDataLst>
          </p:nvPr>
        </p:nvSpPr>
        <p:spPr bwMode="gray">
          <a:xfrm>
            <a:off x="4965700" y="3289300"/>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A04EC9BA-1AB2-495A-A579-F2286A5204F4}" type="datetime'''''''''''''3''''2'''''''''''''''''''''">
              <a:rPr lang="en-US" altLang="en-US" smtClean="0">
                <a:solidFill>
                  <a:schemeClr val="bg1"/>
                </a:solidFill>
              </a:rPr>
              <a:pPr algn="ctr">
                <a:spcBef>
                  <a:spcPct val="0"/>
                </a:spcBef>
                <a:spcAft>
                  <a:spcPct val="0"/>
                </a:spcAft>
              </a:pPr>
              <a:t>32</a:t>
            </a:fld>
            <a:r>
              <a:rPr lang="en-US" altLang="en-US" dirty="0">
                <a:solidFill>
                  <a:schemeClr val="bg1"/>
                </a:solidFill>
              </a:rPr>
              <a:t>%</a:t>
            </a:r>
            <a:endParaRPr lang="en-US" dirty="0">
              <a:solidFill>
                <a:schemeClr val="bg1"/>
              </a:solidFill>
            </a:endParaRPr>
          </a:p>
        </p:txBody>
      </p:sp>
      <p:sp>
        <p:nvSpPr>
          <p:cNvPr id="132" name="Text Placeholder 3">
            <a:extLst>
              <a:ext uri="{FF2B5EF4-FFF2-40B4-BE49-F238E27FC236}">
                <a16:creationId xmlns:a16="http://schemas.microsoft.com/office/drawing/2014/main" id="{A004B43B-87F3-46B1-899C-D8FD3A110AAE}"/>
              </a:ext>
            </a:extLst>
          </p:cNvPr>
          <p:cNvSpPr>
            <a:spLocks noGrp="1"/>
          </p:cNvSpPr>
          <p:nvPr>
            <p:custDataLst>
              <p:tags r:id="rId14"/>
            </p:custDataLst>
          </p:nvPr>
        </p:nvSpPr>
        <p:spPr bwMode="gray">
          <a:xfrm>
            <a:off x="4740275" y="3663950"/>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8B764156-2155-4289-89D5-DBB62E6DC800}" type="datetime'''2''''''''''''''''''''''''''''''''''''''6'''''''''''">
              <a:rPr lang="en-US" altLang="en-US" smtClean="0">
                <a:solidFill>
                  <a:schemeClr val="bg1"/>
                </a:solidFill>
              </a:rPr>
              <a:pPr algn="ctr">
                <a:spcBef>
                  <a:spcPct val="0"/>
                </a:spcBef>
                <a:spcAft>
                  <a:spcPct val="0"/>
                </a:spcAft>
              </a:pPr>
              <a:t>26</a:t>
            </a:fld>
            <a:r>
              <a:rPr lang="en-US" altLang="en-US" dirty="0">
                <a:solidFill>
                  <a:schemeClr val="bg1"/>
                </a:solidFill>
              </a:rPr>
              <a:t>%</a:t>
            </a:r>
            <a:endParaRPr lang="en-US" dirty="0">
              <a:solidFill>
                <a:schemeClr val="bg1"/>
              </a:solidFill>
            </a:endParaRPr>
          </a:p>
        </p:txBody>
      </p:sp>
      <p:sp>
        <p:nvSpPr>
          <p:cNvPr id="83" name="Text Placeholder 3">
            <a:extLst>
              <a:ext uri="{FF2B5EF4-FFF2-40B4-BE49-F238E27FC236}">
                <a16:creationId xmlns:a16="http://schemas.microsoft.com/office/drawing/2014/main" id="{188D994E-B8CD-4F73-8C1D-F02E042507A4}"/>
              </a:ext>
            </a:extLst>
          </p:cNvPr>
          <p:cNvSpPr>
            <a:spLocks noGrp="1"/>
          </p:cNvSpPr>
          <p:nvPr>
            <p:custDataLst>
              <p:tags r:id="rId15"/>
            </p:custDataLst>
          </p:nvPr>
        </p:nvSpPr>
        <p:spPr bwMode="gray">
          <a:xfrm>
            <a:off x="3417888" y="6292850"/>
            <a:ext cx="3873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2EB73CAA-AA67-4806-B626-5F28382B40C4}" type="datetime'''''''''Ot''h''''e''''''''''''''r'''''">
              <a:rPr lang="en-US" altLang="en-US" smtClean="0"/>
              <a:pPr/>
              <a:t>Other</a:t>
            </a:fld>
            <a:endParaRPr lang="en-US" dirty="0"/>
          </a:p>
        </p:txBody>
      </p:sp>
      <p:sp>
        <p:nvSpPr>
          <p:cNvPr id="62" name="Text Placeholder 3">
            <a:extLst>
              <a:ext uri="{FF2B5EF4-FFF2-40B4-BE49-F238E27FC236}">
                <a16:creationId xmlns:a16="http://schemas.microsoft.com/office/drawing/2014/main" id="{836A85B3-A3E5-42AE-B08E-92BB93C4FB16}"/>
              </a:ext>
            </a:extLst>
          </p:cNvPr>
          <p:cNvSpPr>
            <a:spLocks noGrp="1"/>
          </p:cNvSpPr>
          <p:nvPr>
            <p:custDataLst>
              <p:tags r:id="rId16"/>
            </p:custDataLst>
          </p:nvPr>
        </p:nvSpPr>
        <p:spPr bwMode="gray">
          <a:xfrm>
            <a:off x="614363" y="3663950"/>
            <a:ext cx="319087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43C2CBA3-A13D-419D-909D-2412538518AF}" type="datetime'Managing ''worklo''ad'' &amp; caregiv''e''r respon''sibilitie''s'">
              <a:rPr lang="en-US" altLang="en-US" smtClean="0"/>
              <a:pPr/>
              <a:t>Managing workload &amp; caregiver responsibilities</a:t>
            </a:fld>
            <a:endParaRPr lang="en-US" dirty="0"/>
          </a:p>
        </p:txBody>
      </p:sp>
      <p:sp>
        <p:nvSpPr>
          <p:cNvPr id="52" name="Text Placeholder 3">
            <a:extLst>
              <a:ext uri="{FF2B5EF4-FFF2-40B4-BE49-F238E27FC236}">
                <a16:creationId xmlns:a16="http://schemas.microsoft.com/office/drawing/2014/main" id="{658DB708-3819-4720-8300-215152CC57C3}"/>
              </a:ext>
            </a:extLst>
          </p:cNvPr>
          <p:cNvSpPr>
            <a:spLocks noGrp="1"/>
          </p:cNvSpPr>
          <p:nvPr>
            <p:custDataLst>
              <p:tags r:id="rId17"/>
            </p:custDataLst>
          </p:nvPr>
        </p:nvSpPr>
        <p:spPr bwMode="gray">
          <a:xfrm>
            <a:off x="963613" y="4040188"/>
            <a:ext cx="28416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B76D5F34-203C-492E-85C4-FCF838E92D7D}" type="datetime'Una''ble to'' conc''''entrate and ''get wo''r''''k do''''''ne'">
              <a:rPr lang="en-GB" altLang="en-US" smtClean="0"/>
              <a:pPr/>
              <a:t>Unable to concentrate and get work done</a:t>
            </a:fld>
            <a:endParaRPr lang="en-US" dirty="0"/>
          </a:p>
        </p:txBody>
      </p:sp>
      <p:sp>
        <p:nvSpPr>
          <p:cNvPr id="88" name="Text Placeholder 3">
            <a:extLst>
              <a:ext uri="{FF2B5EF4-FFF2-40B4-BE49-F238E27FC236}">
                <a16:creationId xmlns:a16="http://schemas.microsoft.com/office/drawing/2014/main" id="{7E457C01-B377-4164-BBD1-CB4621D3B802}"/>
              </a:ext>
            </a:extLst>
          </p:cNvPr>
          <p:cNvSpPr>
            <a:spLocks noGrp="1"/>
          </p:cNvSpPr>
          <p:nvPr>
            <p:custDataLst>
              <p:tags r:id="rId18"/>
            </p:custDataLst>
          </p:nvPr>
        </p:nvSpPr>
        <p:spPr bwMode="gray">
          <a:xfrm>
            <a:off x="1385888" y="4414838"/>
            <a:ext cx="24193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CE4BCC6D-2560-4596-BD4C-0F0663736E53}" type="datetime'''''Fi''nd''ing the right e''mot''io''nal s''''''u''p''p''ort'">
              <a:rPr lang="en-GB" altLang="en-US" smtClean="0"/>
              <a:pPr/>
              <a:t>Finding the right emotional support</a:t>
            </a:fld>
            <a:endParaRPr lang="en-US" dirty="0"/>
          </a:p>
        </p:txBody>
      </p:sp>
      <p:sp>
        <p:nvSpPr>
          <p:cNvPr id="65" name="Text Placeholder 3">
            <a:extLst>
              <a:ext uri="{FF2B5EF4-FFF2-40B4-BE49-F238E27FC236}">
                <a16:creationId xmlns:a16="http://schemas.microsoft.com/office/drawing/2014/main" id="{264B369A-D484-43A8-A6FE-2C278F75EB75}"/>
              </a:ext>
            </a:extLst>
          </p:cNvPr>
          <p:cNvSpPr>
            <a:spLocks noGrp="1"/>
          </p:cNvSpPr>
          <p:nvPr>
            <p:custDataLst>
              <p:tags r:id="rId19"/>
            </p:custDataLst>
          </p:nvPr>
        </p:nvSpPr>
        <p:spPr bwMode="gray">
          <a:xfrm>
            <a:off x="1371600" y="4791075"/>
            <a:ext cx="2433638"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6DBDFE69-0A27-4F76-BCAA-A5D340233502}" type="datetime'H''''''e''alth-re''l''ated'' iss''ues ''&amp; ''''informa''tion'''">
              <a:rPr lang="en-US" altLang="en-US" smtClean="0"/>
              <a:pPr/>
              <a:t>Health-related issues &amp; information</a:t>
            </a:fld>
            <a:endParaRPr lang="en-US" dirty="0"/>
          </a:p>
        </p:txBody>
      </p:sp>
      <p:sp>
        <p:nvSpPr>
          <p:cNvPr id="169" name="Text Placeholder 3">
            <a:extLst>
              <a:ext uri="{FF2B5EF4-FFF2-40B4-BE49-F238E27FC236}">
                <a16:creationId xmlns:a16="http://schemas.microsoft.com/office/drawing/2014/main" id="{1349C5D3-DD4E-4E14-8800-3A4F2EBBB8A4}"/>
              </a:ext>
            </a:extLst>
          </p:cNvPr>
          <p:cNvSpPr>
            <a:spLocks noGrp="1"/>
          </p:cNvSpPr>
          <p:nvPr>
            <p:custDataLst>
              <p:tags r:id="rId20"/>
            </p:custDataLst>
          </p:nvPr>
        </p:nvSpPr>
        <p:spPr bwMode="gray">
          <a:xfrm>
            <a:off x="3989387" y="6292850"/>
            <a:ext cx="209550"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21D48324-FCEB-463E-9614-0A021D1811EF}" type="datetime'''''''''''''''''''''''''''''5'''''''">
              <a:rPr lang="en-US" altLang="en-US" smtClean="0">
                <a:solidFill>
                  <a:schemeClr val="bg1"/>
                </a:solidFill>
              </a:rPr>
              <a:pPr algn="ctr">
                <a:spcBef>
                  <a:spcPct val="0"/>
                </a:spcBef>
                <a:spcAft>
                  <a:spcPct val="0"/>
                </a:spcAft>
              </a:pPr>
              <a:t>5</a:t>
            </a:fld>
            <a:r>
              <a:rPr lang="en-US" altLang="en-US" dirty="0">
                <a:solidFill>
                  <a:schemeClr val="bg1"/>
                </a:solidFill>
              </a:rPr>
              <a:t>%</a:t>
            </a:r>
            <a:endParaRPr lang="en-US" dirty="0">
              <a:solidFill>
                <a:schemeClr val="bg1"/>
              </a:solidFill>
            </a:endParaRPr>
          </a:p>
        </p:txBody>
      </p:sp>
      <p:sp>
        <p:nvSpPr>
          <p:cNvPr id="164" name="Text Placeholder 3">
            <a:extLst>
              <a:ext uri="{FF2B5EF4-FFF2-40B4-BE49-F238E27FC236}">
                <a16:creationId xmlns:a16="http://schemas.microsoft.com/office/drawing/2014/main" id="{9D583FCF-7DCE-4AE0-921A-28506D8F6BF3}"/>
              </a:ext>
            </a:extLst>
          </p:cNvPr>
          <p:cNvSpPr>
            <a:spLocks noGrp="1"/>
          </p:cNvSpPr>
          <p:nvPr>
            <p:custDataLst>
              <p:tags r:id="rId21"/>
            </p:custDataLst>
          </p:nvPr>
        </p:nvSpPr>
        <p:spPr bwMode="gray">
          <a:xfrm>
            <a:off x="4213225" y="5916613"/>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E6A2A9DB-D29B-4E28-B312-589AFA74A705}" type="datetime'''''''''''''''1''''''''''''''''''''2'''''''''">
              <a:rPr lang="en-US" altLang="en-US" smtClean="0">
                <a:solidFill>
                  <a:schemeClr val="bg1"/>
                </a:solidFill>
              </a:rPr>
              <a:pPr algn="ctr">
                <a:spcBef>
                  <a:spcPct val="0"/>
                </a:spcBef>
                <a:spcAft>
                  <a:spcPct val="0"/>
                </a:spcAft>
              </a:pPr>
              <a:t>12</a:t>
            </a:fld>
            <a:r>
              <a:rPr lang="en-US" altLang="en-US" dirty="0">
                <a:solidFill>
                  <a:schemeClr val="bg1"/>
                </a:solidFill>
              </a:rPr>
              <a:t>%</a:t>
            </a:r>
            <a:endParaRPr lang="en-US" dirty="0">
              <a:solidFill>
                <a:schemeClr val="bg1"/>
              </a:solidFill>
            </a:endParaRPr>
          </a:p>
        </p:txBody>
      </p:sp>
      <p:sp>
        <p:nvSpPr>
          <p:cNvPr id="159" name="Text Placeholder 3">
            <a:extLst>
              <a:ext uri="{FF2B5EF4-FFF2-40B4-BE49-F238E27FC236}">
                <a16:creationId xmlns:a16="http://schemas.microsoft.com/office/drawing/2014/main" id="{332E540A-E794-4611-AF5D-B0F439CA5B49}"/>
              </a:ext>
            </a:extLst>
          </p:cNvPr>
          <p:cNvSpPr>
            <a:spLocks noGrp="1"/>
          </p:cNvSpPr>
          <p:nvPr>
            <p:custDataLst>
              <p:tags r:id="rId22"/>
            </p:custDataLst>
          </p:nvPr>
        </p:nvSpPr>
        <p:spPr bwMode="gray">
          <a:xfrm>
            <a:off x="4289425" y="5541963"/>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F82CCDCE-0BC1-441F-9985-5C69F930B7DA}" type="datetime'''''''''1''''''''''''''''''''''''''''''''''4'''''">
              <a:rPr lang="en-US" altLang="en-US" smtClean="0">
                <a:solidFill>
                  <a:schemeClr val="bg1"/>
                </a:solidFill>
              </a:rPr>
              <a:pPr algn="ctr">
                <a:spcBef>
                  <a:spcPct val="0"/>
                </a:spcBef>
                <a:spcAft>
                  <a:spcPct val="0"/>
                </a:spcAft>
              </a:pPr>
              <a:t>14</a:t>
            </a:fld>
            <a:r>
              <a:rPr lang="en-US" altLang="en-US" dirty="0">
                <a:solidFill>
                  <a:schemeClr val="bg1"/>
                </a:solidFill>
              </a:rPr>
              <a:t>%</a:t>
            </a:r>
            <a:endParaRPr lang="en-US" dirty="0">
              <a:solidFill>
                <a:schemeClr val="bg1"/>
              </a:solidFill>
            </a:endParaRPr>
          </a:p>
        </p:txBody>
      </p:sp>
      <p:sp>
        <p:nvSpPr>
          <p:cNvPr id="71" name="Text Placeholder 3">
            <a:extLst>
              <a:ext uri="{FF2B5EF4-FFF2-40B4-BE49-F238E27FC236}">
                <a16:creationId xmlns:a16="http://schemas.microsoft.com/office/drawing/2014/main" id="{AD4BD907-61F8-47DE-8D66-BCE3CC12400A}"/>
              </a:ext>
            </a:extLst>
          </p:cNvPr>
          <p:cNvSpPr>
            <a:spLocks noGrp="1"/>
          </p:cNvSpPr>
          <p:nvPr>
            <p:custDataLst>
              <p:tags r:id="rId23"/>
            </p:custDataLst>
          </p:nvPr>
        </p:nvSpPr>
        <p:spPr bwMode="gray">
          <a:xfrm>
            <a:off x="1228725" y="5165725"/>
            <a:ext cx="2576513"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23787818-7E12-4B0F-9565-07B0D4F99C25}" type="datetime'Uncomf''o''r''ta''''b''l''e t''o re''turn to'' ''the offic''e'">
              <a:rPr lang="en-GB" altLang="en-US" smtClean="0"/>
              <a:pPr/>
              <a:t>Uncomfortable to return to the office</a:t>
            </a:fld>
            <a:endParaRPr lang="en-US" dirty="0"/>
          </a:p>
        </p:txBody>
      </p:sp>
      <p:sp>
        <p:nvSpPr>
          <p:cNvPr id="75" name="Text Placeholder 3">
            <a:extLst>
              <a:ext uri="{FF2B5EF4-FFF2-40B4-BE49-F238E27FC236}">
                <a16:creationId xmlns:a16="http://schemas.microsoft.com/office/drawing/2014/main" id="{0C5FBB53-ABD4-4E40-8007-082249D8FA23}"/>
              </a:ext>
            </a:extLst>
          </p:cNvPr>
          <p:cNvSpPr>
            <a:spLocks noGrp="1"/>
          </p:cNvSpPr>
          <p:nvPr>
            <p:custDataLst>
              <p:tags r:id="rId24"/>
            </p:custDataLst>
          </p:nvPr>
        </p:nvSpPr>
        <p:spPr bwMode="gray">
          <a:xfrm>
            <a:off x="863600" y="5440363"/>
            <a:ext cx="2941638" cy="4032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F5CED668-3C1B-4403-BC1F-E6133421BEE2}" type="thinkcell&lt;?xml version=&quot;1.0&quot; encoding=&quot;UTF-16&quot; standalone=&quot;yes&quot;?&gt;&lt;root reqver=&quot;27037&quot;&gt;&lt;version val=&quot;32438&quot;/&gt;&lt;PersistentType&gt;&lt;m_guid val=&quot;eb492784-c2ef-4d23-bbce-e8429260bede&quot;/&gt;&lt;m_prec&gt;&lt;m_yearfmt&gt;&lt;begin val=&quot;0&quot;/&gt;&lt;end val=&quot;4&quot;/&gt;&lt;/m_yearfmt&gt;&lt;/m_prec&gt;&lt;/PersistentType&gt;&lt;/root&gt;">
              <a:rPr lang="en-GB" altLang="en-US" smtClean="0"/>
              <a:pPr/>
              <a:t>Better understanding of what is happening 
at BCG in the current situation</a:t>
            </a:fld>
            <a:endParaRPr lang="en-US" dirty="0"/>
          </a:p>
        </p:txBody>
      </p:sp>
      <p:sp>
        <p:nvSpPr>
          <p:cNvPr id="93" name="Text Placeholder 3">
            <a:extLst>
              <a:ext uri="{FF2B5EF4-FFF2-40B4-BE49-F238E27FC236}">
                <a16:creationId xmlns:a16="http://schemas.microsoft.com/office/drawing/2014/main" id="{EAAFDE61-DF3F-4D7F-86C8-B401B38AF279}"/>
              </a:ext>
            </a:extLst>
          </p:cNvPr>
          <p:cNvSpPr>
            <a:spLocks noGrp="1"/>
          </p:cNvSpPr>
          <p:nvPr>
            <p:custDataLst>
              <p:tags r:id="rId25"/>
            </p:custDataLst>
          </p:nvPr>
        </p:nvSpPr>
        <p:spPr bwMode="gray">
          <a:xfrm>
            <a:off x="2330450" y="5916613"/>
            <a:ext cx="1474788"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r">
              <a:spcBef>
                <a:spcPct val="0"/>
              </a:spcBef>
              <a:spcAft>
                <a:spcPct val="0"/>
              </a:spcAft>
            </a:pPr>
            <a:fld id="{E6A13DF6-41C2-48E5-8BDC-411833B5518D}" type="datetime'J''o''b'''' ''''''''se''curity ''''''co''''nce''r''''''n''''s'">
              <a:rPr lang="en-US" altLang="en-US" smtClean="0"/>
              <a:pPr/>
              <a:t>Job security concerns</a:t>
            </a:fld>
            <a:endParaRPr lang="en-US" dirty="0"/>
          </a:p>
        </p:txBody>
      </p:sp>
      <p:sp>
        <p:nvSpPr>
          <p:cNvPr id="140" name="Text Placeholder 3">
            <a:extLst>
              <a:ext uri="{FF2B5EF4-FFF2-40B4-BE49-F238E27FC236}">
                <a16:creationId xmlns:a16="http://schemas.microsoft.com/office/drawing/2014/main" id="{5F2078C3-13B0-4775-AD81-4BAF6A2211E8}"/>
              </a:ext>
            </a:extLst>
          </p:cNvPr>
          <p:cNvSpPr>
            <a:spLocks noGrp="1"/>
          </p:cNvSpPr>
          <p:nvPr>
            <p:custDataLst>
              <p:tags r:id="rId26"/>
            </p:custDataLst>
          </p:nvPr>
        </p:nvSpPr>
        <p:spPr bwMode="gray">
          <a:xfrm>
            <a:off x="4665663" y="4040188"/>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2100D32E-C710-4DDD-82F8-DC282DEA9E9F}" type="datetime'''''''''''''''''''''''''''2''''''4'''''''''">
              <a:rPr lang="en-US" altLang="en-US" smtClean="0">
                <a:solidFill>
                  <a:schemeClr val="bg1"/>
                </a:solidFill>
              </a:rPr>
              <a:pPr algn="ctr">
                <a:spcBef>
                  <a:spcPct val="0"/>
                </a:spcBef>
                <a:spcAft>
                  <a:spcPct val="0"/>
                </a:spcAft>
              </a:pPr>
              <a:t>24</a:t>
            </a:fld>
            <a:r>
              <a:rPr lang="en-US" altLang="en-US" dirty="0">
                <a:solidFill>
                  <a:schemeClr val="bg1"/>
                </a:solidFill>
              </a:rPr>
              <a:t>%</a:t>
            </a:r>
            <a:endParaRPr lang="en-US" dirty="0">
              <a:solidFill>
                <a:schemeClr val="bg1"/>
              </a:solidFill>
            </a:endParaRPr>
          </a:p>
        </p:txBody>
      </p:sp>
      <p:sp>
        <p:nvSpPr>
          <p:cNvPr id="145" name="Text Placeholder 3">
            <a:extLst>
              <a:ext uri="{FF2B5EF4-FFF2-40B4-BE49-F238E27FC236}">
                <a16:creationId xmlns:a16="http://schemas.microsoft.com/office/drawing/2014/main" id="{CBACF667-5E1B-4443-B902-6C2B0624F971}"/>
              </a:ext>
            </a:extLst>
          </p:cNvPr>
          <p:cNvSpPr>
            <a:spLocks noGrp="1"/>
          </p:cNvSpPr>
          <p:nvPr>
            <p:custDataLst>
              <p:tags r:id="rId27"/>
            </p:custDataLst>
          </p:nvPr>
        </p:nvSpPr>
        <p:spPr bwMode="gray">
          <a:xfrm>
            <a:off x="4438650" y="4414838"/>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D0B90CB7-DB67-4B1D-93B3-587ECE16648D}" type="datetime'''''''''''''''''''''''''''''1''''''''''''''8'''">
              <a:rPr lang="en-US" altLang="en-US" smtClean="0">
                <a:solidFill>
                  <a:schemeClr val="bg1"/>
                </a:solidFill>
              </a:rPr>
              <a:pPr algn="ctr">
                <a:spcBef>
                  <a:spcPct val="0"/>
                </a:spcBef>
                <a:spcAft>
                  <a:spcPct val="0"/>
                </a:spcAft>
              </a:pPr>
              <a:t>18</a:t>
            </a:fld>
            <a:r>
              <a:rPr lang="en-US" altLang="en-US" dirty="0">
                <a:solidFill>
                  <a:schemeClr val="bg1"/>
                </a:solidFill>
              </a:rPr>
              <a:t>%</a:t>
            </a:r>
            <a:endParaRPr lang="en-US" dirty="0">
              <a:solidFill>
                <a:schemeClr val="bg1"/>
              </a:solidFill>
            </a:endParaRPr>
          </a:p>
        </p:txBody>
      </p:sp>
      <p:sp>
        <p:nvSpPr>
          <p:cNvPr id="150" name="Text Placeholder 3">
            <a:extLst>
              <a:ext uri="{FF2B5EF4-FFF2-40B4-BE49-F238E27FC236}">
                <a16:creationId xmlns:a16="http://schemas.microsoft.com/office/drawing/2014/main" id="{96720B26-89C0-4E70-876C-C5CA454B224D}"/>
              </a:ext>
            </a:extLst>
          </p:cNvPr>
          <p:cNvSpPr>
            <a:spLocks noGrp="1"/>
          </p:cNvSpPr>
          <p:nvPr>
            <p:custDataLst>
              <p:tags r:id="rId28"/>
            </p:custDataLst>
          </p:nvPr>
        </p:nvSpPr>
        <p:spPr bwMode="gray">
          <a:xfrm>
            <a:off x="4402138" y="4791075"/>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F791CEF2-C23E-4E98-A4A6-3D96B99CBE76}" type="datetime'''''''''1''''''''''''''''''''''''''7'">
              <a:rPr lang="en-US" altLang="en-US" smtClean="0">
                <a:solidFill>
                  <a:schemeClr val="bg1"/>
                </a:solidFill>
              </a:rPr>
              <a:pPr algn="ctr">
                <a:spcBef>
                  <a:spcPct val="0"/>
                </a:spcBef>
                <a:spcAft>
                  <a:spcPct val="0"/>
                </a:spcAft>
              </a:pPr>
              <a:t>17</a:t>
            </a:fld>
            <a:r>
              <a:rPr lang="en-US" altLang="en-US" dirty="0">
                <a:solidFill>
                  <a:schemeClr val="bg1"/>
                </a:solidFill>
              </a:rPr>
              <a:t>%</a:t>
            </a:r>
            <a:endParaRPr lang="en-US" dirty="0">
              <a:solidFill>
                <a:schemeClr val="bg1"/>
              </a:solidFill>
            </a:endParaRPr>
          </a:p>
        </p:txBody>
      </p:sp>
      <p:sp>
        <p:nvSpPr>
          <p:cNvPr id="154" name="Text Placeholder 3">
            <a:extLst>
              <a:ext uri="{FF2B5EF4-FFF2-40B4-BE49-F238E27FC236}">
                <a16:creationId xmlns:a16="http://schemas.microsoft.com/office/drawing/2014/main" id="{7BFEE496-63A5-4CC9-9B1B-0D2C079BB5F6}"/>
              </a:ext>
            </a:extLst>
          </p:cNvPr>
          <p:cNvSpPr>
            <a:spLocks noGrp="1"/>
          </p:cNvSpPr>
          <p:nvPr>
            <p:custDataLst>
              <p:tags r:id="rId29"/>
            </p:custDataLst>
          </p:nvPr>
        </p:nvSpPr>
        <p:spPr bwMode="gray">
          <a:xfrm>
            <a:off x="4289425" y="5165725"/>
            <a:ext cx="288925" cy="201613"/>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rgbClr val="2093A6"/>
              </a:buClr>
              <a:buFont typeface="Arial" panose="020B0604020202020204" pitchFamily="34" charset="0"/>
              <a:buChar char="•"/>
              <a:defRPr lang="en-US" sz="1200" kern="1200">
                <a:solidFill>
                  <a:srgbClr val="575757"/>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rgbClr val="2093A6"/>
              </a:buClr>
              <a:buFont typeface="Trebuchet MS" panose="020B0603020202020204" pitchFamily="34" charset="0"/>
              <a:buChar char="–"/>
              <a:defRPr lang="en-US" sz="1200" kern="1200">
                <a:solidFill>
                  <a:srgbClr val="575757"/>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rgbClr val="2093A6"/>
              </a:buClr>
              <a:buFont typeface="Arial" panose="020B0604020202020204" pitchFamily="34" charset="0"/>
              <a:buChar char="​"/>
              <a:defRPr lang="en-US" sz="1600" kern="1200">
                <a:solidFill>
                  <a:srgbClr val="2093A6"/>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
                <a:srgbClr val="2093A6"/>
              </a:buClr>
              <a:buFont typeface="Arial" panose="020B0604020202020204" pitchFamily="34" charset="0"/>
              <a:buChar char="​"/>
              <a:defRPr lang="en-US" sz="1600" b="1" kern="1200" smtClean="0">
                <a:solidFill>
                  <a:srgbClr val="575757"/>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rgbClr val="2093A6"/>
              </a:buClr>
              <a:buFont typeface="Arial" panose="020B0604020202020204" pitchFamily="34" charset="0"/>
              <a:buChar char="•"/>
              <a:defRPr lang="en-US" sz="1600" kern="1200" smtClean="0">
                <a:solidFill>
                  <a:srgbClr val="575757"/>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Clr>
                <a:srgbClr val="2093A6"/>
              </a:buClr>
              <a:buFont typeface="Arial" panose="020B0604020202020204" pitchFamily="34" charset="0"/>
              <a:buChar char="​"/>
              <a:defRPr lang="en-US" sz="4400" kern="1200" baseline="0" smtClean="0">
                <a:solidFill>
                  <a:srgbClr val="575757"/>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Clr>
                <a:srgbClr val="2093A6"/>
              </a:buClr>
              <a:buFont typeface="Arial" panose="020B0604020202020204" pitchFamily="34" charset="0"/>
              <a:buChar char="​"/>
              <a:defRPr lang="en-US" sz="5400" kern="1200" baseline="0" smtClean="0">
                <a:solidFill>
                  <a:srgbClr val="2093A6"/>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Clr>
                <a:srgbClr val="2093A6"/>
              </a:buClr>
              <a:buFont typeface="Arial" panose="020B0604020202020204" pitchFamily="34" charset="0"/>
              <a:buChar char="​"/>
              <a:defRPr lang="en-US" sz="2400" kern="1200" baseline="0" dirty="0">
                <a:solidFill>
                  <a:srgbClr val="2093A6"/>
                </a:solidFill>
                <a:latin typeface="+mn-lt"/>
                <a:ea typeface="+mn-ea"/>
                <a:cs typeface="+mn-cs"/>
                <a:sym typeface="Trebuchet MS" panose="020B0603020202020204" pitchFamily="34" charset="0"/>
              </a:defRPr>
            </a:lvl9pPr>
          </a:lstStyle>
          <a:p>
            <a:pPr algn="ctr">
              <a:spcBef>
                <a:spcPct val="0"/>
              </a:spcBef>
              <a:spcAft>
                <a:spcPct val="0"/>
              </a:spcAft>
            </a:pPr>
            <a:fld id="{DBD0DFE3-D3FF-42A9-9E3F-ACC5820D98D8}" type="datetime'''1''''''''''''''''''''''''''''4'''''''''''''">
              <a:rPr lang="en-US" altLang="en-US" smtClean="0">
                <a:solidFill>
                  <a:schemeClr val="bg1"/>
                </a:solidFill>
              </a:rPr>
              <a:pPr algn="ctr">
                <a:spcBef>
                  <a:spcPct val="0"/>
                </a:spcBef>
                <a:spcAft>
                  <a:spcPct val="0"/>
                </a:spcAft>
              </a:pPr>
              <a:t>14</a:t>
            </a:fld>
            <a:r>
              <a:rPr lang="en-US" altLang="en-US" dirty="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5307124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extLst>
              <p:ext uri="{D42A27DB-BD31-4B8C-83A1-F6EECF244321}">
                <p14:modId xmlns:p14="http://schemas.microsoft.com/office/powerpoint/2010/main" val="30819325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5543" name="think-cell Slide" r:id="rId22" imgW="327" imgH="327" progId="TCLayout.ActiveDocument.1">
                  <p:embed/>
                </p:oleObj>
              </mc:Choice>
              <mc:Fallback>
                <p:oleObj name="think-cell Slide" r:id="rId22" imgW="327" imgH="327" progId="TCLayout.ActiveDocument.1">
                  <p:embed/>
                  <p:pic>
                    <p:nvPicPr>
                      <p:cNvPr id="5" name="Object 4" hidden="1"/>
                      <p:cNvPicPr/>
                      <p:nvPr/>
                    </p:nvPicPr>
                    <p:blipFill>
                      <a:blip r:embed="rId23"/>
                      <a:stretch>
                        <a:fillRect/>
                      </a:stretch>
                    </p:blipFill>
                    <p:spPr>
                      <a:xfrm>
                        <a:off x="1588" y="1588"/>
                        <a:ext cx="1587" cy="1587"/>
                      </a:xfrm>
                      <a:prstGeom prst="rect">
                        <a:avLst/>
                      </a:prstGeom>
                    </p:spPr>
                  </p:pic>
                </p:oleObj>
              </mc:Fallback>
            </mc:AlternateContent>
          </a:graphicData>
        </a:graphic>
      </p:graphicFrame>
      <p:pic>
        <p:nvPicPr>
          <p:cNvPr id="70" name="Picture 69">
            <a:extLst>
              <a:ext uri="{FF2B5EF4-FFF2-40B4-BE49-F238E27FC236}">
                <a16:creationId xmlns:a16="http://schemas.microsoft.com/office/drawing/2014/main" id="{D7A8F681-537C-4879-B872-2CA9827BFB9D}"/>
              </a:ext>
            </a:extLst>
          </p:cNvPr>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9015413" y="0"/>
            <a:ext cx="3167605" cy="6858000"/>
          </a:xfrm>
          <a:prstGeom prst="rect">
            <a:avLst/>
          </a:prstGeom>
        </p:spPr>
      </p:pic>
      <p:sp>
        <p:nvSpPr>
          <p:cNvPr id="24" name="Rectangle 23">
            <a:extLst>
              <a:ext uri="{FF2B5EF4-FFF2-40B4-BE49-F238E27FC236}">
                <a16:creationId xmlns:a16="http://schemas.microsoft.com/office/drawing/2014/main" id="{8AAA3E8E-DB32-4DE0-A55E-F94877371C97}"/>
              </a:ext>
            </a:extLst>
          </p:cNvPr>
          <p:cNvSpPr/>
          <p:nvPr/>
        </p:nvSpPr>
        <p:spPr>
          <a:xfrm>
            <a:off x="0" y="0"/>
            <a:ext cx="9024730" cy="6858000"/>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1" name="Rectangle 10"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110000"/>
              </a:lnSpc>
              <a:spcBef>
                <a:spcPct val="0"/>
              </a:spcBef>
              <a:spcAft>
                <a:spcPct val="0"/>
              </a:spcAft>
            </a:pPr>
            <a:endParaRPr lang="en-US" sz="1200" dirty="0">
              <a:solidFill>
                <a:srgbClr val="FFFFFF"/>
              </a:solidFill>
              <a:latin typeface="Trebuchet MS" panose="020B0603020202020204" pitchFamily="34" charset="0"/>
              <a:sym typeface="Trebuchet MS" panose="020B0603020202020204" pitchFamily="34" charset="0"/>
            </a:endParaRPr>
          </a:p>
        </p:txBody>
      </p:sp>
      <p:sp>
        <p:nvSpPr>
          <p:cNvPr id="55" name="Rectangle 54">
            <a:extLst>
              <a:ext uri="{FF2B5EF4-FFF2-40B4-BE49-F238E27FC236}">
                <a16:creationId xmlns:a16="http://schemas.microsoft.com/office/drawing/2014/main" id="{7E51FB1E-9512-4004-B062-E8F64121B285}"/>
              </a:ext>
            </a:extLst>
          </p:cNvPr>
          <p:cNvSpPr/>
          <p:nvPr/>
        </p:nvSpPr>
        <p:spPr>
          <a:xfrm>
            <a:off x="128696" y="2036764"/>
            <a:ext cx="5405286"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 of comments -  </a:t>
            </a:r>
          </a:p>
        </p:txBody>
      </p:sp>
      <p:cxnSp>
        <p:nvCxnSpPr>
          <p:cNvPr id="56" name="Straight Connector 55">
            <a:extLst>
              <a:ext uri="{FF2B5EF4-FFF2-40B4-BE49-F238E27FC236}">
                <a16:creationId xmlns:a16="http://schemas.microsoft.com/office/drawing/2014/main" id="{85D78656-E932-4C64-A2B6-6165C7C5FC79}"/>
              </a:ext>
            </a:extLst>
          </p:cNvPr>
          <p:cNvCxnSpPr/>
          <p:nvPr/>
        </p:nvCxnSpPr>
        <p:spPr>
          <a:xfrm flipV="1">
            <a:off x="7528587" y="869756"/>
            <a:ext cx="88238" cy="255380"/>
          </a:xfrm>
          <a:prstGeom prst="line">
            <a:avLst/>
          </a:prstGeom>
          <a:ln w="9525" cap="rnd">
            <a:solidFill>
              <a:schemeClr val="tx1">
                <a:lumMod val="60000"/>
                <a:lumOff val="40000"/>
              </a:schemeClr>
            </a:solidFill>
            <a:prstDash val="solid"/>
            <a:round/>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8FD68DA6-5CF4-4165-A72B-F6EB2C0DF2F5}"/>
              </a:ext>
            </a:extLst>
          </p:cNvPr>
          <p:cNvSpPr/>
          <p:nvPr/>
        </p:nvSpPr>
        <p:spPr>
          <a:xfrm>
            <a:off x="128696" y="3342244"/>
            <a:ext cx="5405286" cy="30323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00" dirty="0">
                <a:solidFill>
                  <a:srgbClr val="FFFFFF"/>
                </a:solidFill>
              </a:rPr>
              <a:t>Selected comments - </a:t>
            </a:r>
          </a:p>
        </p:txBody>
      </p:sp>
      <p:sp>
        <p:nvSpPr>
          <p:cNvPr id="40" name="Oval 39">
            <a:extLst>
              <a:ext uri="{FF2B5EF4-FFF2-40B4-BE49-F238E27FC236}">
                <a16:creationId xmlns:a16="http://schemas.microsoft.com/office/drawing/2014/main" id="{B0B211E1-C370-4860-A43B-59083B15BF81}"/>
              </a:ext>
            </a:extLst>
          </p:cNvPr>
          <p:cNvSpPr>
            <a:spLocks noChangeAspect="1"/>
          </p:cNvSpPr>
          <p:nvPr/>
        </p:nvSpPr>
        <p:spPr>
          <a:xfrm>
            <a:off x="9581797" y="4259789"/>
            <a:ext cx="2239548" cy="2239548"/>
          </a:xfrm>
          <a:prstGeom prst="ellipse">
            <a:avLst/>
          </a:prstGeom>
          <a:solidFill>
            <a:srgbClr val="FFFFFF"/>
          </a:solidFill>
          <a:ln w="38100" cap="rnd">
            <a:gradFill flip="none" rotWithShape="1">
              <a:gsLst>
                <a:gs pos="0">
                  <a:srgbClr val="295E7E"/>
                </a:gs>
                <a:gs pos="100000">
                  <a:srgbClr val="30C1D7"/>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r>
              <a:rPr lang="en-US" sz="4000" b="1" kern="0" dirty="0">
                <a:solidFill>
                  <a:srgbClr val="295E7E">
                    <a:lumMod val="100000"/>
                  </a:srgbClr>
                </a:solidFill>
              </a:rPr>
              <a:t>194</a:t>
            </a:r>
          </a:p>
          <a:p>
            <a:pPr algn="ctr"/>
            <a:r>
              <a:rPr lang="en-US" sz="1600" kern="0" dirty="0">
                <a:solidFill>
                  <a:schemeClr val="bg1">
                    <a:lumMod val="50000"/>
                  </a:schemeClr>
                </a:solidFill>
              </a:rPr>
              <a:t>Total </a:t>
            </a:r>
          </a:p>
          <a:p>
            <a:pPr algn="ctr"/>
            <a:r>
              <a:rPr lang="en-US" sz="1600" kern="0" dirty="0">
                <a:solidFill>
                  <a:schemeClr val="bg1">
                    <a:lumMod val="50000"/>
                  </a:schemeClr>
                </a:solidFill>
              </a:rPr>
              <a:t># Comments (454 in 2020)</a:t>
            </a:r>
          </a:p>
        </p:txBody>
      </p:sp>
      <p:graphicFrame>
        <p:nvGraphicFramePr>
          <p:cNvPr id="93" name="Chart 92">
            <a:extLst>
              <a:ext uri="{FF2B5EF4-FFF2-40B4-BE49-F238E27FC236}">
                <a16:creationId xmlns:a16="http://schemas.microsoft.com/office/drawing/2014/main" id="{C27A9A4B-064E-464C-B719-3574952698EC}"/>
              </a:ext>
            </a:extLst>
          </p:cNvPr>
          <p:cNvGraphicFramePr/>
          <p:nvPr>
            <p:custDataLst>
              <p:tags r:id="rId4"/>
            </p:custDataLst>
            <p:extLst>
              <p:ext uri="{D42A27DB-BD31-4B8C-83A1-F6EECF244321}">
                <p14:modId xmlns:p14="http://schemas.microsoft.com/office/powerpoint/2010/main" val="3396411643"/>
              </p:ext>
            </p:extLst>
          </p:nvPr>
        </p:nvGraphicFramePr>
        <p:xfrm>
          <a:off x="98425" y="1928813"/>
          <a:ext cx="8829675" cy="1138237"/>
        </p:xfrm>
        <a:graphic>
          <a:graphicData uri="http://schemas.openxmlformats.org/drawingml/2006/chart">
            <c:chart xmlns:c="http://schemas.openxmlformats.org/drawingml/2006/chart" xmlns:r="http://schemas.openxmlformats.org/officeDocument/2006/relationships" r:id="rId25"/>
          </a:graphicData>
        </a:graphic>
      </p:graphicFrame>
      <p:sp>
        <p:nvSpPr>
          <p:cNvPr id="31" name="Text Placeholder 3">
            <a:extLst>
              <a:ext uri="{FF2B5EF4-FFF2-40B4-BE49-F238E27FC236}">
                <a16:creationId xmlns:a16="http://schemas.microsoft.com/office/drawing/2014/main" id="{7BCFA5E8-0FDC-485B-9D0C-9F32D6D041D2}"/>
              </a:ext>
            </a:extLst>
          </p:cNvPr>
          <p:cNvSpPr>
            <a:spLocks noGrp="1"/>
          </p:cNvSpPr>
          <p:nvPr>
            <p:custDataLst>
              <p:tags r:id="rId5"/>
            </p:custDataLst>
          </p:nvPr>
        </p:nvSpPr>
        <p:spPr bwMode="gray">
          <a:xfrm>
            <a:off x="1611313" y="2397125"/>
            <a:ext cx="2889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BDD4E24D-5E83-4E85-AFE4-B891F370D732}" type="datetime'''''3''''''''''''6'''''''''''''''''''''''''''''">
              <a:rPr lang="en-US" altLang="en-US" smtClean="0">
                <a:solidFill>
                  <a:srgbClr val="575757"/>
                </a:solidFill>
              </a:rPr>
              <a:pPr/>
              <a:t>36</a:t>
            </a:fld>
            <a:r>
              <a:rPr lang="en-US" altLang="en-US" dirty="0">
                <a:solidFill>
                  <a:srgbClr val="575757"/>
                </a:solidFill>
              </a:rPr>
              <a:t>%</a:t>
            </a:r>
            <a:endParaRPr lang="en-US" dirty="0">
              <a:solidFill>
                <a:srgbClr val="575757"/>
              </a:solidFill>
              <a:sym typeface="+mn-lt"/>
            </a:endParaRPr>
          </a:p>
        </p:txBody>
      </p:sp>
      <p:sp>
        <p:nvSpPr>
          <p:cNvPr id="29" name="Text Placeholder 3">
            <a:extLst>
              <a:ext uri="{FF2B5EF4-FFF2-40B4-BE49-F238E27FC236}">
                <a16:creationId xmlns:a16="http://schemas.microsoft.com/office/drawing/2014/main" id="{9521A378-DCF1-41B8-A589-6BA73196AA89}"/>
              </a:ext>
            </a:extLst>
          </p:cNvPr>
          <p:cNvSpPr>
            <a:spLocks noGrp="1"/>
          </p:cNvSpPr>
          <p:nvPr>
            <p:custDataLst>
              <p:tags r:id="rId6"/>
            </p:custDataLst>
          </p:nvPr>
        </p:nvSpPr>
        <p:spPr bwMode="gray">
          <a:xfrm>
            <a:off x="7470774" y="2397125"/>
            <a:ext cx="209550" cy="201613"/>
          </a:xfrm>
          <a:prstGeom prst="rect">
            <a:avLst/>
          </a:prstGeom>
          <a:noFill/>
          <a:ln>
            <a:noFill/>
          </a:ln>
          <a:extLst>
            <a:ext uri="{909E8E84-426E-40DD-AFC4-6F175D3DCCD1}">
              <a14:hiddenFill xmlns:a14="http://schemas.microsoft.com/office/drawing/2010/main">
                <a:solidFill>
                  <a:srgbClr val="565656"/>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DD012ADF-6C14-477D-A539-D76F8E176A3D}" type="datetime'''''''''''''''''''''''5'''''''''''''''''''''''''''''">
              <a:rPr lang="en-US" altLang="en-US" smtClean="0">
                <a:solidFill>
                  <a:schemeClr val="bg1"/>
                </a:solidFill>
              </a:rPr>
              <a:pPr/>
              <a:t>5</a:t>
            </a:fld>
            <a:r>
              <a:rPr lang="en-US" altLang="en-US" dirty="0">
                <a:solidFill>
                  <a:schemeClr val="bg1"/>
                </a:solidFill>
              </a:rPr>
              <a:t>%</a:t>
            </a:r>
            <a:endParaRPr lang="en-US" dirty="0">
              <a:solidFill>
                <a:schemeClr val="bg1"/>
              </a:solidFill>
              <a:sym typeface="+mn-lt"/>
            </a:endParaRPr>
          </a:p>
        </p:txBody>
      </p:sp>
      <p:sp>
        <p:nvSpPr>
          <p:cNvPr id="32" name="Text Placeholder 3">
            <a:extLst>
              <a:ext uri="{FF2B5EF4-FFF2-40B4-BE49-F238E27FC236}">
                <a16:creationId xmlns:a16="http://schemas.microsoft.com/office/drawing/2014/main" id="{7F5777F3-2120-4933-9859-1AE363C506F5}"/>
              </a:ext>
            </a:extLst>
          </p:cNvPr>
          <p:cNvSpPr>
            <a:spLocks noGrp="1"/>
          </p:cNvSpPr>
          <p:nvPr>
            <p:custDataLst>
              <p:tags r:id="rId7"/>
            </p:custDataLst>
          </p:nvPr>
        </p:nvSpPr>
        <p:spPr bwMode="gray">
          <a:xfrm>
            <a:off x="3489324" y="2397125"/>
            <a:ext cx="2095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E15698F4-0BBD-447B-BB32-65E2238906BC}" type="datetime'''''''''''''''''''''''6'''''''''''''''''''''''''''''''">
              <a:rPr lang="en-US" altLang="en-US" smtClean="0">
                <a:solidFill>
                  <a:srgbClr val="575757"/>
                </a:solidFill>
              </a:rPr>
              <a:pPr/>
              <a:t>6</a:t>
            </a:fld>
            <a:r>
              <a:rPr lang="en-US" altLang="en-US" dirty="0">
                <a:solidFill>
                  <a:srgbClr val="575757"/>
                </a:solidFill>
              </a:rPr>
              <a:t>%</a:t>
            </a:r>
            <a:endParaRPr lang="en-US" dirty="0">
              <a:solidFill>
                <a:srgbClr val="575757"/>
              </a:solidFill>
              <a:sym typeface="+mn-lt"/>
            </a:endParaRPr>
          </a:p>
        </p:txBody>
      </p:sp>
      <p:sp>
        <p:nvSpPr>
          <p:cNvPr id="33" name="Text Placeholder 3">
            <a:extLst>
              <a:ext uri="{FF2B5EF4-FFF2-40B4-BE49-F238E27FC236}">
                <a16:creationId xmlns:a16="http://schemas.microsoft.com/office/drawing/2014/main" id="{ADB0E9D4-2640-43D4-BC4A-ADA905B057DF}"/>
              </a:ext>
            </a:extLst>
          </p:cNvPr>
          <p:cNvSpPr>
            <a:spLocks noGrp="1"/>
          </p:cNvSpPr>
          <p:nvPr>
            <p:custDataLst>
              <p:tags r:id="rId8"/>
            </p:custDataLst>
          </p:nvPr>
        </p:nvSpPr>
        <p:spPr bwMode="gray">
          <a:xfrm>
            <a:off x="5462588" y="2397125"/>
            <a:ext cx="2889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3473ABBE-15F3-4189-B8FC-09BD2D287F33}" type="datetime'''''''''''''''''''''''''''''''''''''4''''''''''''''''0'">
              <a:rPr lang="en-US" altLang="en-US" smtClean="0">
                <a:solidFill>
                  <a:schemeClr val="bg1"/>
                </a:solidFill>
              </a:rPr>
              <a:pPr/>
              <a:t>40</a:t>
            </a:fld>
            <a:r>
              <a:rPr lang="en-US" altLang="en-US" dirty="0">
                <a:solidFill>
                  <a:schemeClr val="bg1"/>
                </a:solidFill>
              </a:rPr>
              <a:t>%</a:t>
            </a:r>
            <a:endParaRPr lang="en-US" dirty="0">
              <a:solidFill>
                <a:schemeClr val="bg1"/>
              </a:solidFill>
              <a:sym typeface="+mn-lt"/>
            </a:endParaRPr>
          </a:p>
        </p:txBody>
      </p:sp>
      <p:sp>
        <p:nvSpPr>
          <p:cNvPr id="42" name="Text Placeholder 3">
            <a:extLst>
              <a:ext uri="{FF2B5EF4-FFF2-40B4-BE49-F238E27FC236}">
                <a16:creationId xmlns:a16="http://schemas.microsoft.com/office/drawing/2014/main" id="{730CBF69-A19C-45FC-A357-4962564A41F0}"/>
              </a:ext>
            </a:extLst>
          </p:cNvPr>
          <p:cNvSpPr>
            <a:spLocks noGrp="1"/>
          </p:cNvSpPr>
          <p:nvPr>
            <p:custDataLst>
              <p:tags r:id="rId9"/>
            </p:custDataLst>
          </p:nvPr>
        </p:nvSpPr>
        <p:spPr bwMode="gray">
          <a:xfrm>
            <a:off x="8175625" y="2397125"/>
            <a:ext cx="288925" cy="201613"/>
          </a:xfrm>
          <a:prstGeom prst="rect">
            <a:avLst/>
          </a:prstGeom>
          <a:noFill/>
          <a:ln>
            <a:noFill/>
          </a:ln>
          <a:extLst>
            <a:ext uri="{909E8E84-426E-40DD-AFC4-6F175D3DCCD1}">
              <a14:hiddenFill xmlns:a14="http://schemas.microsoft.com/office/drawing/2010/main">
                <a:solidFill>
                  <a:srgbClr val="565656"/>
                </a:solidFill>
              </a14:hiddenFill>
            </a:ext>
          </a:extLst>
        </p:spPr>
        <p:txBody>
          <a:bodyPr vert="horz" wrap="none" lIns="19050" tIns="0" rIns="1905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lgn="ctr">
              <a:spcBef>
                <a:spcPct val="0"/>
              </a:spcBef>
              <a:spcAft>
                <a:spcPct val="0"/>
              </a:spcAft>
            </a:pPr>
            <a:fld id="{A08ED6EF-0D60-4DF5-A64F-A892FEE7A703}" type="datetime'''''''''''''''''''1''''''''''''2'''''''''">
              <a:rPr lang="en-US" altLang="en-US" smtClean="0">
                <a:solidFill>
                  <a:schemeClr val="bg1"/>
                </a:solidFill>
              </a:rPr>
              <a:pPr/>
              <a:t>12</a:t>
            </a:fld>
            <a:r>
              <a:rPr lang="en-US" altLang="en-US" dirty="0">
                <a:solidFill>
                  <a:schemeClr val="bg1"/>
                </a:solidFill>
              </a:rPr>
              <a:t>%</a:t>
            </a:r>
            <a:endParaRPr lang="en-US" dirty="0">
              <a:solidFill>
                <a:schemeClr val="bg1"/>
              </a:solidFill>
              <a:sym typeface="+mn-lt"/>
            </a:endParaRPr>
          </a:p>
        </p:txBody>
      </p:sp>
      <p:sp>
        <p:nvSpPr>
          <p:cNvPr id="15" name="Rectangle 14">
            <a:extLst>
              <a:ext uri="{FF2B5EF4-FFF2-40B4-BE49-F238E27FC236}">
                <a16:creationId xmlns:a16="http://schemas.microsoft.com/office/drawing/2014/main" id="{67E082EF-129E-4FAC-B6E1-3B6D3241AB2C}"/>
              </a:ext>
            </a:extLst>
          </p:cNvPr>
          <p:cNvSpPr/>
          <p:nvPr>
            <p:custDataLst>
              <p:tags r:id="rId10"/>
            </p:custDataLst>
          </p:nvPr>
        </p:nvSpPr>
        <p:spPr bwMode="gray">
          <a:xfrm>
            <a:off x="269875" y="2876550"/>
            <a:ext cx="214313" cy="160338"/>
          </a:xfrm>
          <a:prstGeom prst="rect">
            <a:avLst/>
          </a:prstGeom>
          <a:solidFill>
            <a:srgbClr val="A1E26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6" name="Rectangle 15">
            <a:extLst>
              <a:ext uri="{FF2B5EF4-FFF2-40B4-BE49-F238E27FC236}">
                <a16:creationId xmlns:a16="http://schemas.microsoft.com/office/drawing/2014/main" id="{1A639114-A16B-444E-963E-3A89DE12117A}"/>
              </a:ext>
            </a:extLst>
          </p:cNvPr>
          <p:cNvSpPr/>
          <p:nvPr>
            <p:custDataLst>
              <p:tags r:id="rId11"/>
            </p:custDataLst>
          </p:nvPr>
        </p:nvSpPr>
        <p:spPr bwMode="gray">
          <a:xfrm>
            <a:off x="1163638" y="2876550"/>
            <a:ext cx="214313" cy="160338"/>
          </a:xfrm>
          <a:prstGeom prst="rect">
            <a:avLst/>
          </a:prstGeom>
          <a:solidFill>
            <a:srgbClr val="C8C8C8"/>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7" name="Rectangle 16">
            <a:extLst>
              <a:ext uri="{FF2B5EF4-FFF2-40B4-BE49-F238E27FC236}">
                <a16:creationId xmlns:a16="http://schemas.microsoft.com/office/drawing/2014/main" id="{CD3A3511-B51A-4F75-B57A-0730DD336539}"/>
              </a:ext>
            </a:extLst>
          </p:cNvPr>
          <p:cNvSpPr/>
          <p:nvPr>
            <p:custDataLst>
              <p:tags r:id="rId12"/>
            </p:custDataLst>
          </p:nvPr>
        </p:nvSpPr>
        <p:spPr bwMode="gray">
          <a:xfrm>
            <a:off x="2997200" y="2876550"/>
            <a:ext cx="214313" cy="160338"/>
          </a:xfrm>
          <a:prstGeom prst="rect">
            <a:avLst/>
          </a:prstGeom>
          <a:solidFill>
            <a:srgbClr val="565656"/>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14" name="Rectangle 13">
            <a:extLst>
              <a:ext uri="{FF2B5EF4-FFF2-40B4-BE49-F238E27FC236}">
                <a16:creationId xmlns:a16="http://schemas.microsoft.com/office/drawing/2014/main" id="{FBA9A033-4B3F-4A1D-8715-ACA2B88A02AB}"/>
              </a:ext>
            </a:extLst>
          </p:cNvPr>
          <p:cNvSpPr/>
          <p:nvPr>
            <p:custDataLst>
              <p:tags r:id="rId13"/>
            </p:custDataLst>
          </p:nvPr>
        </p:nvSpPr>
        <p:spPr bwMode="gray">
          <a:xfrm>
            <a:off x="2035175" y="2876550"/>
            <a:ext cx="214313" cy="160338"/>
          </a:xfrm>
          <a:prstGeom prst="rect">
            <a:avLst/>
          </a:prstGeom>
          <a:solidFill>
            <a:srgbClr val="837F7F"/>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29BA74"/>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9" name="Rectangle 8">
            <a:extLst>
              <a:ext uri="{FF2B5EF4-FFF2-40B4-BE49-F238E27FC236}">
                <a16:creationId xmlns:a16="http://schemas.microsoft.com/office/drawing/2014/main" id="{5E1F5E86-5668-4847-AD0F-3995B5E9549E}"/>
              </a:ext>
            </a:extLst>
          </p:cNvPr>
          <p:cNvSpPr/>
          <p:nvPr>
            <p:custDataLst>
              <p:tags r:id="rId14"/>
            </p:custDataLst>
          </p:nvPr>
        </p:nvSpPr>
        <p:spPr bwMode="gray">
          <a:xfrm>
            <a:off x="3757613" y="2876550"/>
            <a:ext cx="214313" cy="160338"/>
          </a:xfrm>
          <a:prstGeom prst="rect">
            <a:avLst/>
          </a:prstGeom>
          <a:solidFill>
            <a:schemeClr val="accent1"/>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0" name="Text Placeholder 3">
            <a:extLst>
              <a:ext uri="{FF2B5EF4-FFF2-40B4-BE49-F238E27FC236}">
                <a16:creationId xmlns:a16="http://schemas.microsoft.com/office/drawing/2014/main" id="{967F91FE-4C43-4EEF-8C08-F5F068293E40}"/>
              </a:ext>
            </a:extLst>
          </p:cNvPr>
          <p:cNvSpPr>
            <a:spLocks noGrp="1"/>
          </p:cNvSpPr>
          <p:nvPr>
            <p:custDataLst>
              <p:tags r:id="rId15"/>
            </p:custDataLst>
          </p:nvPr>
        </p:nvSpPr>
        <p:spPr bwMode="gray">
          <a:xfrm>
            <a:off x="534988" y="2871788"/>
            <a:ext cx="52705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E076F926-1B65-4C09-92F1-BFC9186D1079}" type="datetime'''''P''os''''''''i''''ti''''''''''v''''''''e'''''">
              <a:rPr lang="en-US" altLang="en-US" smtClean="0">
                <a:solidFill>
                  <a:schemeClr val="bg1"/>
                </a:solidFill>
              </a:rPr>
              <a:pPr/>
              <a:t>Positive</a:t>
            </a:fld>
            <a:endParaRPr lang="en-US" dirty="0">
              <a:solidFill>
                <a:schemeClr val="bg1"/>
              </a:solidFill>
              <a:sym typeface="+mn-lt"/>
            </a:endParaRPr>
          </a:p>
        </p:txBody>
      </p:sp>
      <p:sp>
        <p:nvSpPr>
          <p:cNvPr id="39" name="Text Placeholder 3">
            <a:extLst>
              <a:ext uri="{FF2B5EF4-FFF2-40B4-BE49-F238E27FC236}">
                <a16:creationId xmlns:a16="http://schemas.microsoft.com/office/drawing/2014/main" id="{CACA1E84-9925-4414-88C4-D9983580B304}"/>
              </a:ext>
            </a:extLst>
          </p:cNvPr>
          <p:cNvSpPr>
            <a:spLocks noGrp="1"/>
          </p:cNvSpPr>
          <p:nvPr>
            <p:custDataLst>
              <p:tags r:id="rId16"/>
            </p:custDataLst>
          </p:nvPr>
        </p:nvSpPr>
        <p:spPr bwMode="gray">
          <a:xfrm>
            <a:off x="4022725" y="2871788"/>
            <a:ext cx="782638"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9FA4D051-6400-478C-8B0B-B22B376CBD3D}" type="datetime'''''''''''S''u''''g''''''''''''ges''''''ti''''''''''o''ns'">
              <a:rPr lang="en-US" altLang="en-US" smtClean="0">
                <a:solidFill>
                  <a:schemeClr val="bg1"/>
                </a:solidFill>
              </a:rPr>
              <a:pPr/>
              <a:t>Suggestions</a:t>
            </a:fld>
            <a:endParaRPr lang="en-US" dirty="0">
              <a:solidFill>
                <a:schemeClr val="bg1"/>
              </a:solidFill>
              <a:sym typeface="+mn-lt"/>
            </a:endParaRPr>
          </a:p>
        </p:txBody>
      </p:sp>
      <p:sp>
        <p:nvSpPr>
          <p:cNvPr id="21" name="Text Placeholder 3">
            <a:extLst>
              <a:ext uri="{FF2B5EF4-FFF2-40B4-BE49-F238E27FC236}">
                <a16:creationId xmlns:a16="http://schemas.microsoft.com/office/drawing/2014/main" id="{4AC1A2BC-2491-44E8-9BB5-7FFDEDE08930}"/>
              </a:ext>
            </a:extLst>
          </p:cNvPr>
          <p:cNvSpPr>
            <a:spLocks noGrp="1"/>
          </p:cNvSpPr>
          <p:nvPr>
            <p:custDataLst>
              <p:tags r:id="rId17"/>
            </p:custDataLst>
          </p:nvPr>
        </p:nvSpPr>
        <p:spPr bwMode="gray">
          <a:xfrm>
            <a:off x="1428750" y="2871788"/>
            <a:ext cx="504825"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4CCD4B56-3287-4B50-BA0E-2A1F545802D8}" type="datetime'''N''''''''eu''''tr''al'''''''">
              <a:rPr lang="en-US" altLang="en-US" smtClean="0">
                <a:solidFill>
                  <a:schemeClr val="bg1"/>
                </a:solidFill>
              </a:rPr>
              <a:pPr/>
              <a:t>Neutral</a:t>
            </a:fld>
            <a:endParaRPr lang="en-US" dirty="0">
              <a:solidFill>
                <a:schemeClr val="bg1"/>
              </a:solidFill>
              <a:sym typeface="+mn-lt"/>
            </a:endParaRPr>
          </a:p>
        </p:txBody>
      </p:sp>
      <p:sp>
        <p:nvSpPr>
          <p:cNvPr id="18" name="Text Placeholder 3">
            <a:extLst>
              <a:ext uri="{FF2B5EF4-FFF2-40B4-BE49-F238E27FC236}">
                <a16:creationId xmlns:a16="http://schemas.microsoft.com/office/drawing/2014/main" id="{D840D037-F001-458B-9CC9-A069A8C19EBE}"/>
              </a:ext>
            </a:extLst>
          </p:cNvPr>
          <p:cNvSpPr>
            <a:spLocks noGrp="1"/>
          </p:cNvSpPr>
          <p:nvPr>
            <p:custDataLst>
              <p:tags r:id="rId18"/>
            </p:custDataLst>
          </p:nvPr>
        </p:nvSpPr>
        <p:spPr bwMode="gray">
          <a:xfrm>
            <a:off x="3262313" y="2871788"/>
            <a:ext cx="393700"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CA00B8A8-AA0D-415B-97C7-456A720D6126}" type="datetime'''M''''''''''''''''''''''i''x''''e''''''''''''d'''''">
              <a:rPr lang="en-US" altLang="en-US" smtClean="0">
                <a:solidFill>
                  <a:schemeClr val="bg1"/>
                </a:solidFill>
              </a:rPr>
              <a:pPr/>
              <a:t>Mixed</a:t>
            </a:fld>
            <a:endParaRPr lang="en-US" dirty="0">
              <a:solidFill>
                <a:schemeClr val="bg1"/>
              </a:solidFill>
              <a:sym typeface="+mn-lt"/>
            </a:endParaRPr>
          </a:p>
        </p:txBody>
      </p:sp>
      <p:sp>
        <p:nvSpPr>
          <p:cNvPr id="19" name="Text Placeholder 3">
            <a:extLst>
              <a:ext uri="{FF2B5EF4-FFF2-40B4-BE49-F238E27FC236}">
                <a16:creationId xmlns:a16="http://schemas.microsoft.com/office/drawing/2014/main" id="{AA2DC94A-F480-41EC-82C8-6BEF90698EAC}"/>
              </a:ext>
            </a:extLst>
          </p:cNvPr>
          <p:cNvSpPr>
            <a:spLocks noGrp="1"/>
          </p:cNvSpPr>
          <p:nvPr>
            <p:custDataLst>
              <p:tags r:id="rId19"/>
            </p:custDataLst>
          </p:nvPr>
        </p:nvSpPr>
        <p:spPr bwMode="gray">
          <a:xfrm>
            <a:off x="2300288" y="2871788"/>
            <a:ext cx="595313" cy="201613"/>
          </a:xfrm>
          <a:prstGeom prst="rect">
            <a:avLst/>
          </a:prstGeom>
          <a:noFill/>
          <a:ln>
            <a:noFill/>
          </a:ln>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a:lstStyle>
          <a:p>
            <a:pPr>
              <a:spcBef>
                <a:spcPct val="0"/>
              </a:spcBef>
              <a:spcAft>
                <a:spcPct val="0"/>
              </a:spcAft>
            </a:pPr>
            <a:fld id="{E4F4F00C-7D24-4D0E-B61A-6176F1059186}" type="datetime'N''''''''''e''''ga''''''''''''t''i''''''''''''''''''ve'''''">
              <a:rPr lang="en-US" altLang="en-US" smtClean="0">
                <a:solidFill>
                  <a:schemeClr val="bg1"/>
                </a:solidFill>
              </a:rPr>
              <a:pPr/>
              <a:t>Negative</a:t>
            </a:fld>
            <a:endParaRPr lang="en-US" dirty="0">
              <a:solidFill>
                <a:schemeClr val="bg1"/>
              </a:solidFill>
              <a:sym typeface="+mn-lt"/>
            </a:endParaRPr>
          </a:p>
        </p:txBody>
      </p:sp>
      <p:sp>
        <p:nvSpPr>
          <p:cNvPr id="48" name="Rectangular Callout 15">
            <a:extLst>
              <a:ext uri="{FF2B5EF4-FFF2-40B4-BE49-F238E27FC236}">
                <a16:creationId xmlns:a16="http://schemas.microsoft.com/office/drawing/2014/main" id="{DCB6AAEC-4F63-4B7B-8938-EBC2B9364158}"/>
              </a:ext>
            </a:extLst>
          </p:cNvPr>
          <p:cNvSpPr/>
          <p:nvPr/>
        </p:nvSpPr>
        <p:spPr>
          <a:xfrm>
            <a:off x="6839900" y="3707404"/>
            <a:ext cx="2005927" cy="1363874"/>
          </a:xfrm>
          <a:prstGeom prst="wedgeRectCallout">
            <a:avLst>
              <a:gd name="adj1" fmla="val -4663"/>
              <a:gd name="adj2" fmla="val 61902"/>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“Ensuring we can collaborate better with our clients, having ability to easily access / integrate with their tools</a:t>
            </a:r>
            <a:r>
              <a:rPr lang="en-US" sz="1200" dirty="0">
                <a:cs typeface="Arial" pitchFamily="34" charset="0"/>
              </a:rPr>
              <a:t>.</a:t>
            </a:r>
            <a:r>
              <a:rPr lang="en-GB" sz="1200" dirty="0">
                <a:cs typeface="Arial" pitchFamily="34" charset="0"/>
              </a:rPr>
              <a:t>” </a:t>
            </a:r>
          </a:p>
          <a:p>
            <a:pPr algn="r"/>
            <a:r>
              <a:rPr lang="en-GB" sz="1000" i="1" dirty="0">
                <a:cs typeface="Arial" pitchFamily="34" charset="0"/>
              </a:rPr>
              <a:t>MDP</a:t>
            </a:r>
          </a:p>
        </p:txBody>
      </p:sp>
      <p:sp>
        <p:nvSpPr>
          <p:cNvPr id="49" name="Rectangular Callout 18">
            <a:extLst>
              <a:ext uri="{FF2B5EF4-FFF2-40B4-BE49-F238E27FC236}">
                <a16:creationId xmlns:a16="http://schemas.microsoft.com/office/drawing/2014/main" id="{CA7484C1-9CAF-4ECB-8DE7-584CF4BAA31A}"/>
              </a:ext>
            </a:extLst>
          </p:cNvPr>
          <p:cNvSpPr/>
          <p:nvPr/>
        </p:nvSpPr>
        <p:spPr>
          <a:xfrm>
            <a:off x="139121" y="5379563"/>
            <a:ext cx="1794454" cy="1422833"/>
          </a:xfrm>
          <a:prstGeom prst="wedgeRectCallout">
            <a:avLst>
              <a:gd name="adj1" fmla="val -6218"/>
              <a:gd name="adj2" fmla="val -61903"/>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“Part of the team is remote, part on site. Hybrid model is difficult to make work, because technology is not there</a:t>
            </a:r>
            <a:r>
              <a:rPr lang="en-US" sz="1200" dirty="0"/>
              <a:t>.</a:t>
            </a:r>
            <a:r>
              <a:rPr lang="en-GB" sz="1200" dirty="0">
                <a:cs typeface="Arial" pitchFamily="34" charset="0"/>
              </a:rPr>
              <a:t>” </a:t>
            </a:r>
          </a:p>
          <a:p>
            <a:pPr algn="r"/>
            <a:r>
              <a:rPr lang="en-GB" sz="1000" i="1" dirty="0">
                <a:cs typeface="Arial" pitchFamily="34" charset="0"/>
              </a:rPr>
              <a:t>MDP</a:t>
            </a:r>
          </a:p>
        </p:txBody>
      </p:sp>
      <p:sp>
        <p:nvSpPr>
          <p:cNvPr id="50" name="Rectangular Callout 24">
            <a:extLst>
              <a:ext uri="{FF2B5EF4-FFF2-40B4-BE49-F238E27FC236}">
                <a16:creationId xmlns:a16="http://schemas.microsoft.com/office/drawing/2014/main" id="{FFAF51FA-7388-4FCF-8656-9FDEF373CFF1}"/>
              </a:ext>
            </a:extLst>
          </p:cNvPr>
          <p:cNvSpPr/>
          <p:nvPr/>
        </p:nvSpPr>
        <p:spPr>
          <a:xfrm>
            <a:off x="139121" y="3696934"/>
            <a:ext cx="2800929" cy="1374344"/>
          </a:xfrm>
          <a:prstGeom prst="wedgeRectCallout">
            <a:avLst>
              <a:gd name="adj1" fmla="val 1791"/>
              <a:gd name="adj2" fmla="val 61441"/>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“My home office set up is much more conducive to productive and efficient work than a single laptop screen at the client site, however I do see how the lack of client interaction slows our work</a:t>
            </a:r>
            <a:r>
              <a:rPr lang="en-US" sz="1200" dirty="0"/>
              <a:t>.</a:t>
            </a:r>
            <a:r>
              <a:rPr lang="en-GB" sz="1200" dirty="0">
                <a:cs typeface="Arial" pitchFamily="34" charset="0"/>
              </a:rPr>
              <a:t>”</a:t>
            </a:r>
          </a:p>
          <a:p>
            <a:pPr algn="r"/>
            <a:r>
              <a:rPr lang="en-GB" sz="1100" i="1" dirty="0">
                <a:cs typeface="Arial" pitchFamily="34" charset="0"/>
              </a:rPr>
              <a:t>Consultant</a:t>
            </a:r>
          </a:p>
        </p:txBody>
      </p:sp>
      <p:sp>
        <p:nvSpPr>
          <p:cNvPr id="52" name="Rectangular Callout 181">
            <a:extLst>
              <a:ext uri="{FF2B5EF4-FFF2-40B4-BE49-F238E27FC236}">
                <a16:creationId xmlns:a16="http://schemas.microsoft.com/office/drawing/2014/main" id="{C52CD60A-95F1-4D98-9758-8A0107419174}"/>
              </a:ext>
            </a:extLst>
          </p:cNvPr>
          <p:cNvSpPr/>
          <p:nvPr/>
        </p:nvSpPr>
        <p:spPr>
          <a:xfrm>
            <a:off x="3102161" y="3707404"/>
            <a:ext cx="3575628" cy="1363874"/>
          </a:xfrm>
          <a:prstGeom prst="wedgeRectCallout">
            <a:avLst>
              <a:gd name="adj1" fmla="val 13898"/>
              <a:gd name="adj2" fmla="val 5796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“We need better laptops! I feel like the 3 year refresh program is not working   we are using these machines for several hours a day and they're just not meant to last this long. It's really frustrating to have insufficient IT infrastructure during this remote working mode.” </a:t>
            </a:r>
          </a:p>
          <a:p>
            <a:pPr algn="r"/>
            <a:r>
              <a:rPr lang="en-GB" sz="1000" i="1" dirty="0">
                <a:cs typeface="Arial" pitchFamily="34" charset="0"/>
              </a:rPr>
              <a:t>Consultant</a:t>
            </a:r>
          </a:p>
        </p:txBody>
      </p:sp>
      <p:sp>
        <p:nvSpPr>
          <p:cNvPr id="2" name="Rectangle 1">
            <a:extLst>
              <a:ext uri="{FF2B5EF4-FFF2-40B4-BE49-F238E27FC236}">
                <a16:creationId xmlns:a16="http://schemas.microsoft.com/office/drawing/2014/main" id="{85076AD6-328C-41E5-8BAD-679256E25464}"/>
              </a:ext>
            </a:extLst>
          </p:cNvPr>
          <p:cNvSpPr/>
          <p:nvPr/>
        </p:nvSpPr>
        <p:spPr>
          <a:xfrm>
            <a:off x="139121" y="159630"/>
            <a:ext cx="8622017" cy="1785271"/>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a:solidFill>
                  <a:srgbClr val="FFFFFF"/>
                </a:solidFill>
              </a:rPr>
              <a:t>Regarding personal productivity during COVID, significant numbers of employees reported difficulties being able to disconnect from work, with long hours on the laptop whilst at home, although many are implementing cut-off times. When asked how BCG can better support employees at present, again a significant number asked for better guardrails around disconnecting. Many also asked for better laptops &amp; to 'redesign' the remote / hybrid working environment to include the hardware &amp; software used at home, &amp; tools used with clients. Positively, some employees indicate their home office &amp; tools available have boosted productivity, &amp; some have appreciated the opportunity to learn &amp; use new tools. </a:t>
            </a:r>
            <a:endParaRPr lang="en-US" sz="1100" i="1" dirty="0">
              <a:solidFill>
                <a:srgbClr val="FFFFFF"/>
              </a:solidFill>
            </a:endParaRPr>
          </a:p>
        </p:txBody>
      </p:sp>
      <p:sp>
        <p:nvSpPr>
          <p:cNvPr id="13" name="Rectangle 12">
            <a:extLst>
              <a:ext uri="{FF2B5EF4-FFF2-40B4-BE49-F238E27FC236}">
                <a16:creationId xmlns:a16="http://schemas.microsoft.com/office/drawing/2014/main" id="{A0FAEE84-9D3B-4412-8A0E-7FB50ABC9E85}"/>
              </a:ext>
            </a:extLst>
          </p:cNvPr>
          <p:cNvSpPr/>
          <p:nvPr/>
        </p:nvSpPr>
        <p:spPr>
          <a:xfrm>
            <a:off x="4768273" y="2740026"/>
            <a:ext cx="196850" cy="26987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1</a:t>
            </a:r>
          </a:p>
        </p:txBody>
      </p:sp>
      <p:sp>
        <p:nvSpPr>
          <p:cNvPr id="61" name="Rectangle 60">
            <a:extLst>
              <a:ext uri="{FF2B5EF4-FFF2-40B4-BE49-F238E27FC236}">
                <a16:creationId xmlns:a16="http://schemas.microsoft.com/office/drawing/2014/main" id="{15C14BA5-517B-4556-866E-84E7F3D2789A}"/>
              </a:ext>
            </a:extLst>
          </p:cNvPr>
          <p:cNvSpPr/>
          <p:nvPr/>
        </p:nvSpPr>
        <p:spPr>
          <a:xfrm>
            <a:off x="9006717" y="-1"/>
            <a:ext cx="3185283" cy="1125137"/>
          </a:xfrm>
          <a:prstGeom prst="rect">
            <a:avLst/>
          </a:prstGeom>
          <a:solidFill>
            <a:schemeClr val="accent5">
              <a:alpha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5000"/>
              </a:lnSpc>
            </a:pPr>
            <a:r>
              <a:rPr lang="en-GB" sz="2400" kern="0" dirty="0">
                <a:solidFill>
                  <a:srgbClr val="30C1D7"/>
                </a:solidFill>
                <a:effectLst>
                  <a:outerShdw blurRad="38100" dist="38100" dir="2700000" algn="tl">
                    <a:srgbClr val="000000">
                      <a:alpha val="43137"/>
                    </a:srgbClr>
                  </a:outerShdw>
                </a:effectLst>
              </a:rPr>
              <a:t>Comments Analysis</a:t>
            </a:r>
          </a:p>
          <a:p>
            <a:pPr algn="ctr">
              <a:lnSpc>
                <a:spcPct val="95000"/>
              </a:lnSpc>
            </a:pPr>
            <a:r>
              <a:rPr lang="en-GB" sz="2400" kern="0" dirty="0">
                <a:solidFill>
                  <a:srgbClr val="FFFFFF"/>
                </a:solidFill>
                <a:effectLst>
                  <a:outerShdw blurRad="38100" dist="38100" dir="2700000" algn="tl">
                    <a:srgbClr val="000000">
                      <a:alpha val="43137"/>
                    </a:srgbClr>
                  </a:outerShdw>
                </a:effectLst>
              </a:rPr>
              <a:t>COVID</a:t>
            </a:r>
          </a:p>
        </p:txBody>
      </p:sp>
      <p:pic>
        <p:nvPicPr>
          <p:cNvPr id="63" name="Picture 62">
            <a:extLst>
              <a:ext uri="{FF2B5EF4-FFF2-40B4-BE49-F238E27FC236}">
                <a16:creationId xmlns:a16="http://schemas.microsoft.com/office/drawing/2014/main" id="{DE0F8370-C1E6-4A1D-801C-A5DBB8590AEE}"/>
              </a:ext>
            </a:extLst>
          </p:cNvPr>
          <p:cNvPicPr>
            <a:picLocks noChangeAspect="1"/>
          </p:cNvPicPr>
          <p:nvPr/>
        </p:nvPicPr>
        <p:blipFill rotWithShape="1">
          <a:blip r:embed="rId26" cstate="screen">
            <a:extLst>
              <a:ext uri="{28A0092B-C50C-407E-A947-70E740481C1C}">
                <a14:useLocalDpi xmlns:a14="http://schemas.microsoft.com/office/drawing/2010/main"/>
              </a:ext>
            </a:extLst>
          </a:blip>
          <a:srcRect l="29398" t="8741" r="101" b="27"/>
          <a:stretch/>
        </p:blipFill>
        <p:spPr bwMode="ltGray">
          <a:xfrm flipH="1">
            <a:off x="8612481" y="0"/>
            <a:ext cx="416951" cy="6858000"/>
          </a:xfrm>
          <a:prstGeom prst="rect">
            <a:avLst/>
          </a:prstGeom>
        </p:spPr>
      </p:pic>
      <p:sp>
        <p:nvSpPr>
          <p:cNvPr id="65" name="Rectangular Callout 18">
            <a:extLst>
              <a:ext uri="{FF2B5EF4-FFF2-40B4-BE49-F238E27FC236}">
                <a16:creationId xmlns:a16="http://schemas.microsoft.com/office/drawing/2014/main" id="{8CF17351-2F62-4B4F-BBC2-860D7D0B22E2}"/>
              </a:ext>
            </a:extLst>
          </p:cNvPr>
          <p:cNvSpPr/>
          <p:nvPr/>
        </p:nvSpPr>
        <p:spPr>
          <a:xfrm>
            <a:off x="2062471" y="5393228"/>
            <a:ext cx="1960254" cy="1399227"/>
          </a:xfrm>
          <a:prstGeom prst="wedgeRectCallout">
            <a:avLst>
              <a:gd name="adj1" fmla="val 376"/>
              <a:gd name="adj2" fmla="val -64827"/>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“Redesign the remote working environment.13 months of typing and zoom/MS teams behind a laptop is quite long. Is this the best we can do?” </a:t>
            </a:r>
          </a:p>
          <a:p>
            <a:pPr algn="r"/>
            <a:r>
              <a:rPr lang="en-GB" sz="1000" i="1" dirty="0">
                <a:cs typeface="Arial" pitchFamily="34" charset="0"/>
              </a:rPr>
              <a:t>MDP</a:t>
            </a:r>
          </a:p>
        </p:txBody>
      </p:sp>
      <p:sp>
        <p:nvSpPr>
          <p:cNvPr id="66" name="Rectangular Callout 18">
            <a:extLst>
              <a:ext uri="{FF2B5EF4-FFF2-40B4-BE49-F238E27FC236}">
                <a16:creationId xmlns:a16="http://schemas.microsoft.com/office/drawing/2014/main" id="{E560F7C5-2F60-4D8E-82F0-EA74FA376B82}"/>
              </a:ext>
            </a:extLst>
          </p:cNvPr>
          <p:cNvSpPr/>
          <p:nvPr/>
        </p:nvSpPr>
        <p:spPr>
          <a:xfrm>
            <a:off x="4165188" y="5384828"/>
            <a:ext cx="3008190" cy="1417567"/>
          </a:xfrm>
          <a:prstGeom prst="wedgeRectCallout">
            <a:avLst>
              <a:gd name="adj1" fmla="val 9629"/>
              <a:gd name="adj2" fmla="val -60519"/>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“Given 13+ months of most/fully virtual in US, would have been nice if BCG provided 'work from home' technology kit (webcam, docking station, monitor, etc.) to help our staff more quickly get a productive WFH set up</a:t>
            </a:r>
            <a:r>
              <a:rPr lang="en-US" sz="1200" dirty="0"/>
              <a:t>.</a:t>
            </a:r>
            <a:r>
              <a:rPr lang="en-GB" sz="1200" dirty="0">
                <a:cs typeface="Arial" pitchFamily="34" charset="0"/>
              </a:rPr>
              <a:t>”</a:t>
            </a:r>
          </a:p>
          <a:p>
            <a:pPr algn="r"/>
            <a:r>
              <a:rPr lang="en-GB" sz="1000" i="1" dirty="0">
                <a:cs typeface="Arial" pitchFamily="34" charset="0"/>
              </a:rPr>
              <a:t>MDP</a:t>
            </a:r>
          </a:p>
        </p:txBody>
      </p:sp>
      <p:sp>
        <p:nvSpPr>
          <p:cNvPr id="68" name="Rectangular Callout 18">
            <a:extLst>
              <a:ext uri="{FF2B5EF4-FFF2-40B4-BE49-F238E27FC236}">
                <a16:creationId xmlns:a16="http://schemas.microsoft.com/office/drawing/2014/main" id="{6A872B09-ADA4-42DE-BE01-7F5F9F128A66}"/>
              </a:ext>
            </a:extLst>
          </p:cNvPr>
          <p:cNvSpPr/>
          <p:nvPr/>
        </p:nvSpPr>
        <p:spPr>
          <a:xfrm>
            <a:off x="7315841" y="5399247"/>
            <a:ext cx="1529985" cy="1409058"/>
          </a:xfrm>
          <a:prstGeom prst="wedgeRectCallout">
            <a:avLst>
              <a:gd name="adj1" fmla="val 25237"/>
              <a:gd name="adj2" fmla="val -62656"/>
            </a:avLst>
          </a:prstGeom>
          <a:noFill/>
          <a:ln w="9525" cap="rnd" cmpd="sng" algn="ctr">
            <a:solidFill>
              <a:srgbClr val="FFFFFF"/>
            </a:solidFill>
            <a:prstDash val="solid"/>
            <a:round/>
            <a:headEnd type="none" w="med" len="med"/>
            <a:tailEnd type="none" w="med" len="me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GB" sz="1200" dirty="0">
                <a:cs typeface="Arial" pitchFamily="34" charset="0"/>
              </a:rPr>
              <a:t>“The technology is there so that we can all work from wherever we want - freedom is great!</a:t>
            </a:r>
            <a:r>
              <a:rPr lang="en-US" sz="1200" dirty="0"/>
              <a:t>.</a:t>
            </a:r>
            <a:r>
              <a:rPr lang="en-GB" sz="1200" dirty="0">
                <a:cs typeface="Arial" pitchFamily="34" charset="0"/>
              </a:rPr>
              <a:t>”</a:t>
            </a:r>
          </a:p>
          <a:p>
            <a:pPr algn="r"/>
            <a:r>
              <a:rPr lang="en-GB" sz="1000" i="1" dirty="0">
                <a:cs typeface="Arial" pitchFamily="34" charset="0"/>
              </a:rPr>
              <a:t>Consultant</a:t>
            </a:r>
          </a:p>
        </p:txBody>
      </p:sp>
    </p:spTree>
    <p:extLst>
      <p:ext uri="{BB962C8B-B14F-4D97-AF65-F5344CB8AC3E}">
        <p14:creationId xmlns:p14="http://schemas.microsoft.com/office/powerpoint/2010/main" val="2085574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2960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_type_name">
            <a:extLst>
              <a:ext uri="{FF2B5EF4-FFF2-40B4-BE49-F238E27FC236}">
                <a16:creationId xmlns:a16="http://schemas.microsoft.com/office/drawing/2014/main" id="{AFF1EA89-EDF1-4AA0-A7AC-E4953A9AD6F4}"/>
              </a:ext>
            </a:extLst>
          </p:cNvPr>
          <p:cNvGraphicFramePr>
            <a:graphicFrameLocks noGrp="1"/>
          </p:cNvGraphicFramePr>
          <p:nvPr/>
        </p:nvGraphicFramePr>
        <p:xfrm>
          <a:off x="4320988" y="1097189"/>
          <a:ext cx="7435829" cy="4840735"/>
        </p:xfrm>
        <a:graphic>
          <a:graphicData uri="http://schemas.openxmlformats.org/drawingml/2006/table">
            <a:tbl>
              <a:tblPr/>
              <a:tblGrid>
                <a:gridCol w="4894730">
                  <a:extLst>
                    <a:ext uri="{9D8B030D-6E8A-4147-A177-3AD203B41FA5}">
                      <a16:colId xmlns:a16="http://schemas.microsoft.com/office/drawing/2014/main" val="20001"/>
                    </a:ext>
                  </a:extLst>
                </a:gridCol>
                <a:gridCol w="1295439">
                  <a:extLst>
                    <a:ext uri="{9D8B030D-6E8A-4147-A177-3AD203B41FA5}">
                      <a16:colId xmlns:a16="http://schemas.microsoft.com/office/drawing/2014/main" val="20002"/>
                    </a:ext>
                  </a:extLst>
                </a:gridCol>
                <a:gridCol w="1245660">
                  <a:extLst>
                    <a:ext uri="{9D8B030D-6E8A-4147-A177-3AD203B41FA5}">
                      <a16:colId xmlns:a16="http://schemas.microsoft.com/office/drawing/2014/main" val="20004"/>
                    </a:ext>
                  </a:extLst>
                </a:gridCol>
              </a:tblGrid>
              <a:tr h="435776">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1" i="0" u="none" strike="noStrike" cap="none" normalizeH="0" baseline="0" dirty="0">
                          <a:ln>
                            <a:noFill/>
                          </a:ln>
                          <a:solidFill>
                            <a:schemeClr val="bg1"/>
                          </a:solidFill>
                          <a:effectLst/>
                          <a:latin typeface="+mn-lt"/>
                          <a:cs typeface="Arial" charset="0"/>
                          <a:sym typeface="Trebuchet MS" panose="020B0603020202020204" pitchFamily="34" charset="0"/>
                        </a:rPr>
                        <a:t>Question</a:t>
                      </a:r>
                    </a:p>
                  </a:txBody>
                  <a:tcPr marL="72000" marR="72000" marT="73152" marB="73152" anchor="ctr" horzOverflow="overflow">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295E7E"/>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1" i="0" u="none" strike="noStrike" cap="none" normalizeH="0" baseline="0" dirty="0">
                          <a:ln>
                            <a:noFill/>
                          </a:ln>
                          <a:solidFill>
                            <a:schemeClr val="bg1"/>
                          </a:solidFill>
                          <a:effectLst/>
                          <a:latin typeface="+mn-lt"/>
                          <a:cs typeface="Arial" charset="0"/>
                          <a:sym typeface="Trebuchet MS" panose="020B0603020202020204" pitchFamily="34" charset="0"/>
                        </a:rPr>
                        <a:t>Quantitative</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1" i="0" u="none" strike="noStrike" cap="none" normalizeH="0" baseline="0" dirty="0">
                          <a:ln>
                            <a:noFill/>
                          </a:ln>
                          <a:solidFill>
                            <a:schemeClr val="bg1"/>
                          </a:solidFill>
                          <a:effectLst/>
                          <a:latin typeface="+mn-lt"/>
                          <a:cs typeface="Arial" charset="0"/>
                          <a:sym typeface="Trebuchet MS" panose="020B0603020202020204" pitchFamily="34" charset="0"/>
                        </a:rPr>
                        <a:t>Analysis </a:t>
                      </a:r>
                      <a:r>
                        <a:rPr kumimoji="0" lang="en-US" sz="1400" b="1" i="0" u="none" strike="noStrike" cap="none" normalizeH="0" baseline="30000" dirty="0">
                          <a:ln>
                            <a:noFill/>
                          </a:ln>
                          <a:solidFill>
                            <a:schemeClr val="bg1"/>
                          </a:solidFill>
                          <a:effectLst/>
                          <a:latin typeface="+mn-lt"/>
                          <a:cs typeface="Arial" charset="0"/>
                          <a:sym typeface="Trebuchet MS" panose="020B0603020202020204" pitchFamily="34" charset="0"/>
                        </a:rPr>
                        <a:t>1</a:t>
                      </a:r>
                    </a:p>
                  </a:txBody>
                  <a:tcPr marL="72000" marR="72000" marT="73152" marB="7315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295E7E"/>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1" i="0" u="none" strike="noStrike" cap="none" normalizeH="0" baseline="0" dirty="0">
                          <a:ln>
                            <a:noFill/>
                          </a:ln>
                          <a:solidFill>
                            <a:schemeClr val="bg1"/>
                          </a:solidFill>
                          <a:effectLst/>
                          <a:latin typeface="+mn-lt"/>
                          <a:cs typeface="Arial" charset="0"/>
                          <a:sym typeface="Trebuchet MS" panose="020B0603020202020204" pitchFamily="34" charset="0"/>
                        </a:rPr>
                        <a:t>Qualitative</a:t>
                      </a:r>
                    </a:p>
                    <a:p>
                      <a:pPr marL="0" marR="0" lvl="0" indent="0" algn="ctr" defTabSz="914400" rtl="0" eaLnBrk="1" fontAlgn="base" latinLnBrk="0" hangingPunct="1">
                        <a:lnSpc>
                          <a:spcPct val="100000"/>
                        </a:lnSpc>
                        <a:spcBef>
                          <a:spcPts val="0"/>
                        </a:spcBef>
                        <a:spcAft>
                          <a:spcPts val="0"/>
                        </a:spcAft>
                        <a:buClrTx/>
                        <a:buSzTx/>
                        <a:buFontTx/>
                        <a:buNone/>
                        <a:tabLst/>
                      </a:pPr>
                      <a:r>
                        <a:rPr kumimoji="0" lang="en-US" sz="1400" b="1" i="0" u="none" strike="noStrike" cap="none" normalizeH="0" baseline="0" dirty="0">
                          <a:ln>
                            <a:noFill/>
                          </a:ln>
                          <a:solidFill>
                            <a:schemeClr val="bg1"/>
                          </a:solidFill>
                          <a:effectLst/>
                          <a:latin typeface="+mn-lt"/>
                          <a:cs typeface="Arial" charset="0"/>
                          <a:sym typeface="Trebuchet MS" panose="020B0603020202020204" pitchFamily="34" charset="0"/>
                        </a:rPr>
                        <a:t>Analysis </a:t>
                      </a:r>
                      <a:r>
                        <a:rPr kumimoji="0" lang="en-US" sz="1400" b="1" i="0" u="none" strike="noStrike" cap="none" normalizeH="0" baseline="30000" dirty="0">
                          <a:ln>
                            <a:noFill/>
                          </a:ln>
                          <a:solidFill>
                            <a:schemeClr val="bg1"/>
                          </a:solidFill>
                          <a:effectLst/>
                          <a:latin typeface="+mn-lt"/>
                          <a:cs typeface="Arial" charset="0"/>
                          <a:sym typeface="Trebuchet MS" panose="020B0603020202020204" pitchFamily="34" charset="0"/>
                        </a:rPr>
                        <a:t>2</a:t>
                      </a:r>
                    </a:p>
                  </a:txBody>
                  <a:tcPr marL="72000" marR="72000" marT="73152" marB="73152" anchor="ctr" horzOverflow="overflow">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solidFill>
                      <a:srgbClr val="295E7E"/>
                    </a:solidFill>
                  </a:tcPr>
                </a:tc>
                <a:extLst>
                  <a:ext uri="{0D108BD9-81ED-4DB2-BD59-A6C34878D82A}">
                    <a16:rowId xmlns:a16="http://schemas.microsoft.com/office/drawing/2014/main" val="10000"/>
                  </a:ext>
                </a:extLst>
              </a:tr>
              <a:tr h="63832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rgbClr val="30C1D7"/>
                          </a:solidFill>
                          <a:effectLst/>
                          <a:latin typeface="+mn-lt"/>
                          <a:ea typeface="+mn-ea"/>
                          <a:cs typeface="+mn-cs"/>
                        </a:rPr>
                        <a:t>I am provided with the right IT tools &amp; services to enable my day-to-day job</a:t>
                      </a:r>
                    </a:p>
                  </a:txBody>
                  <a:tcPr marL="6350" marR="6350" marT="6350" marB="0" anchor="ctr">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9480275"/>
                  </a:ext>
                </a:extLst>
              </a:tr>
              <a:tr h="32852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rgbClr val="30C1D7"/>
                          </a:solidFill>
                          <a:effectLst/>
                          <a:latin typeface="+mn-lt"/>
                          <a:ea typeface="+mn-ea"/>
                          <a:cs typeface="+mn-cs"/>
                        </a:rPr>
                        <a:t>When things go wrong, I can get access to the right IT support</a:t>
                      </a:r>
                    </a:p>
                  </a:txBody>
                  <a:tcPr marL="6350" marR="6350" marT="6350" marB="0" anchor="ctr">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5281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GB" sz="1400" b="0" i="0" u="none" strike="noStrike" kern="1200" dirty="0">
                          <a:solidFill>
                            <a:srgbClr val="575757"/>
                          </a:solidFill>
                          <a:effectLst/>
                          <a:latin typeface="+mn-lt"/>
                          <a:ea typeface="+mn-ea"/>
                          <a:cs typeface="+mn-cs"/>
                        </a:rPr>
                        <a:t>Online learning resources (e.g., primers, LABTalks, podcasts, external content like LinkedIn Learning) have helped me develop the skills I need to be successful at my work.</a:t>
                      </a:r>
                      <a:r>
                        <a:rPr lang="en-GB" sz="1400" b="0" i="0" u="none" strike="noStrike" kern="1200" baseline="30000" dirty="0">
                          <a:solidFill>
                            <a:srgbClr val="575757"/>
                          </a:solidFill>
                          <a:effectLst/>
                          <a:latin typeface="+mn-lt"/>
                          <a:ea typeface="+mn-ea"/>
                          <a:cs typeface="+mn-cs"/>
                        </a:rPr>
                        <a:t>3</a:t>
                      </a:r>
                      <a:endParaRPr lang="en-US" sz="1400" b="0" i="0" u="none" strike="noStrike" kern="1200" baseline="30000" dirty="0">
                        <a:solidFill>
                          <a:srgbClr val="575757"/>
                        </a:solidFill>
                        <a:effectLst/>
                        <a:latin typeface="+mn-lt"/>
                        <a:ea typeface="+mn-ea"/>
                        <a:cs typeface="+mn-cs"/>
                      </a:endParaRPr>
                    </a:p>
                  </a:txBody>
                  <a:tcPr marL="6350" marR="6350" marT="6350" marB="0" anchor="ctr">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63832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People I work with at BCG follow our Information Security policies &amp; guidelines at all times</a:t>
                      </a:r>
                    </a:p>
                  </a:txBody>
                  <a:tcPr marL="6350" marR="6350" marT="6350" marB="0" anchor="ctr">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3832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b="0" i="0" u="none" strike="noStrike" kern="1200" dirty="0">
                          <a:solidFill>
                            <a:srgbClr val="575757"/>
                          </a:solidFill>
                          <a:effectLst/>
                          <a:latin typeface="+mn-lt"/>
                          <a:ea typeface="+mn-ea"/>
                          <a:cs typeface="+mn-cs"/>
                        </a:rPr>
                        <a:t>I am satisfied with the effectiveness of Knowledge Navigator/ Smart Search/ KM in helping me with my work</a:t>
                      </a:r>
                    </a:p>
                  </a:txBody>
                  <a:tcPr marL="6350" marR="6350" marT="6350" marB="0" anchor="ctr">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28523">
                <a:tc>
                  <a:txBody>
                    <a:bodyPr/>
                    <a:lstStyle/>
                    <a:p>
                      <a:pPr algn="l" fontAlgn="t"/>
                      <a:r>
                        <a:rPr lang="en-US" sz="1400" b="0" i="0" u="none" strike="noStrike" dirty="0">
                          <a:solidFill>
                            <a:srgbClr val="575757"/>
                          </a:solidFill>
                          <a:effectLst/>
                          <a:latin typeface="+mj-lt"/>
                        </a:rPr>
                        <a:t>What do you like best about working at BCG?</a:t>
                      </a:r>
                    </a:p>
                  </a:txBody>
                  <a:tcPr marL="6350" marR="6350" marT="6350" marB="0" anchor="ctr">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638327">
                <a:tc>
                  <a:txBody>
                    <a:bodyPr/>
                    <a:lstStyle/>
                    <a:p>
                      <a:pPr algn="l" fontAlgn="t"/>
                      <a:r>
                        <a:rPr lang="en-US" sz="1400" b="0" i="0" u="none" strike="noStrike" dirty="0">
                          <a:solidFill>
                            <a:srgbClr val="575757"/>
                          </a:solidFill>
                          <a:effectLst/>
                          <a:latin typeface="+mj-lt"/>
                        </a:rPr>
                        <a:t>What actions do you feel should be taken to make BCG a better place to work?</a:t>
                      </a:r>
                    </a:p>
                  </a:txBody>
                  <a:tcPr marL="6350" marR="6350" marT="6350" marB="0" anchor="ctr">
                    <a:lnL>
                      <a:noFill/>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tc>
                  <a:txBody>
                    <a:bodyPr/>
                    <a:lstStyle/>
                    <a:p>
                      <a:pPr algn="r" rtl="0" fontAlgn="b"/>
                      <a:endParaRPr lang="en-GB" sz="1400" b="0" i="0" u="none" strike="noStrike" dirty="0">
                        <a:solidFill>
                          <a:srgbClr val="575757"/>
                        </a:solidFill>
                        <a:effectLst/>
                        <a:latin typeface="Trebuchet MS" panose="020B0703020202090204" pitchFamily="34" charset="0"/>
                      </a:endParaRPr>
                    </a:p>
                  </a:txBody>
                  <a:tcPr marL="72000" marR="72000" marT="9525" marB="0" anchor="b">
                    <a:lnL w="12700" cap="flat" cmpd="sng" algn="ctr">
                      <a:solidFill>
                        <a:schemeClr val="tx1"/>
                      </a:solidFill>
                      <a:prstDash val="solid"/>
                      <a:round/>
                      <a:headEnd type="none" w="med" len="med"/>
                      <a:tailEnd type="none" w="med" len="med"/>
                    </a:lnL>
                    <a:lnR>
                      <a:noFill/>
                    </a:lnR>
                    <a:lnT w="9525" cap="flat" cmpd="sng" algn="ctr">
                      <a:solidFill>
                        <a:srgbClr val="9A9A9A">
                          <a:lumMod val="100000"/>
                        </a:srgbClr>
                      </a:solidFill>
                      <a:prstDash val="solid"/>
                      <a:round/>
                      <a:headEnd type="none" w="med" len="med"/>
                      <a:tailEnd type="none" w="med" len="med"/>
                    </a:lnT>
                    <a:lnB w="9525" cap="flat" cmpd="sng" algn="ctr">
                      <a:solidFill>
                        <a:srgbClr val="9A9A9A">
                          <a:lumMod val="100000"/>
                        </a:srgb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Oval 16">
            <a:extLst>
              <a:ext uri="{FF2B5EF4-FFF2-40B4-BE49-F238E27FC236}">
                <a16:creationId xmlns:a16="http://schemas.microsoft.com/office/drawing/2014/main" id="{8B83238E-162A-496A-8E39-32F269CE67CB}"/>
              </a:ext>
            </a:extLst>
          </p:cNvPr>
          <p:cNvSpPr>
            <a:spLocks noChangeArrowheads="1"/>
          </p:cNvSpPr>
          <p:nvPr/>
        </p:nvSpPr>
        <p:spPr bwMode="auto">
          <a:xfrm>
            <a:off x="9726296" y="1939290"/>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9" name="Freeform 17">
            <a:extLst>
              <a:ext uri="{FF2B5EF4-FFF2-40B4-BE49-F238E27FC236}">
                <a16:creationId xmlns:a16="http://schemas.microsoft.com/office/drawing/2014/main" id="{F040A327-13CF-4D27-A84C-73829E7360E4}"/>
              </a:ext>
            </a:extLst>
          </p:cNvPr>
          <p:cNvSpPr>
            <a:spLocks/>
          </p:cNvSpPr>
          <p:nvPr/>
        </p:nvSpPr>
        <p:spPr bwMode="auto">
          <a:xfrm>
            <a:off x="9783155" y="1997471"/>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 name="Oval 16">
            <a:extLst>
              <a:ext uri="{FF2B5EF4-FFF2-40B4-BE49-F238E27FC236}">
                <a16:creationId xmlns:a16="http://schemas.microsoft.com/office/drawing/2014/main" id="{FC523CD7-D68D-4945-90D5-4ED28CC6F236}"/>
              </a:ext>
            </a:extLst>
          </p:cNvPr>
          <p:cNvSpPr>
            <a:spLocks noChangeArrowheads="1"/>
          </p:cNvSpPr>
          <p:nvPr/>
        </p:nvSpPr>
        <p:spPr bwMode="auto">
          <a:xfrm>
            <a:off x="9726296" y="2438338"/>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 name="Freeform 17">
            <a:extLst>
              <a:ext uri="{FF2B5EF4-FFF2-40B4-BE49-F238E27FC236}">
                <a16:creationId xmlns:a16="http://schemas.microsoft.com/office/drawing/2014/main" id="{7C78BBAA-B6A0-4D0F-A23E-0EF06B3C22A4}"/>
              </a:ext>
            </a:extLst>
          </p:cNvPr>
          <p:cNvSpPr>
            <a:spLocks/>
          </p:cNvSpPr>
          <p:nvPr/>
        </p:nvSpPr>
        <p:spPr bwMode="auto">
          <a:xfrm>
            <a:off x="9783155" y="2496519"/>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7" name="Oval 16">
            <a:extLst>
              <a:ext uri="{FF2B5EF4-FFF2-40B4-BE49-F238E27FC236}">
                <a16:creationId xmlns:a16="http://schemas.microsoft.com/office/drawing/2014/main" id="{6356EFFC-19FA-4D1F-826D-AFDD7A82AB0F}"/>
              </a:ext>
            </a:extLst>
          </p:cNvPr>
          <p:cNvSpPr>
            <a:spLocks noChangeArrowheads="1"/>
          </p:cNvSpPr>
          <p:nvPr/>
        </p:nvSpPr>
        <p:spPr bwMode="auto">
          <a:xfrm>
            <a:off x="9726296" y="3106028"/>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8" name="Freeform 17">
            <a:extLst>
              <a:ext uri="{FF2B5EF4-FFF2-40B4-BE49-F238E27FC236}">
                <a16:creationId xmlns:a16="http://schemas.microsoft.com/office/drawing/2014/main" id="{3FE812D9-F190-4AB3-965D-F0FC6C28FD2A}"/>
              </a:ext>
            </a:extLst>
          </p:cNvPr>
          <p:cNvSpPr>
            <a:spLocks/>
          </p:cNvSpPr>
          <p:nvPr/>
        </p:nvSpPr>
        <p:spPr bwMode="auto">
          <a:xfrm>
            <a:off x="9783155" y="3164209"/>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3" name="Oval 22">
            <a:extLst>
              <a:ext uri="{FF2B5EF4-FFF2-40B4-BE49-F238E27FC236}">
                <a16:creationId xmlns:a16="http://schemas.microsoft.com/office/drawing/2014/main" id="{7532B1C1-9E12-421F-A46F-E2C33F1C4F14}"/>
              </a:ext>
            </a:extLst>
          </p:cNvPr>
          <p:cNvSpPr>
            <a:spLocks noChangeArrowheads="1"/>
          </p:cNvSpPr>
          <p:nvPr/>
        </p:nvSpPr>
        <p:spPr bwMode="auto">
          <a:xfrm>
            <a:off x="9726296" y="3931095"/>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4" name="Freeform 17">
            <a:extLst>
              <a:ext uri="{FF2B5EF4-FFF2-40B4-BE49-F238E27FC236}">
                <a16:creationId xmlns:a16="http://schemas.microsoft.com/office/drawing/2014/main" id="{F4E0188D-EA8E-4B46-BAA1-86CE549D968D}"/>
              </a:ext>
            </a:extLst>
          </p:cNvPr>
          <p:cNvSpPr>
            <a:spLocks/>
          </p:cNvSpPr>
          <p:nvPr/>
        </p:nvSpPr>
        <p:spPr bwMode="auto">
          <a:xfrm>
            <a:off x="9783155" y="3989276"/>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9" name="Oval 28">
            <a:extLst>
              <a:ext uri="{FF2B5EF4-FFF2-40B4-BE49-F238E27FC236}">
                <a16:creationId xmlns:a16="http://schemas.microsoft.com/office/drawing/2014/main" id="{A882CEF2-FA17-4D5E-BCBD-E4163C21BDAF}"/>
              </a:ext>
            </a:extLst>
          </p:cNvPr>
          <p:cNvSpPr>
            <a:spLocks noChangeArrowheads="1"/>
          </p:cNvSpPr>
          <p:nvPr/>
        </p:nvSpPr>
        <p:spPr bwMode="auto">
          <a:xfrm>
            <a:off x="9726296" y="4556220"/>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0" name="Freeform 17">
            <a:extLst>
              <a:ext uri="{FF2B5EF4-FFF2-40B4-BE49-F238E27FC236}">
                <a16:creationId xmlns:a16="http://schemas.microsoft.com/office/drawing/2014/main" id="{AFBD5EB9-356B-4789-911D-18DE2F762D11}"/>
              </a:ext>
            </a:extLst>
          </p:cNvPr>
          <p:cNvSpPr>
            <a:spLocks/>
          </p:cNvSpPr>
          <p:nvPr/>
        </p:nvSpPr>
        <p:spPr bwMode="auto">
          <a:xfrm>
            <a:off x="9783155" y="4614401"/>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pic>
        <p:nvPicPr>
          <p:cNvPr id="62" name="Picture 61">
            <a:extLst>
              <a:ext uri="{FF2B5EF4-FFF2-40B4-BE49-F238E27FC236}">
                <a16:creationId xmlns:a16="http://schemas.microsoft.com/office/drawing/2014/main" id="{89C99136-73C5-4E92-8548-786E1E9C3312}"/>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7398" y="0"/>
            <a:ext cx="3965193" cy="6858000"/>
          </a:xfrm>
          <a:prstGeom prst="rect">
            <a:avLst/>
          </a:prstGeom>
        </p:spPr>
      </p:pic>
      <p:sp>
        <p:nvSpPr>
          <p:cNvPr id="63" name="Rectangle 62">
            <a:extLst>
              <a:ext uri="{FF2B5EF4-FFF2-40B4-BE49-F238E27FC236}">
                <a16:creationId xmlns:a16="http://schemas.microsoft.com/office/drawing/2014/main" id="{F4A24D4A-FFD9-4E6A-9481-34D42842F3D2}"/>
              </a:ext>
            </a:extLst>
          </p:cNvPr>
          <p:cNvSpPr/>
          <p:nvPr/>
        </p:nvSpPr>
        <p:spPr>
          <a:xfrm>
            <a:off x="195598" y="2448885"/>
            <a:ext cx="3506826" cy="2236325"/>
          </a:xfrm>
          <a:prstGeom prst="rect">
            <a:avLst/>
          </a:prstGeom>
          <a:solidFill>
            <a:srgbClr val="9A9A9A">
              <a:alpha val="80000"/>
            </a:srgbClr>
          </a:solidFill>
          <a:ln w="38100" cap="flat"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144000" tIns="144000" rIns="144000" bIns="144000" rtlCol="0" anchor="ctr"/>
          <a:lstStyle/>
          <a:p>
            <a:pPr algn="ctr">
              <a:lnSpc>
                <a:spcPct val="95000"/>
              </a:lnSpc>
            </a:pPr>
            <a:r>
              <a:rPr lang="en-GB" sz="2200" kern="0" dirty="0">
                <a:solidFill>
                  <a:srgbClr val="FFFFFF"/>
                </a:solidFill>
                <a:effectLst>
                  <a:outerShdw blurRad="38100" dist="38100" dir="2700000" algn="tl">
                    <a:srgbClr val="000000">
                      <a:alpha val="43137"/>
                    </a:srgbClr>
                  </a:outerShdw>
                </a:effectLst>
              </a:rPr>
              <a:t>Questions presented in this report</a:t>
            </a:r>
          </a:p>
          <a:p>
            <a:pPr algn="ctr">
              <a:lnSpc>
                <a:spcPct val="95000"/>
              </a:lnSpc>
            </a:pPr>
            <a:endParaRPr lang="en-GB" sz="2200" kern="0" dirty="0">
              <a:solidFill>
                <a:srgbClr val="FFFFFF"/>
              </a:solidFill>
              <a:effectLst>
                <a:outerShdw blurRad="38100" dist="38100" dir="2700000" algn="tl">
                  <a:srgbClr val="000000">
                    <a:alpha val="43137"/>
                  </a:srgbClr>
                </a:outerShdw>
              </a:effectLst>
            </a:endParaRPr>
          </a:p>
          <a:p>
            <a:pPr algn="ctr">
              <a:lnSpc>
                <a:spcPct val="95000"/>
              </a:lnSpc>
            </a:pPr>
            <a:r>
              <a:rPr lang="en-GB" sz="2200" kern="0" dirty="0">
                <a:solidFill>
                  <a:srgbClr val="FFFFFF"/>
                </a:solidFill>
                <a:effectLst>
                  <a:outerShdw blurRad="38100" dist="38100" dir="2700000" algn="tl">
                    <a:srgbClr val="000000">
                      <a:alpha val="43137"/>
                    </a:srgbClr>
                  </a:outerShdw>
                </a:effectLst>
              </a:rPr>
              <a:t>Blue questions are most relevant to IT &amp; are analyzed more deeply</a:t>
            </a:r>
          </a:p>
        </p:txBody>
      </p:sp>
      <p:sp>
        <p:nvSpPr>
          <p:cNvPr id="124" name="Oval 123">
            <a:extLst>
              <a:ext uri="{FF2B5EF4-FFF2-40B4-BE49-F238E27FC236}">
                <a16:creationId xmlns:a16="http://schemas.microsoft.com/office/drawing/2014/main" id="{69BF6637-476E-41D0-ABCB-0BB5B310165D}"/>
              </a:ext>
            </a:extLst>
          </p:cNvPr>
          <p:cNvSpPr>
            <a:spLocks noChangeArrowheads="1"/>
          </p:cNvSpPr>
          <p:nvPr/>
        </p:nvSpPr>
        <p:spPr bwMode="auto">
          <a:xfrm>
            <a:off x="11057806" y="5025507"/>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25" name="Freeform 17">
            <a:extLst>
              <a:ext uri="{FF2B5EF4-FFF2-40B4-BE49-F238E27FC236}">
                <a16:creationId xmlns:a16="http://schemas.microsoft.com/office/drawing/2014/main" id="{6D620D33-78FC-4A34-99CD-1680A66A47C8}"/>
              </a:ext>
            </a:extLst>
          </p:cNvPr>
          <p:cNvSpPr>
            <a:spLocks/>
          </p:cNvSpPr>
          <p:nvPr/>
        </p:nvSpPr>
        <p:spPr bwMode="auto">
          <a:xfrm>
            <a:off x="11114665" y="5083688"/>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0" name="Oval 129">
            <a:extLst>
              <a:ext uri="{FF2B5EF4-FFF2-40B4-BE49-F238E27FC236}">
                <a16:creationId xmlns:a16="http://schemas.microsoft.com/office/drawing/2014/main" id="{FBDA3F97-6514-4D42-904B-A8A8C67F5E76}"/>
              </a:ext>
            </a:extLst>
          </p:cNvPr>
          <p:cNvSpPr>
            <a:spLocks noChangeArrowheads="1"/>
          </p:cNvSpPr>
          <p:nvPr/>
        </p:nvSpPr>
        <p:spPr bwMode="auto">
          <a:xfrm>
            <a:off x="11057806" y="5528632"/>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1" name="Freeform 17">
            <a:extLst>
              <a:ext uri="{FF2B5EF4-FFF2-40B4-BE49-F238E27FC236}">
                <a16:creationId xmlns:a16="http://schemas.microsoft.com/office/drawing/2014/main" id="{F96BAEA4-42C0-4A21-9F9A-9DA9B1021012}"/>
              </a:ext>
            </a:extLst>
          </p:cNvPr>
          <p:cNvSpPr>
            <a:spLocks/>
          </p:cNvSpPr>
          <p:nvPr/>
        </p:nvSpPr>
        <p:spPr bwMode="auto">
          <a:xfrm>
            <a:off x="11114665" y="5586813"/>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6" name="Oval 16">
            <a:extLst>
              <a:ext uri="{FF2B5EF4-FFF2-40B4-BE49-F238E27FC236}">
                <a16:creationId xmlns:a16="http://schemas.microsoft.com/office/drawing/2014/main" id="{73919E39-B414-410C-9183-29C63A9A0EA6}"/>
              </a:ext>
            </a:extLst>
          </p:cNvPr>
          <p:cNvSpPr>
            <a:spLocks noChangeArrowheads="1"/>
          </p:cNvSpPr>
          <p:nvPr/>
        </p:nvSpPr>
        <p:spPr bwMode="auto">
          <a:xfrm>
            <a:off x="11057806" y="1941744"/>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7" name="Freeform 17">
            <a:extLst>
              <a:ext uri="{FF2B5EF4-FFF2-40B4-BE49-F238E27FC236}">
                <a16:creationId xmlns:a16="http://schemas.microsoft.com/office/drawing/2014/main" id="{00E99A6B-C447-48F0-81AB-617B5594A9AE}"/>
              </a:ext>
            </a:extLst>
          </p:cNvPr>
          <p:cNvSpPr>
            <a:spLocks/>
          </p:cNvSpPr>
          <p:nvPr/>
        </p:nvSpPr>
        <p:spPr bwMode="auto">
          <a:xfrm>
            <a:off x="11114665" y="1999925"/>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39" name="Oval 16">
            <a:extLst>
              <a:ext uri="{FF2B5EF4-FFF2-40B4-BE49-F238E27FC236}">
                <a16:creationId xmlns:a16="http://schemas.microsoft.com/office/drawing/2014/main" id="{315B5E73-44B1-4234-96DA-4F1C620A4832}"/>
              </a:ext>
            </a:extLst>
          </p:cNvPr>
          <p:cNvSpPr>
            <a:spLocks noChangeArrowheads="1"/>
          </p:cNvSpPr>
          <p:nvPr/>
        </p:nvSpPr>
        <p:spPr bwMode="auto">
          <a:xfrm>
            <a:off x="11057806" y="2420408"/>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0" name="Freeform 17">
            <a:extLst>
              <a:ext uri="{FF2B5EF4-FFF2-40B4-BE49-F238E27FC236}">
                <a16:creationId xmlns:a16="http://schemas.microsoft.com/office/drawing/2014/main" id="{6E7B6796-1637-4E9F-A5C0-6C626A03C352}"/>
              </a:ext>
            </a:extLst>
          </p:cNvPr>
          <p:cNvSpPr>
            <a:spLocks/>
          </p:cNvSpPr>
          <p:nvPr/>
        </p:nvSpPr>
        <p:spPr bwMode="auto">
          <a:xfrm>
            <a:off x="11114665" y="2478589"/>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5" name="Oval 144">
            <a:extLst>
              <a:ext uri="{FF2B5EF4-FFF2-40B4-BE49-F238E27FC236}">
                <a16:creationId xmlns:a16="http://schemas.microsoft.com/office/drawing/2014/main" id="{40008D8A-5E2B-4B5F-88E1-C0642A1FFCCD}"/>
              </a:ext>
            </a:extLst>
          </p:cNvPr>
          <p:cNvSpPr>
            <a:spLocks noChangeArrowheads="1"/>
          </p:cNvSpPr>
          <p:nvPr/>
        </p:nvSpPr>
        <p:spPr bwMode="auto">
          <a:xfrm>
            <a:off x="11057806" y="3110566"/>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46" name="Freeform 17">
            <a:extLst>
              <a:ext uri="{FF2B5EF4-FFF2-40B4-BE49-F238E27FC236}">
                <a16:creationId xmlns:a16="http://schemas.microsoft.com/office/drawing/2014/main" id="{9F0BDB80-BE27-4307-A390-0C0FFEE1DE08}"/>
              </a:ext>
            </a:extLst>
          </p:cNvPr>
          <p:cNvSpPr>
            <a:spLocks/>
          </p:cNvSpPr>
          <p:nvPr/>
        </p:nvSpPr>
        <p:spPr bwMode="auto">
          <a:xfrm>
            <a:off x="11114665" y="3168747"/>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1" name="Oval 150">
            <a:extLst>
              <a:ext uri="{FF2B5EF4-FFF2-40B4-BE49-F238E27FC236}">
                <a16:creationId xmlns:a16="http://schemas.microsoft.com/office/drawing/2014/main" id="{466D35D8-2CE3-41A6-81E1-64C262EB444C}"/>
              </a:ext>
            </a:extLst>
          </p:cNvPr>
          <p:cNvSpPr>
            <a:spLocks noChangeArrowheads="1"/>
          </p:cNvSpPr>
          <p:nvPr/>
        </p:nvSpPr>
        <p:spPr bwMode="auto">
          <a:xfrm>
            <a:off x="11057806" y="3925230"/>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2" name="Freeform 17">
            <a:extLst>
              <a:ext uri="{FF2B5EF4-FFF2-40B4-BE49-F238E27FC236}">
                <a16:creationId xmlns:a16="http://schemas.microsoft.com/office/drawing/2014/main" id="{497B982E-8138-4D7B-A973-B23538C630EB}"/>
              </a:ext>
            </a:extLst>
          </p:cNvPr>
          <p:cNvSpPr>
            <a:spLocks/>
          </p:cNvSpPr>
          <p:nvPr/>
        </p:nvSpPr>
        <p:spPr bwMode="auto">
          <a:xfrm>
            <a:off x="11114665" y="3983411"/>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4" name="Oval 153">
            <a:extLst>
              <a:ext uri="{FF2B5EF4-FFF2-40B4-BE49-F238E27FC236}">
                <a16:creationId xmlns:a16="http://schemas.microsoft.com/office/drawing/2014/main" id="{02429325-361A-4916-AC5C-4587148A2760}"/>
              </a:ext>
            </a:extLst>
          </p:cNvPr>
          <p:cNvSpPr>
            <a:spLocks noChangeArrowheads="1"/>
          </p:cNvSpPr>
          <p:nvPr/>
        </p:nvSpPr>
        <p:spPr bwMode="auto">
          <a:xfrm>
            <a:off x="11057806" y="4550276"/>
            <a:ext cx="224790" cy="224790"/>
          </a:xfrm>
          <a:prstGeom prst="ellipse">
            <a:avLst/>
          </a:prstGeom>
          <a:solidFill>
            <a:srgbClr val="295E7E"/>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5" name="Freeform 17">
            <a:extLst>
              <a:ext uri="{FF2B5EF4-FFF2-40B4-BE49-F238E27FC236}">
                <a16:creationId xmlns:a16="http://schemas.microsoft.com/office/drawing/2014/main" id="{AC50A4FE-732E-46B7-9C24-17996E0C90FF}"/>
              </a:ext>
            </a:extLst>
          </p:cNvPr>
          <p:cNvSpPr>
            <a:spLocks/>
          </p:cNvSpPr>
          <p:nvPr/>
        </p:nvSpPr>
        <p:spPr bwMode="auto">
          <a:xfrm>
            <a:off x="11114665" y="4608457"/>
            <a:ext cx="111073" cy="107105"/>
          </a:xfrm>
          <a:custGeom>
            <a:avLst/>
            <a:gdLst>
              <a:gd name="T0" fmla="*/ 36 w 84"/>
              <a:gd name="T1" fmla="*/ 67 h 81"/>
              <a:gd name="T2" fmla="*/ 7 w 84"/>
              <a:gd name="T3" fmla="*/ 39 h 81"/>
              <a:gd name="T4" fmla="*/ 0 w 84"/>
              <a:gd name="T5" fmla="*/ 45 h 81"/>
              <a:gd name="T6" fmla="*/ 38 w 84"/>
              <a:gd name="T7" fmla="*/ 81 h 81"/>
              <a:gd name="T8" fmla="*/ 84 w 84"/>
              <a:gd name="T9" fmla="*/ 4 h 81"/>
              <a:gd name="T10" fmla="*/ 76 w 84"/>
              <a:gd name="T11" fmla="*/ 0 h 81"/>
              <a:gd name="T12" fmla="*/ 36 w 84"/>
              <a:gd name="T13" fmla="*/ 67 h 81"/>
            </a:gdLst>
            <a:ahLst/>
            <a:cxnLst>
              <a:cxn ang="0">
                <a:pos x="T0" y="T1"/>
              </a:cxn>
              <a:cxn ang="0">
                <a:pos x="T2" y="T3"/>
              </a:cxn>
              <a:cxn ang="0">
                <a:pos x="T4" y="T5"/>
              </a:cxn>
              <a:cxn ang="0">
                <a:pos x="T6" y="T7"/>
              </a:cxn>
              <a:cxn ang="0">
                <a:pos x="T8" y="T9"/>
              </a:cxn>
              <a:cxn ang="0">
                <a:pos x="T10" y="T11"/>
              </a:cxn>
              <a:cxn ang="0">
                <a:pos x="T12" y="T13"/>
              </a:cxn>
            </a:cxnLst>
            <a:rect l="0" t="0" r="r" b="b"/>
            <a:pathLst>
              <a:path w="84" h="81">
                <a:moveTo>
                  <a:pt x="36" y="67"/>
                </a:moveTo>
                <a:lnTo>
                  <a:pt x="7" y="39"/>
                </a:lnTo>
                <a:lnTo>
                  <a:pt x="0" y="45"/>
                </a:lnTo>
                <a:lnTo>
                  <a:pt x="38" y="81"/>
                </a:lnTo>
                <a:lnTo>
                  <a:pt x="84" y="4"/>
                </a:lnTo>
                <a:lnTo>
                  <a:pt x="76" y="0"/>
                </a:lnTo>
                <a:lnTo>
                  <a:pt x="36" y="6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Tree>
    <p:extLst>
      <p:ext uri="{BB962C8B-B14F-4D97-AF65-F5344CB8AC3E}">
        <p14:creationId xmlns:p14="http://schemas.microsoft.com/office/powerpoint/2010/main" val="1542547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58941015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5" name="think-cell Slide" r:id="rId5" imgW="473" imgH="473" progId="TCLayout.ActiveDocument.1">
                  <p:embed/>
                </p:oleObj>
              </mc:Choice>
              <mc:Fallback>
                <p:oleObj name="think-cell Slide" r:id="rId5" imgW="473" imgH="473"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GB"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vert="horz"/>
          <a:lstStyle/>
          <a:p>
            <a:r>
              <a:rPr lang="en-GB" dirty="0"/>
              <a:t>Response &amp; Comments Rates</a:t>
            </a:r>
            <a:endParaRPr lang="en-GB" sz="3200" i="1" dirty="0"/>
          </a:p>
        </p:txBody>
      </p:sp>
      <p:grpSp>
        <p:nvGrpSpPr>
          <p:cNvPr id="8" name="Group 7"/>
          <p:cNvGrpSpPr>
            <a:grpSpLocks noChangeAspect="1"/>
          </p:cNvGrpSpPr>
          <p:nvPr/>
        </p:nvGrpSpPr>
        <p:grpSpPr>
          <a:xfrm>
            <a:off x="8097558" y="1862604"/>
            <a:ext cx="1644650" cy="1644650"/>
            <a:chOff x="5273675" y="2606675"/>
            <a:chExt cx="1644650" cy="1644650"/>
          </a:xfrm>
        </p:grpSpPr>
        <p:sp>
          <p:nvSpPr>
            <p:cNvPr id="9" name="AutoShape 29"/>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p:cNvSpPr>
              <a:spLocks/>
            </p:cNvSpPr>
            <p:nvPr/>
          </p:nvSpPr>
          <p:spPr bwMode="auto">
            <a:xfrm>
              <a:off x="5445124" y="2963863"/>
              <a:ext cx="1363856" cy="1235075"/>
            </a:xfrm>
            <a:custGeom>
              <a:avLst/>
              <a:gdLst>
                <a:gd name="connsiteX0" fmla="*/ 1121392 w 1363856"/>
                <a:gd name="connsiteY0" fmla="*/ 920750 h 1235075"/>
                <a:gd name="connsiteX1" fmla="*/ 1110680 w 1363856"/>
                <a:gd name="connsiteY1" fmla="*/ 930055 h 1235075"/>
                <a:gd name="connsiteX2" fmla="*/ 1055688 w 1363856"/>
                <a:gd name="connsiteY2" fmla="*/ 983023 h 1235075"/>
                <a:gd name="connsiteX3" fmla="*/ 1266369 w 1363856"/>
                <a:gd name="connsiteY3" fmla="*/ 1202766 h 1235075"/>
                <a:gd name="connsiteX4" fmla="*/ 1279224 w 1363856"/>
                <a:gd name="connsiteY4" fmla="*/ 1202766 h 1235075"/>
                <a:gd name="connsiteX5" fmla="*/ 1309934 w 1363856"/>
                <a:gd name="connsiteY5" fmla="*/ 1182724 h 1235075"/>
                <a:gd name="connsiteX6" fmla="*/ 1330645 w 1363856"/>
                <a:gd name="connsiteY6" fmla="*/ 1153377 h 1235075"/>
                <a:gd name="connsiteX7" fmla="*/ 1332073 w 1363856"/>
                <a:gd name="connsiteY7" fmla="*/ 1140493 h 1235075"/>
                <a:gd name="connsiteX8" fmla="*/ 1130676 w 1363856"/>
                <a:gd name="connsiteY8" fmla="*/ 930055 h 1235075"/>
                <a:gd name="connsiteX9" fmla="*/ 1121392 w 1363856"/>
                <a:gd name="connsiteY9" fmla="*/ 920750 h 1235075"/>
                <a:gd name="connsiteX10" fmla="*/ 925012 w 1363856"/>
                <a:gd name="connsiteY10" fmla="*/ 904875 h 1235075"/>
                <a:gd name="connsiteX11" fmla="*/ 949325 w 1363856"/>
                <a:gd name="connsiteY11" fmla="*/ 928688 h 1235075"/>
                <a:gd name="connsiteX12" fmla="*/ 869950 w 1363856"/>
                <a:gd name="connsiteY12" fmla="*/ 928688 h 1235075"/>
                <a:gd name="connsiteX13" fmla="*/ 925012 w 1363856"/>
                <a:gd name="connsiteY13" fmla="*/ 904875 h 1235075"/>
                <a:gd name="connsiteX14" fmla="*/ 1123687 w 1363856"/>
                <a:gd name="connsiteY14" fmla="*/ 881062 h 1235075"/>
                <a:gd name="connsiteX15" fmla="*/ 1134352 w 1363856"/>
                <a:gd name="connsiteY15" fmla="*/ 886068 h 1235075"/>
                <a:gd name="connsiteX16" fmla="*/ 1145016 w 1363856"/>
                <a:gd name="connsiteY16" fmla="*/ 897511 h 1235075"/>
                <a:gd name="connsiteX17" fmla="*/ 1174877 w 1363856"/>
                <a:gd name="connsiteY17" fmla="*/ 928979 h 1235075"/>
                <a:gd name="connsiteX18" fmla="*/ 1354041 w 1363856"/>
                <a:gd name="connsiteY18" fmla="*/ 1118501 h 1235075"/>
                <a:gd name="connsiteX19" fmla="*/ 1360440 w 1363856"/>
                <a:gd name="connsiteY19" fmla="*/ 1162842 h 1235075"/>
                <a:gd name="connsiteX20" fmla="*/ 1332001 w 1363856"/>
                <a:gd name="connsiteY20" fmla="*/ 1205753 h 1235075"/>
                <a:gd name="connsiteX21" fmla="*/ 1287921 w 1363856"/>
                <a:gd name="connsiteY21" fmla="*/ 1232930 h 1235075"/>
                <a:gd name="connsiteX22" fmla="*/ 1270858 w 1363856"/>
                <a:gd name="connsiteY22" fmla="*/ 1235075 h 1235075"/>
                <a:gd name="connsiteX23" fmla="*/ 1243841 w 1363856"/>
                <a:gd name="connsiteY23" fmla="*/ 1224347 h 1235075"/>
                <a:gd name="connsiteX24" fmla="*/ 1024863 w 1363856"/>
                <a:gd name="connsiteY24" fmla="*/ 993345 h 1235075"/>
                <a:gd name="connsiteX25" fmla="*/ 1025574 w 1363856"/>
                <a:gd name="connsiteY25" fmla="*/ 971175 h 1235075"/>
                <a:gd name="connsiteX26" fmla="*/ 1067521 w 1363856"/>
                <a:gd name="connsiteY26" fmla="*/ 928979 h 1235075"/>
                <a:gd name="connsiteX27" fmla="*/ 1075342 w 1363856"/>
                <a:gd name="connsiteY27" fmla="*/ 921827 h 1235075"/>
                <a:gd name="connsiteX28" fmla="*/ 1099515 w 1363856"/>
                <a:gd name="connsiteY28" fmla="*/ 897511 h 1235075"/>
                <a:gd name="connsiteX29" fmla="*/ 1103069 w 1363856"/>
                <a:gd name="connsiteY29" fmla="*/ 894651 h 1235075"/>
                <a:gd name="connsiteX30" fmla="*/ 1112312 w 1363856"/>
                <a:gd name="connsiteY30" fmla="*/ 886068 h 1235075"/>
                <a:gd name="connsiteX31" fmla="*/ 1123687 w 1363856"/>
                <a:gd name="connsiteY31" fmla="*/ 881062 h 1235075"/>
                <a:gd name="connsiteX32" fmla="*/ 80829 w 1363856"/>
                <a:gd name="connsiteY32" fmla="*/ 444499 h 1235075"/>
                <a:gd name="connsiteX33" fmla="*/ 317638 w 1363856"/>
                <a:gd name="connsiteY33" fmla="*/ 444499 h 1235075"/>
                <a:gd name="connsiteX34" fmla="*/ 333377 w 1363856"/>
                <a:gd name="connsiteY34" fmla="*/ 460911 h 1235075"/>
                <a:gd name="connsiteX35" fmla="*/ 333377 w 1363856"/>
                <a:gd name="connsiteY35" fmla="*/ 852664 h 1235075"/>
                <a:gd name="connsiteX36" fmla="*/ 317638 w 1363856"/>
                <a:gd name="connsiteY36" fmla="*/ 868362 h 1235075"/>
                <a:gd name="connsiteX37" fmla="*/ 80829 w 1363856"/>
                <a:gd name="connsiteY37" fmla="*/ 868362 h 1235075"/>
                <a:gd name="connsiteX38" fmla="*/ 65089 w 1363856"/>
                <a:gd name="connsiteY38" fmla="*/ 852664 h 1235075"/>
                <a:gd name="connsiteX39" fmla="*/ 65089 w 1363856"/>
                <a:gd name="connsiteY39" fmla="*/ 460911 h 1235075"/>
                <a:gd name="connsiteX40" fmla="*/ 80829 w 1363856"/>
                <a:gd name="connsiteY40" fmla="*/ 444499 h 1235075"/>
                <a:gd name="connsiteX41" fmla="*/ 608014 w 1363856"/>
                <a:gd name="connsiteY41" fmla="*/ 430211 h 1235075"/>
                <a:gd name="connsiteX42" fmla="*/ 608014 w 1363856"/>
                <a:gd name="connsiteY42" fmla="*/ 489543 h 1235075"/>
                <a:gd name="connsiteX43" fmla="*/ 608014 w 1363856"/>
                <a:gd name="connsiteY43" fmla="*/ 796924 h 1235075"/>
                <a:gd name="connsiteX44" fmla="*/ 587313 w 1363856"/>
                <a:gd name="connsiteY44" fmla="*/ 777623 h 1235075"/>
                <a:gd name="connsiteX45" fmla="*/ 556617 w 1363856"/>
                <a:gd name="connsiteY45" fmla="*/ 489543 h 1235075"/>
                <a:gd name="connsiteX46" fmla="*/ 593737 w 1363856"/>
                <a:gd name="connsiteY46" fmla="*/ 443078 h 1235075"/>
                <a:gd name="connsiteX47" fmla="*/ 608014 w 1363856"/>
                <a:gd name="connsiteY47" fmla="*/ 430211 h 1235075"/>
                <a:gd name="connsiteX48" fmla="*/ 756086 w 1363856"/>
                <a:gd name="connsiteY48" fmla="*/ 377824 h 1235075"/>
                <a:gd name="connsiteX49" fmla="*/ 924764 w 1363856"/>
                <a:gd name="connsiteY49" fmla="*/ 449346 h 1235075"/>
                <a:gd name="connsiteX50" fmla="*/ 935485 w 1363856"/>
                <a:gd name="connsiteY50" fmla="*/ 462220 h 1235075"/>
                <a:gd name="connsiteX51" fmla="*/ 969078 w 1363856"/>
                <a:gd name="connsiteY51" fmla="*/ 515147 h 1235075"/>
                <a:gd name="connsiteX52" fmla="*/ 969078 w 1363856"/>
                <a:gd name="connsiteY52" fmla="*/ 711117 h 1235075"/>
                <a:gd name="connsiteX53" fmla="*/ 938344 w 1363856"/>
                <a:gd name="connsiteY53" fmla="*/ 761182 h 1235075"/>
                <a:gd name="connsiteX54" fmla="*/ 935485 w 1363856"/>
                <a:gd name="connsiteY54" fmla="*/ 764043 h 1235075"/>
                <a:gd name="connsiteX55" fmla="*/ 918331 w 1363856"/>
                <a:gd name="connsiteY55" fmla="*/ 782639 h 1235075"/>
                <a:gd name="connsiteX56" fmla="*/ 899748 w 1363856"/>
                <a:gd name="connsiteY56" fmla="*/ 799089 h 1235075"/>
                <a:gd name="connsiteX57" fmla="*/ 898319 w 1363856"/>
                <a:gd name="connsiteY57" fmla="*/ 799804 h 1235075"/>
                <a:gd name="connsiteX58" fmla="*/ 756086 w 1363856"/>
                <a:gd name="connsiteY58" fmla="*/ 847724 h 1235075"/>
                <a:gd name="connsiteX59" fmla="*/ 681039 w 1363856"/>
                <a:gd name="connsiteY59" fmla="*/ 836281 h 1235075"/>
                <a:gd name="connsiteX60" fmla="*/ 681039 w 1363856"/>
                <a:gd name="connsiteY60" fmla="*/ 389983 h 1235075"/>
                <a:gd name="connsiteX61" fmla="*/ 756086 w 1363856"/>
                <a:gd name="connsiteY61" fmla="*/ 377824 h 1235075"/>
                <a:gd name="connsiteX62" fmla="*/ 735688 w 1363856"/>
                <a:gd name="connsiteY62" fmla="*/ 345914 h 1235075"/>
                <a:gd name="connsiteX63" fmla="*/ 570986 w 1363856"/>
                <a:gd name="connsiteY63" fmla="*/ 418685 h 1235075"/>
                <a:gd name="connsiteX64" fmla="*/ 519650 w 1363856"/>
                <a:gd name="connsiteY64" fmla="*/ 488601 h 1235075"/>
                <a:gd name="connsiteX65" fmla="*/ 563856 w 1363856"/>
                <a:gd name="connsiteY65" fmla="*/ 797519 h 1235075"/>
                <a:gd name="connsiteX66" fmla="*/ 635155 w 1363856"/>
                <a:gd name="connsiteY66" fmla="*/ 849600 h 1235075"/>
                <a:gd name="connsiteX67" fmla="*/ 836933 w 1363856"/>
                <a:gd name="connsiteY67" fmla="*/ 866722 h 1235075"/>
                <a:gd name="connsiteX68" fmla="*/ 920354 w 1363856"/>
                <a:gd name="connsiteY68" fmla="*/ 823916 h 1235075"/>
                <a:gd name="connsiteX69" fmla="*/ 937466 w 1363856"/>
                <a:gd name="connsiteY69" fmla="*/ 809648 h 1235075"/>
                <a:gd name="connsiteX70" fmla="*/ 943170 w 1363856"/>
                <a:gd name="connsiteY70" fmla="*/ 804654 h 1235075"/>
                <a:gd name="connsiteX71" fmla="*/ 965986 w 1363856"/>
                <a:gd name="connsiteY71" fmla="*/ 780397 h 1235075"/>
                <a:gd name="connsiteX72" fmla="*/ 970977 w 1363856"/>
                <a:gd name="connsiteY72" fmla="*/ 773262 h 1235075"/>
                <a:gd name="connsiteX73" fmla="*/ 970977 w 1363856"/>
                <a:gd name="connsiteY73" fmla="*/ 450789 h 1235075"/>
                <a:gd name="connsiteX74" fmla="*/ 950300 w 1363856"/>
                <a:gd name="connsiteY74" fmla="*/ 425819 h 1235075"/>
                <a:gd name="connsiteX75" fmla="*/ 937466 w 1363856"/>
                <a:gd name="connsiteY75" fmla="*/ 414404 h 1235075"/>
                <a:gd name="connsiteX76" fmla="*/ 871157 w 1363856"/>
                <a:gd name="connsiteY76" fmla="*/ 370884 h 1235075"/>
                <a:gd name="connsiteX77" fmla="*/ 794867 w 1363856"/>
                <a:gd name="connsiteY77" fmla="*/ 348054 h 1235075"/>
                <a:gd name="connsiteX78" fmla="*/ 735688 w 1363856"/>
                <a:gd name="connsiteY78" fmla="*/ 345914 h 1235075"/>
                <a:gd name="connsiteX79" fmla="*/ 382366 w 1363856"/>
                <a:gd name="connsiteY79" fmla="*/ 339724 h 1235075"/>
                <a:gd name="connsiteX80" fmla="*/ 558802 w 1363856"/>
                <a:gd name="connsiteY80" fmla="*/ 339724 h 1235075"/>
                <a:gd name="connsiteX81" fmla="*/ 523942 w 1363856"/>
                <a:gd name="connsiteY81" fmla="*/ 369013 h 1235075"/>
                <a:gd name="connsiteX82" fmla="*/ 523230 w 1363856"/>
                <a:gd name="connsiteY82" fmla="*/ 369013 h 1235075"/>
                <a:gd name="connsiteX83" fmla="*/ 449241 w 1363856"/>
                <a:gd name="connsiteY83" fmla="*/ 476884 h 1235075"/>
                <a:gd name="connsiteX84" fmla="*/ 425764 w 1363856"/>
                <a:gd name="connsiteY84" fmla="*/ 669766 h 1235075"/>
                <a:gd name="connsiteX85" fmla="*/ 513982 w 1363856"/>
                <a:gd name="connsiteY85" fmla="*/ 846931 h 1235075"/>
                <a:gd name="connsiteX86" fmla="*/ 513982 w 1363856"/>
                <a:gd name="connsiteY86" fmla="*/ 847645 h 1235075"/>
                <a:gd name="connsiteX87" fmla="*/ 514693 w 1363856"/>
                <a:gd name="connsiteY87" fmla="*/ 847645 h 1235075"/>
                <a:gd name="connsiteX88" fmla="*/ 536748 w 1363856"/>
                <a:gd name="connsiteY88" fmla="*/ 868362 h 1235075"/>
                <a:gd name="connsiteX89" fmla="*/ 382366 w 1363856"/>
                <a:gd name="connsiteY89" fmla="*/ 868362 h 1235075"/>
                <a:gd name="connsiteX90" fmla="*/ 366714 w 1363856"/>
                <a:gd name="connsiteY90" fmla="*/ 852646 h 1235075"/>
                <a:gd name="connsiteX91" fmla="*/ 366714 w 1363856"/>
                <a:gd name="connsiteY91" fmla="*/ 356155 h 1235075"/>
                <a:gd name="connsiteX92" fmla="*/ 382366 w 1363856"/>
                <a:gd name="connsiteY92" fmla="*/ 339724 h 1235075"/>
                <a:gd name="connsiteX93" fmla="*/ 759346 w 1363856"/>
                <a:gd name="connsiteY93" fmla="*/ 307100 h 1235075"/>
                <a:gd name="connsiteX94" fmla="*/ 970930 w 1363856"/>
                <a:gd name="connsiteY94" fmla="*/ 394069 h 1235075"/>
                <a:gd name="connsiteX95" fmla="*/ 978054 w 1363856"/>
                <a:gd name="connsiteY95" fmla="*/ 400485 h 1235075"/>
                <a:gd name="connsiteX96" fmla="*/ 1005838 w 1363856"/>
                <a:gd name="connsiteY96" fmla="*/ 790422 h 1235075"/>
                <a:gd name="connsiteX97" fmla="*/ 1078503 w 1363856"/>
                <a:gd name="connsiteY97" fmla="*/ 865273 h 1235075"/>
                <a:gd name="connsiteX98" fmla="*/ 1079928 w 1363856"/>
                <a:gd name="connsiteY98" fmla="*/ 867412 h 1235075"/>
                <a:gd name="connsiteX99" fmla="*/ 1079928 w 1363856"/>
                <a:gd name="connsiteY99" fmla="*/ 875253 h 1235075"/>
                <a:gd name="connsiteX100" fmla="*/ 1054282 w 1363856"/>
                <a:gd name="connsiteY100" fmla="*/ 898778 h 1235075"/>
                <a:gd name="connsiteX101" fmla="*/ 1052857 w 1363856"/>
                <a:gd name="connsiteY101" fmla="*/ 900203 h 1235075"/>
                <a:gd name="connsiteX102" fmla="*/ 1021511 w 1363856"/>
                <a:gd name="connsiteY102" fmla="*/ 930144 h 1235075"/>
                <a:gd name="connsiteX103" fmla="*/ 1012250 w 1363856"/>
                <a:gd name="connsiteY103" fmla="*/ 939411 h 1235075"/>
                <a:gd name="connsiteX104" fmla="*/ 1000851 w 1363856"/>
                <a:gd name="connsiteY104" fmla="*/ 939411 h 1235075"/>
                <a:gd name="connsiteX105" fmla="*/ 991590 w 1363856"/>
                <a:gd name="connsiteY105" fmla="*/ 930144 h 1235075"/>
                <a:gd name="connsiteX106" fmla="*/ 961669 w 1363856"/>
                <a:gd name="connsiteY106" fmla="*/ 898778 h 1235075"/>
                <a:gd name="connsiteX107" fmla="*/ 929611 w 1363856"/>
                <a:gd name="connsiteY107" fmla="*/ 865986 h 1235075"/>
                <a:gd name="connsiteX108" fmla="*/ 928898 w 1363856"/>
                <a:gd name="connsiteY108" fmla="*/ 865273 h 1235075"/>
                <a:gd name="connsiteX109" fmla="*/ 925336 w 1363856"/>
                <a:gd name="connsiteY109" fmla="*/ 867412 h 1235075"/>
                <a:gd name="connsiteX110" fmla="*/ 862644 w 1363856"/>
                <a:gd name="connsiteY110" fmla="*/ 898778 h 1235075"/>
                <a:gd name="connsiteX111" fmla="*/ 651060 w 1363856"/>
                <a:gd name="connsiteY111" fmla="*/ 898778 h 1235075"/>
                <a:gd name="connsiteX112" fmla="*/ 589081 w 1363856"/>
                <a:gd name="connsiteY112" fmla="*/ 867412 h 1235075"/>
                <a:gd name="connsiteX113" fmla="*/ 537075 w 1363856"/>
                <a:gd name="connsiteY113" fmla="*/ 824640 h 1235075"/>
                <a:gd name="connsiteX114" fmla="*/ 477945 w 1363856"/>
                <a:gd name="connsiteY114" fmla="*/ 489593 h 1235075"/>
                <a:gd name="connsiteX115" fmla="*/ 545624 w 1363856"/>
                <a:gd name="connsiteY115" fmla="*/ 391931 h 1235075"/>
                <a:gd name="connsiteX116" fmla="*/ 759346 w 1363856"/>
                <a:gd name="connsiteY116" fmla="*/ 307100 h 1235075"/>
                <a:gd name="connsiteX117" fmla="*/ 698324 w 1363856"/>
                <a:gd name="connsiteY117" fmla="*/ 200024 h 1235075"/>
                <a:gd name="connsiteX118" fmla="*/ 935217 w 1363856"/>
                <a:gd name="connsiteY118" fmla="*/ 200024 h 1235075"/>
                <a:gd name="connsiteX119" fmla="*/ 950914 w 1363856"/>
                <a:gd name="connsiteY119" fmla="*/ 216551 h 1235075"/>
                <a:gd name="connsiteX120" fmla="*/ 950914 w 1363856"/>
                <a:gd name="connsiteY120" fmla="*/ 336549 h 1235075"/>
                <a:gd name="connsiteX121" fmla="*/ 758974 w 1363856"/>
                <a:gd name="connsiteY121" fmla="*/ 275472 h 1235075"/>
                <a:gd name="connsiteX122" fmla="*/ 756834 w 1363856"/>
                <a:gd name="connsiteY122" fmla="*/ 275472 h 1235075"/>
                <a:gd name="connsiteX123" fmla="*/ 682626 w 1363856"/>
                <a:gd name="connsiteY123" fmla="*/ 283376 h 1235075"/>
                <a:gd name="connsiteX124" fmla="*/ 682626 w 1363856"/>
                <a:gd name="connsiteY124" fmla="*/ 216551 h 1235075"/>
                <a:gd name="connsiteX125" fmla="*/ 698324 w 1363856"/>
                <a:gd name="connsiteY125" fmla="*/ 200024 h 1235075"/>
                <a:gd name="connsiteX126" fmla="*/ 984125 w 1363856"/>
                <a:gd name="connsiteY126" fmla="*/ 66674 h 1235075"/>
                <a:gd name="connsiteX127" fmla="*/ 1222503 w 1363856"/>
                <a:gd name="connsiteY127" fmla="*/ 66674 h 1235075"/>
                <a:gd name="connsiteX128" fmla="*/ 1238251 w 1363856"/>
                <a:gd name="connsiteY128" fmla="*/ 82393 h 1235075"/>
                <a:gd name="connsiteX129" fmla="*/ 1238251 w 1363856"/>
                <a:gd name="connsiteY129" fmla="*/ 852643 h 1235075"/>
                <a:gd name="connsiteX130" fmla="*/ 1222503 w 1363856"/>
                <a:gd name="connsiteY130" fmla="*/ 868362 h 1235075"/>
                <a:gd name="connsiteX131" fmla="*/ 1156644 w 1363856"/>
                <a:gd name="connsiteY131" fmla="*/ 868362 h 1235075"/>
                <a:gd name="connsiteX132" fmla="*/ 1154497 w 1363856"/>
                <a:gd name="connsiteY132" fmla="*/ 866219 h 1235075"/>
                <a:gd name="connsiteX133" fmla="*/ 1126579 w 1363856"/>
                <a:gd name="connsiteY133" fmla="*/ 852643 h 1235075"/>
                <a:gd name="connsiteX134" fmla="*/ 1123715 w 1363856"/>
                <a:gd name="connsiteY134" fmla="*/ 851928 h 1235075"/>
                <a:gd name="connsiteX135" fmla="*/ 1121568 w 1363856"/>
                <a:gd name="connsiteY135" fmla="*/ 851928 h 1235075"/>
                <a:gd name="connsiteX136" fmla="*/ 1105819 w 1363856"/>
                <a:gd name="connsiteY136" fmla="*/ 854786 h 1235075"/>
                <a:gd name="connsiteX137" fmla="*/ 1097945 w 1363856"/>
                <a:gd name="connsiteY137" fmla="*/ 844783 h 1235075"/>
                <a:gd name="connsiteX138" fmla="*/ 1043540 w 1363856"/>
                <a:gd name="connsiteY138" fmla="*/ 789051 h 1235075"/>
                <a:gd name="connsiteX139" fmla="*/ 997726 w 1363856"/>
                <a:gd name="connsiteY139" fmla="*/ 380347 h 1235075"/>
                <a:gd name="connsiteX140" fmla="*/ 968376 w 1363856"/>
                <a:gd name="connsiteY140" fmla="*/ 353195 h 1235075"/>
                <a:gd name="connsiteX141" fmla="*/ 968376 w 1363856"/>
                <a:gd name="connsiteY141" fmla="*/ 82393 h 1235075"/>
                <a:gd name="connsiteX142" fmla="*/ 984125 w 1363856"/>
                <a:gd name="connsiteY142" fmla="*/ 66674 h 1235075"/>
                <a:gd name="connsiteX143" fmla="*/ 15701 w 1363856"/>
                <a:gd name="connsiteY143" fmla="*/ 0 h 1235075"/>
                <a:gd name="connsiteX144" fmla="*/ 1286049 w 1363856"/>
                <a:gd name="connsiteY144" fmla="*/ 0 h 1235075"/>
                <a:gd name="connsiteX145" fmla="*/ 1301750 w 1363856"/>
                <a:gd name="connsiteY145" fmla="*/ 15692 h 1235075"/>
                <a:gd name="connsiteX146" fmla="*/ 1301750 w 1363856"/>
                <a:gd name="connsiteY146" fmla="*/ 912996 h 1235075"/>
                <a:gd name="connsiteX147" fmla="*/ 1286049 w 1363856"/>
                <a:gd name="connsiteY147" fmla="*/ 928688 h 1235075"/>
                <a:gd name="connsiteX148" fmla="*/ 1217536 w 1363856"/>
                <a:gd name="connsiteY148" fmla="*/ 928688 h 1235075"/>
                <a:gd name="connsiteX149" fmla="*/ 1187562 w 1363856"/>
                <a:gd name="connsiteY149" fmla="*/ 897304 h 1235075"/>
                <a:gd name="connsiteX150" fmla="*/ 1270348 w 1363856"/>
                <a:gd name="connsiteY150" fmla="*/ 897304 h 1235075"/>
                <a:gd name="connsiteX151" fmla="*/ 1270348 w 1363856"/>
                <a:gd name="connsiteY151" fmla="*/ 31384 h 1235075"/>
                <a:gd name="connsiteX152" fmla="*/ 31402 w 1363856"/>
                <a:gd name="connsiteY152" fmla="*/ 31384 h 1235075"/>
                <a:gd name="connsiteX153" fmla="*/ 31402 w 1363856"/>
                <a:gd name="connsiteY153" fmla="*/ 897304 h 1235075"/>
                <a:gd name="connsiteX154" fmla="*/ 578080 w 1363856"/>
                <a:gd name="connsiteY154" fmla="*/ 897304 h 1235075"/>
                <a:gd name="connsiteX155" fmla="*/ 643738 w 1363856"/>
                <a:gd name="connsiteY155" fmla="*/ 928688 h 1235075"/>
                <a:gd name="connsiteX156" fmla="*/ 15701 w 1363856"/>
                <a:gd name="connsiteY156" fmla="*/ 928688 h 1235075"/>
                <a:gd name="connsiteX157" fmla="*/ 0 w 1363856"/>
                <a:gd name="connsiteY157" fmla="*/ 912996 h 1235075"/>
                <a:gd name="connsiteX158" fmla="*/ 0 w 1363856"/>
                <a:gd name="connsiteY158" fmla="*/ 15692 h 1235075"/>
                <a:gd name="connsiteX159" fmla="*/ 15701 w 1363856"/>
                <a:gd name="connsiteY159" fmla="*/ 0 h 1235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Lst>
              <a:rect l="l" t="t" r="r" b="b"/>
              <a:pathLst>
                <a:path w="1363856" h="1235075">
                  <a:moveTo>
                    <a:pt x="1121392" y="920750"/>
                  </a:moveTo>
                  <a:cubicBezTo>
                    <a:pt x="1121392" y="920750"/>
                    <a:pt x="1121392" y="920750"/>
                    <a:pt x="1110680" y="930055"/>
                  </a:cubicBezTo>
                  <a:cubicBezTo>
                    <a:pt x="1110680" y="930055"/>
                    <a:pt x="1110680" y="930055"/>
                    <a:pt x="1055688" y="983023"/>
                  </a:cubicBezTo>
                  <a:cubicBezTo>
                    <a:pt x="1266369" y="1202766"/>
                    <a:pt x="1266369" y="1202766"/>
                    <a:pt x="1266369" y="1202766"/>
                  </a:cubicBezTo>
                  <a:cubicBezTo>
                    <a:pt x="1267083" y="1203482"/>
                    <a:pt x="1271368" y="1204913"/>
                    <a:pt x="1279224" y="1202766"/>
                  </a:cubicBezTo>
                  <a:cubicBezTo>
                    <a:pt x="1289223" y="1199903"/>
                    <a:pt x="1299935" y="1192745"/>
                    <a:pt x="1309934" y="1182724"/>
                  </a:cubicBezTo>
                  <a:cubicBezTo>
                    <a:pt x="1319932" y="1173419"/>
                    <a:pt x="1327788" y="1162682"/>
                    <a:pt x="1330645" y="1153377"/>
                  </a:cubicBezTo>
                  <a:cubicBezTo>
                    <a:pt x="1333501" y="1145504"/>
                    <a:pt x="1332787" y="1141209"/>
                    <a:pt x="1332073" y="1140493"/>
                  </a:cubicBezTo>
                  <a:cubicBezTo>
                    <a:pt x="1195666" y="998054"/>
                    <a:pt x="1147102" y="947950"/>
                    <a:pt x="1130676" y="930055"/>
                  </a:cubicBezTo>
                  <a:cubicBezTo>
                    <a:pt x="1121392" y="920750"/>
                    <a:pt x="1121392" y="920750"/>
                    <a:pt x="1121392" y="920750"/>
                  </a:cubicBezTo>
                  <a:close/>
                  <a:moveTo>
                    <a:pt x="925012" y="904875"/>
                  </a:moveTo>
                  <a:cubicBezTo>
                    <a:pt x="925012" y="904875"/>
                    <a:pt x="925012" y="904875"/>
                    <a:pt x="949325" y="928688"/>
                  </a:cubicBezTo>
                  <a:cubicBezTo>
                    <a:pt x="949325" y="928688"/>
                    <a:pt x="949325" y="928688"/>
                    <a:pt x="869950" y="928688"/>
                  </a:cubicBezTo>
                  <a:cubicBezTo>
                    <a:pt x="889257" y="922194"/>
                    <a:pt x="907850" y="913534"/>
                    <a:pt x="925012" y="904875"/>
                  </a:cubicBezTo>
                  <a:close/>
                  <a:moveTo>
                    <a:pt x="1123687" y="881062"/>
                  </a:moveTo>
                  <a:cubicBezTo>
                    <a:pt x="1127953" y="881777"/>
                    <a:pt x="1131508" y="883208"/>
                    <a:pt x="1134352" y="886068"/>
                  </a:cubicBezTo>
                  <a:cubicBezTo>
                    <a:pt x="1137907" y="890359"/>
                    <a:pt x="1141462" y="893935"/>
                    <a:pt x="1145016" y="897511"/>
                  </a:cubicBezTo>
                  <a:cubicBezTo>
                    <a:pt x="1155681" y="908954"/>
                    <a:pt x="1165635" y="919682"/>
                    <a:pt x="1174877" y="928979"/>
                  </a:cubicBezTo>
                  <a:cubicBezTo>
                    <a:pt x="1354041" y="1118501"/>
                    <a:pt x="1354041" y="1118501"/>
                    <a:pt x="1354041" y="1118501"/>
                  </a:cubicBezTo>
                  <a:cubicBezTo>
                    <a:pt x="1363994" y="1128514"/>
                    <a:pt x="1366838" y="1144963"/>
                    <a:pt x="1360440" y="1162842"/>
                  </a:cubicBezTo>
                  <a:cubicBezTo>
                    <a:pt x="1355463" y="1177861"/>
                    <a:pt x="1345509" y="1192880"/>
                    <a:pt x="1332001" y="1205753"/>
                  </a:cubicBezTo>
                  <a:cubicBezTo>
                    <a:pt x="1318492" y="1218626"/>
                    <a:pt x="1302851" y="1228639"/>
                    <a:pt x="1287921" y="1232930"/>
                  </a:cubicBezTo>
                  <a:cubicBezTo>
                    <a:pt x="1282233" y="1234360"/>
                    <a:pt x="1276545" y="1235075"/>
                    <a:pt x="1270858" y="1235075"/>
                  </a:cubicBezTo>
                  <a:cubicBezTo>
                    <a:pt x="1260193" y="1235075"/>
                    <a:pt x="1250240" y="1231499"/>
                    <a:pt x="1243841" y="1224347"/>
                  </a:cubicBezTo>
                  <a:cubicBezTo>
                    <a:pt x="1024863" y="993345"/>
                    <a:pt x="1024863" y="993345"/>
                    <a:pt x="1024863" y="993345"/>
                  </a:cubicBezTo>
                  <a:cubicBezTo>
                    <a:pt x="1019175" y="986908"/>
                    <a:pt x="1019175" y="976896"/>
                    <a:pt x="1025574" y="971175"/>
                  </a:cubicBezTo>
                  <a:cubicBezTo>
                    <a:pt x="1042637" y="954010"/>
                    <a:pt x="1056146" y="940422"/>
                    <a:pt x="1067521" y="928979"/>
                  </a:cubicBezTo>
                  <a:cubicBezTo>
                    <a:pt x="1070365" y="926834"/>
                    <a:pt x="1072498" y="923973"/>
                    <a:pt x="1075342" y="921827"/>
                  </a:cubicBezTo>
                  <a:cubicBezTo>
                    <a:pt x="1086717" y="911100"/>
                    <a:pt x="1094538" y="903233"/>
                    <a:pt x="1099515" y="897511"/>
                  </a:cubicBezTo>
                  <a:cubicBezTo>
                    <a:pt x="1100936" y="896796"/>
                    <a:pt x="1102358" y="895366"/>
                    <a:pt x="1103069" y="894651"/>
                  </a:cubicBezTo>
                  <a:cubicBezTo>
                    <a:pt x="1112312" y="886068"/>
                    <a:pt x="1112312" y="886068"/>
                    <a:pt x="1112312" y="886068"/>
                  </a:cubicBezTo>
                  <a:cubicBezTo>
                    <a:pt x="1115156" y="883208"/>
                    <a:pt x="1119422" y="881062"/>
                    <a:pt x="1123687" y="881062"/>
                  </a:cubicBezTo>
                  <a:close/>
                  <a:moveTo>
                    <a:pt x="80829" y="444499"/>
                  </a:moveTo>
                  <a:cubicBezTo>
                    <a:pt x="80829" y="444499"/>
                    <a:pt x="80829" y="444499"/>
                    <a:pt x="317638" y="444499"/>
                  </a:cubicBezTo>
                  <a:cubicBezTo>
                    <a:pt x="326223" y="444499"/>
                    <a:pt x="333377" y="451635"/>
                    <a:pt x="333377" y="460911"/>
                  </a:cubicBezTo>
                  <a:cubicBezTo>
                    <a:pt x="333377" y="460911"/>
                    <a:pt x="333377" y="612189"/>
                    <a:pt x="333377" y="852664"/>
                  </a:cubicBezTo>
                  <a:cubicBezTo>
                    <a:pt x="333377" y="861940"/>
                    <a:pt x="326223" y="868362"/>
                    <a:pt x="317638" y="868362"/>
                  </a:cubicBezTo>
                  <a:cubicBezTo>
                    <a:pt x="317638" y="868362"/>
                    <a:pt x="317638" y="868362"/>
                    <a:pt x="80829" y="868362"/>
                  </a:cubicBezTo>
                  <a:cubicBezTo>
                    <a:pt x="72244" y="868362"/>
                    <a:pt x="65089" y="861940"/>
                    <a:pt x="65089" y="852664"/>
                  </a:cubicBezTo>
                  <a:cubicBezTo>
                    <a:pt x="65089" y="852664"/>
                    <a:pt x="65089" y="702099"/>
                    <a:pt x="65089" y="460911"/>
                  </a:cubicBezTo>
                  <a:cubicBezTo>
                    <a:pt x="65089" y="451635"/>
                    <a:pt x="72244" y="444499"/>
                    <a:pt x="80829" y="444499"/>
                  </a:cubicBezTo>
                  <a:close/>
                  <a:moveTo>
                    <a:pt x="608014" y="430211"/>
                  </a:moveTo>
                  <a:cubicBezTo>
                    <a:pt x="608014" y="430211"/>
                    <a:pt x="608014" y="430211"/>
                    <a:pt x="608014" y="489543"/>
                  </a:cubicBezTo>
                  <a:cubicBezTo>
                    <a:pt x="608014" y="489543"/>
                    <a:pt x="608014" y="489543"/>
                    <a:pt x="608014" y="796924"/>
                  </a:cubicBezTo>
                  <a:cubicBezTo>
                    <a:pt x="600876" y="790491"/>
                    <a:pt x="593737" y="784772"/>
                    <a:pt x="587313" y="777623"/>
                  </a:cubicBezTo>
                  <a:cubicBezTo>
                    <a:pt x="511645" y="698276"/>
                    <a:pt x="501651" y="579613"/>
                    <a:pt x="556617" y="489543"/>
                  </a:cubicBezTo>
                  <a:cubicBezTo>
                    <a:pt x="566611" y="473102"/>
                    <a:pt x="578747" y="457375"/>
                    <a:pt x="593737" y="443078"/>
                  </a:cubicBezTo>
                  <a:cubicBezTo>
                    <a:pt x="598020" y="438789"/>
                    <a:pt x="603017" y="434500"/>
                    <a:pt x="608014" y="430211"/>
                  </a:cubicBezTo>
                  <a:close/>
                  <a:moveTo>
                    <a:pt x="756086" y="377824"/>
                  </a:moveTo>
                  <a:cubicBezTo>
                    <a:pt x="820413" y="377824"/>
                    <a:pt x="880450" y="403572"/>
                    <a:pt x="924764" y="449346"/>
                  </a:cubicBezTo>
                  <a:cubicBezTo>
                    <a:pt x="929052" y="453638"/>
                    <a:pt x="932626" y="457929"/>
                    <a:pt x="935485" y="462220"/>
                  </a:cubicBezTo>
                  <a:cubicBezTo>
                    <a:pt x="949780" y="478670"/>
                    <a:pt x="960501" y="496551"/>
                    <a:pt x="969078" y="515147"/>
                  </a:cubicBezTo>
                  <a:cubicBezTo>
                    <a:pt x="996952" y="577371"/>
                    <a:pt x="996952" y="648893"/>
                    <a:pt x="969078" y="711117"/>
                  </a:cubicBezTo>
                  <a:cubicBezTo>
                    <a:pt x="961215" y="728282"/>
                    <a:pt x="951209" y="745448"/>
                    <a:pt x="938344" y="761182"/>
                  </a:cubicBezTo>
                  <a:cubicBezTo>
                    <a:pt x="937629" y="761898"/>
                    <a:pt x="936914" y="763328"/>
                    <a:pt x="935485" y="764043"/>
                  </a:cubicBezTo>
                  <a:cubicBezTo>
                    <a:pt x="930482" y="770480"/>
                    <a:pt x="924764" y="776917"/>
                    <a:pt x="918331" y="782639"/>
                  </a:cubicBezTo>
                  <a:cubicBezTo>
                    <a:pt x="911184" y="789791"/>
                    <a:pt x="904751" y="794798"/>
                    <a:pt x="899748" y="799089"/>
                  </a:cubicBezTo>
                  <a:cubicBezTo>
                    <a:pt x="899748" y="799089"/>
                    <a:pt x="899748" y="799089"/>
                    <a:pt x="898319" y="799804"/>
                  </a:cubicBezTo>
                  <a:cubicBezTo>
                    <a:pt x="857579" y="831274"/>
                    <a:pt x="807547" y="847724"/>
                    <a:pt x="756086" y="847724"/>
                  </a:cubicBezTo>
                  <a:cubicBezTo>
                    <a:pt x="729641" y="847724"/>
                    <a:pt x="705340" y="843433"/>
                    <a:pt x="681039" y="836281"/>
                  </a:cubicBezTo>
                  <a:cubicBezTo>
                    <a:pt x="681039" y="836281"/>
                    <a:pt x="681039" y="836281"/>
                    <a:pt x="681039" y="389983"/>
                  </a:cubicBezTo>
                  <a:cubicBezTo>
                    <a:pt x="705340" y="382115"/>
                    <a:pt x="729641" y="377824"/>
                    <a:pt x="756086" y="377824"/>
                  </a:cubicBezTo>
                  <a:close/>
                  <a:moveTo>
                    <a:pt x="735688" y="345914"/>
                  </a:moveTo>
                  <a:cubicBezTo>
                    <a:pt x="675796" y="350908"/>
                    <a:pt x="617330" y="375165"/>
                    <a:pt x="570986" y="418685"/>
                  </a:cubicBezTo>
                  <a:cubicBezTo>
                    <a:pt x="549596" y="439374"/>
                    <a:pt x="532484" y="463631"/>
                    <a:pt x="519650" y="488601"/>
                  </a:cubicBezTo>
                  <a:cubicBezTo>
                    <a:pt x="468314" y="587769"/>
                    <a:pt x="482574" y="713334"/>
                    <a:pt x="563856" y="797519"/>
                  </a:cubicBezTo>
                  <a:cubicBezTo>
                    <a:pt x="585246" y="819636"/>
                    <a:pt x="609488" y="836758"/>
                    <a:pt x="635155" y="849600"/>
                  </a:cubicBezTo>
                  <a:cubicBezTo>
                    <a:pt x="697186" y="881705"/>
                    <a:pt x="770625" y="887412"/>
                    <a:pt x="836933" y="866722"/>
                  </a:cubicBezTo>
                  <a:cubicBezTo>
                    <a:pt x="866166" y="858161"/>
                    <a:pt x="894686" y="843179"/>
                    <a:pt x="920354" y="823916"/>
                  </a:cubicBezTo>
                  <a:cubicBezTo>
                    <a:pt x="926771" y="819636"/>
                    <a:pt x="932475" y="814642"/>
                    <a:pt x="937466" y="809648"/>
                  </a:cubicBezTo>
                  <a:cubicBezTo>
                    <a:pt x="939605" y="807507"/>
                    <a:pt x="941031" y="806080"/>
                    <a:pt x="943170" y="804654"/>
                  </a:cubicBezTo>
                  <a:cubicBezTo>
                    <a:pt x="951013" y="796806"/>
                    <a:pt x="958856" y="788958"/>
                    <a:pt x="965986" y="780397"/>
                  </a:cubicBezTo>
                  <a:cubicBezTo>
                    <a:pt x="967412" y="777543"/>
                    <a:pt x="969551" y="775403"/>
                    <a:pt x="970977" y="773262"/>
                  </a:cubicBezTo>
                  <a:cubicBezTo>
                    <a:pt x="1042276" y="679089"/>
                    <a:pt x="1042989" y="546390"/>
                    <a:pt x="970977" y="450789"/>
                  </a:cubicBezTo>
                  <a:cubicBezTo>
                    <a:pt x="964560" y="442228"/>
                    <a:pt x="957430" y="434380"/>
                    <a:pt x="950300" y="425819"/>
                  </a:cubicBezTo>
                  <a:cubicBezTo>
                    <a:pt x="946022" y="422252"/>
                    <a:pt x="941744" y="417971"/>
                    <a:pt x="937466" y="414404"/>
                  </a:cubicBezTo>
                  <a:cubicBezTo>
                    <a:pt x="917502" y="395855"/>
                    <a:pt x="895399" y="381586"/>
                    <a:pt x="871157" y="370884"/>
                  </a:cubicBezTo>
                  <a:cubicBezTo>
                    <a:pt x="846915" y="359469"/>
                    <a:pt x="821247" y="351621"/>
                    <a:pt x="794867" y="348054"/>
                  </a:cubicBezTo>
                  <a:cubicBezTo>
                    <a:pt x="774903" y="345201"/>
                    <a:pt x="754939" y="344487"/>
                    <a:pt x="735688" y="345914"/>
                  </a:cubicBezTo>
                  <a:close/>
                  <a:moveTo>
                    <a:pt x="382366" y="339724"/>
                  </a:moveTo>
                  <a:cubicBezTo>
                    <a:pt x="382366" y="339724"/>
                    <a:pt x="382366" y="339724"/>
                    <a:pt x="558802" y="339724"/>
                  </a:cubicBezTo>
                  <a:cubicBezTo>
                    <a:pt x="546708" y="348296"/>
                    <a:pt x="534613" y="358298"/>
                    <a:pt x="523942" y="369013"/>
                  </a:cubicBezTo>
                  <a:cubicBezTo>
                    <a:pt x="523942" y="369013"/>
                    <a:pt x="523942" y="369013"/>
                    <a:pt x="523230" y="369013"/>
                  </a:cubicBezTo>
                  <a:cubicBezTo>
                    <a:pt x="491927" y="400446"/>
                    <a:pt x="467027" y="436165"/>
                    <a:pt x="449241" y="476884"/>
                  </a:cubicBezTo>
                  <a:cubicBezTo>
                    <a:pt x="422918" y="537606"/>
                    <a:pt x="415092" y="604043"/>
                    <a:pt x="425764" y="669766"/>
                  </a:cubicBezTo>
                  <a:cubicBezTo>
                    <a:pt x="437147" y="736917"/>
                    <a:pt x="467738" y="798353"/>
                    <a:pt x="513982" y="846931"/>
                  </a:cubicBezTo>
                  <a:cubicBezTo>
                    <a:pt x="513982" y="846931"/>
                    <a:pt x="513982" y="846931"/>
                    <a:pt x="513982" y="847645"/>
                  </a:cubicBezTo>
                  <a:lnTo>
                    <a:pt x="514693" y="847645"/>
                  </a:lnTo>
                  <a:cubicBezTo>
                    <a:pt x="521808" y="855503"/>
                    <a:pt x="529633" y="861933"/>
                    <a:pt x="536748" y="868362"/>
                  </a:cubicBezTo>
                  <a:cubicBezTo>
                    <a:pt x="502599" y="868362"/>
                    <a:pt x="452798" y="868362"/>
                    <a:pt x="382366" y="868362"/>
                  </a:cubicBezTo>
                  <a:cubicBezTo>
                    <a:pt x="373829" y="868362"/>
                    <a:pt x="366714" y="861933"/>
                    <a:pt x="366714" y="852646"/>
                  </a:cubicBezTo>
                  <a:cubicBezTo>
                    <a:pt x="366714" y="852646"/>
                    <a:pt x="366714" y="596899"/>
                    <a:pt x="366714" y="356155"/>
                  </a:cubicBezTo>
                  <a:cubicBezTo>
                    <a:pt x="366714" y="346868"/>
                    <a:pt x="373829" y="339724"/>
                    <a:pt x="382366" y="339724"/>
                  </a:cubicBezTo>
                  <a:close/>
                  <a:moveTo>
                    <a:pt x="759346" y="307100"/>
                  </a:moveTo>
                  <a:cubicBezTo>
                    <a:pt x="835573" y="307813"/>
                    <a:pt x="912513" y="336327"/>
                    <a:pt x="970930" y="394069"/>
                  </a:cubicBezTo>
                  <a:cubicBezTo>
                    <a:pt x="973067" y="396208"/>
                    <a:pt x="975917" y="398347"/>
                    <a:pt x="978054" y="400485"/>
                  </a:cubicBezTo>
                  <a:cubicBezTo>
                    <a:pt x="1082065" y="508128"/>
                    <a:pt x="1090614" y="672799"/>
                    <a:pt x="1005838" y="790422"/>
                  </a:cubicBezTo>
                  <a:cubicBezTo>
                    <a:pt x="1078503" y="865273"/>
                    <a:pt x="1078503" y="865273"/>
                    <a:pt x="1078503" y="865273"/>
                  </a:cubicBezTo>
                  <a:cubicBezTo>
                    <a:pt x="1079216" y="865986"/>
                    <a:pt x="1079928" y="866699"/>
                    <a:pt x="1079928" y="867412"/>
                  </a:cubicBezTo>
                  <a:cubicBezTo>
                    <a:pt x="1081353" y="870263"/>
                    <a:pt x="1081353" y="873114"/>
                    <a:pt x="1079928" y="875253"/>
                  </a:cubicBezTo>
                  <a:cubicBezTo>
                    <a:pt x="1079928" y="875253"/>
                    <a:pt x="1079928" y="875253"/>
                    <a:pt x="1054282" y="898778"/>
                  </a:cubicBezTo>
                  <a:cubicBezTo>
                    <a:pt x="1054282" y="898778"/>
                    <a:pt x="1054282" y="898778"/>
                    <a:pt x="1052857" y="900203"/>
                  </a:cubicBezTo>
                  <a:cubicBezTo>
                    <a:pt x="1037184" y="915886"/>
                    <a:pt x="1027210" y="925154"/>
                    <a:pt x="1021511" y="930144"/>
                  </a:cubicBezTo>
                  <a:cubicBezTo>
                    <a:pt x="1012250" y="939411"/>
                    <a:pt x="1012250" y="939411"/>
                    <a:pt x="1012250" y="939411"/>
                  </a:cubicBezTo>
                  <a:cubicBezTo>
                    <a:pt x="1009400" y="942975"/>
                    <a:pt x="1003701" y="942975"/>
                    <a:pt x="1000851" y="939411"/>
                  </a:cubicBezTo>
                  <a:cubicBezTo>
                    <a:pt x="997289" y="936559"/>
                    <a:pt x="994439" y="932995"/>
                    <a:pt x="991590" y="930144"/>
                  </a:cubicBezTo>
                  <a:cubicBezTo>
                    <a:pt x="979479" y="918025"/>
                    <a:pt x="969505" y="907332"/>
                    <a:pt x="961669" y="898778"/>
                  </a:cubicBezTo>
                  <a:cubicBezTo>
                    <a:pt x="938159" y="874540"/>
                    <a:pt x="931035" y="868124"/>
                    <a:pt x="929611" y="865986"/>
                  </a:cubicBezTo>
                  <a:cubicBezTo>
                    <a:pt x="928898" y="865273"/>
                    <a:pt x="928898" y="865273"/>
                    <a:pt x="928898" y="865273"/>
                  </a:cubicBezTo>
                  <a:cubicBezTo>
                    <a:pt x="927473" y="865986"/>
                    <a:pt x="926049" y="866699"/>
                    <a:pt x="925336" y="867412"/>
                  </a:cubicBezTo>
                  <a:cubicBezTo>
                    <a:pt x="905389" y="880243"/>
                    <a:pt x="884017" y="890936"/>
                    <a:pt x="862644" y="898778"/>
                  </a:cubicBezTo>
                  <a:cubicBezTo>
                    <a:pt x="794254" y="924441"/>
                    <a:pt x="719451" y="924441"/>
                    <a:pt x="651060" y="898778"/>
                  </a:cubicBezTo>
                  <a:cubicBezTo>
                    <a:pt x="629688" y="890936"/>
                    <a:pt x="609028" y="880956"/>
                    <a:pt x="589081" y="867412"/>
                  </a:cubicBezTo>
                  <a:cubicBezTo>
                    <a:pt x="570558" y="855293"/>
                    <a:pt x="553460" y="841036"/>
                    <a:pt x="537075" y="824640"/>
                  </a:cubicBezTo>
                  <a:cubicBezTo>
                    <a:pt x="449449" y="732680"/>
                    <a:pt x="430214" y="599374"/>
                    <a:pt x="477945" y="489593"/>
                  </a:cubicBezTo>
                  <a:cubicBezTo>
                    <a:pt x="493618" y="453950"/>
                    <a:pt x="516415" y="420445"/>
                    <a:pt x="545624" y="391931"/>
                  </a:cubicBezTo>
                  <a:cubicBezTo>
                    <a:pt x="605466" y="334902"/>
                    <a:pt x="682406" y="306387"/>
                    <a:pt x="759346" y="307100"/>
                  </a:cubicBezTo>
                  <a:close/>
                  <a:moveTo>
                    <a:pt x="698324" y="200024"/>
                  </a:moveTo>
                  <a:cubicBezTo>
                    <a:pt x="698324" y="200024"/>
                    <a:pt x="698324" y="200024"/>
                    <a:pt x="935217" y="200024"/>
                  </a:cubicBezTo>
                  <a:cubicBezTo>
                    <a:pt x="943779" y="200024"/>
                    <a:pt x="950914" y="207209"/>
                    <a:pt x="950914" y="216551"/>
                  </a:cubicBezTo>
                  <a:cubicBezTo>
                    <a:pt x="950914" y="216551"/>
                    <a:pt x="950914" y="259664"/>
                    <a:pt x="950914" y="336549"/>
                  </a:cubicBezTo>
                  <a:cubicBezTo>
                    <a:pt x="894545" y="297028"/>
                    <a:pt x="828187" y="276190"/>
                    <a:pt x="758974" y="275472"/>
                  </a:cubicBezTo>
                  <a:cubicBezTo>
                    <a:pt x="758974" y="275472"/>
                    <a:pt x="758974" y="275472"/>
                    <a:pt x="756834" y="275472"/>
                  </a:cubicBezTo>
                  <a:cubicBezTo>
                    <a:pt x="731860" y="275472"/>
                    <a:pt x="706886" y="278346"/>
                    <a:pt x="682626" y="283376"/>
                  </a:cubicBezTo>
                  <a:cubicBezTo>
                    <a:pt x="682626" y="262538"/>
                    <a:pt x="682626" y="239544"/>
                    <a:pt x="682626" y="216551"/>
                  </a:cubicBezTo>
                  <a:cubicBezTo>
                    <a:pt x="682626" y="207209"/>
                    <a:pt x="689762" y="200024"/>
                    <a:pt x="698324" y="200024"/>
                  </a:cubicBezTo>
                  <a:close/>
                  <a:moveTo>
                    <a:pt x="984125" y="66674"/>
                  </a:moveTo>
                  <a:cubicBezTo>
                    <a:pt x="984125" y="66674"/>
                    <a:pt x="984125" y="66674"/>
                    <a:pt x="1222503" y="66674"/>
                  </a:cubicBezTo>
                  <a:cubicBezTo>
                    <a:pt x="1231093" y="66674"/>
                    <a:pt x="1238251" y="73819"/>
                    <a:pt x="1238251" y="82393"/>
                  </a:cubicBezTo>
                  <a:cubicBezTo>
                    <a:pt x="1238251" y="82393"/>
                    <a:pt x="1238251" y="233156"/>
                    <a:pt x="1238251" y="852643"/>
                  </a:cubicBezTo>
                  <a:cubicBezTo>
                    <a:pt x="1238251" y="861932"/>
                    <a:pt x="1231093" y="868362"/>
                    <a:pt x="1222503" y="868362"/>
                  </a:cubicBezTo>
                  <a:cubicBezTo>
                    <a:pt x="1222503" y="868362"/>
                    <a:pt x="1222503" y="868362"/>
                    <a:pt x="1156644" y="868362"/>
                  </a:cubicBezTo>
                  <a:cubicBezTo>
                    <a:pt x="1156644" y="868362"/>
                    <a:pt x="1156644" y="868362"/>
                    <a:pt x="1154497" y="866219"/>
                  </a:cubicBezTo>
                  <a:cubicBezTo>
                    <a:pt x="1147338" y="859073"/>
                    <a:pt x="1137317" y="854072"/>
                    <a:pt x="1126579" y="852643"/>
                  </a:cubicBezTo>
                  <a:cubicBezTo>
                    <a:pt x="1126579" y="852643"/>
                    <a:pt x="1126579" y="852643"/>
                    <a:pt x="1123715" y="851928"/>
                  </a:cubicBezTo>
                  <a:cubicBezTo>
                    <a:pt x="1123715" y="851928"/>
                    <a:pt x="1123715" y="851928"/>
                    <a:pt x="1121568" y="851928"/>
                  </a:cubicBezTo>
                  <a:cubicBezTo>
                    <a:pt x="1115841" y="851928"/>
                    <a:pt x="1110830" y="852643"/>
                    <a:pt x="1105819" y="854786"/>
                  </a:cubicBezTo>
                  <a:cubicBezTo>
                    <a:pt x="1103672" y="851214"/>
                    <a:pt x="1100808" y="847641"/>
                    <a:pt x="1097945" y="844783"/>
                  </a:cubicBezTo>
                  <a:cubicBezTo>
                    <a:pt x="1097945" y="844783"/>
                    <a:pt x="1097945" y="844783"/>
                    <a:pt x="1043540" y="789051"/>
                  </a:cubicBezTo>
                  <a:cubicBezTo>
                    <a:pt x="1122284" y="659009"/>
                    <a:pt x="1104388" y="491097"/>
                    <a:pt x="997726" y="380347"/>
                  </a:cubicBezTo>
                  <a:cubicBezTo>
                    <a:pt x="988420" y="370344"/>
                    <a:pt x="979114" y="361769"/>
                    <a:pt x="968376" y="353195"/>
                  </a:cubicBezTo>
                  <a:cubicBezTo>
                    <a:pt x="968376" y="353195"/>
                    <a:pt x="968376" y="201718"/>
                    <a:pt x="968376" y="82393"/>
                  </a:cubicBezTo>
                  <a:cubicBezTo>
                    <a:pt x="968376" y="73819"/>
                    <a:pt x="975535" y="66674"/>
                    <a:pt x="984125" y="66674"/>
                  </a:cubicBezTo>
                  <a:close/>
                  <a:moveTo>
                    <a:pt x="15701" y="0"/>
                  </a:moveTo>
                  <a:cubicBezTo>
                    <a:pt x="15701" y="0"/>
                    <a:pt x="15701" y="0"/>
                    <a:pt x="1286049" y="0"/>
                  </a:cubicBezTo>
                  <a:cubicBezTo>
                    <a:pt x="1294613" y="0"/>
                    <a:pt x="1301750" y="6419"/>
                    <a:pt x="1301750" y="15692"/>
                  </a:cubicBezTo>
                  <a:cubicBezTo>
                    <a:pt x="1301750" y="15692"/>
                    <a:pt x="1301750" y="15692"/>
                    <a:pt x="1301750" y="912996"/>
                  </a:cubicBezTo>
                  <a:cubicBezTo>
                    <a:pt x="1301750" y="922269"/>
                    <a:pt x="1294613" y="928688"/>
                    <a:pt x="1286049" y="928688"/>
                  </a:cubicBezTo>
                  <a:cubicBezTo>
                    <a:pt x="1286049" y="928688"/>
                    <a:pt x="1286049" y="928688"/>
                    <a:pt x="1217536" y="928688"/>
                  </a:cubicBezTo>
                  <a:cubicBezTo>
                    <a:pt x="1217536" y="928688"/>
                    <a:pt x="1217536" y="928688"/>
                    <a:pt x="1187562" y="897304"/>
                  </a:cubicBezTo>
                  <a:cubicBezTo>
                    <a:pt x="1270348" y="897304"/>
                    <a:pt x="1270348" y="897304"/>
                    <a:pt x="1270348" y="897304"/>
                  </a:cubicBezTo>
                  <a:cubicBezTo>
                    <a:pt x="1270348" y="31384"/>
                    <a:pt x="1270348" y="31384"/>
                    <a:pt x="1270348" y="31384"/>
                  </a:cubicBezTo>
                  <a:cubicBezTo>
                    <a:pt x="31402" y="31384"/>
                    <a:pt x="31402" y="31384"/>
                    <a:pt x="31402" y="31384"/>
                  </a:cubicBezTo>
                  <a:cubicBezTo>
                    <a:pt x="31402" y="897304"/>
                    <a:pt x="31402" y="897304"/>
                    <a:pt x="31402" y="897304"/>
                  </a:cubicBezTo>
                  <a:cubicBezTo>
                    <a:pt x="250501" y="897304"/>
                    <a:pt x="429634" y="897304"/>
                    <a:pt x="578080" y="897304"/>
                  </a:cubicBezTo>
                  <a:cubicBezTo>
                    <a:pt x="598776" y="910143"/>
                    <a:pt x="620900" y="920842"/>
                    <a:pt x="643738" y="928688"/>
                  </a:cubicBezTo>
                  <a:cubicBezTo>
                    <a:pt x="643738" y="928688"/>
                    <a:pt x="643738" y="928688"/>
                    <a:pt x="15701" y="928688"/>
                  </a:cubicBezTo>
                  <a:cubicBezTo>
                    <a:pt x="7137" y="928688"/>
                    <a:pt x="0" y="922269"/>
                    <a:pt x="0" y="912996"/>
                  </a:cubicBezTo>
                  <a:cubicBezTo>
                    <a:pt x="0" y="912996"/>
                    <a:pt x="0" y="912996"/>
                    <a:pt x="0" y="15692"/>
                  </a:cubicBezTo>
                  <a:cubicBezTo>
                    <a:pt x="0" y="6419"/>
                    <a:pt x="7137" y="0"/>
                    <a:pt x="15701"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14" name="Group 13"/>
          <p:cNvGrpSpPr>
            <a:grpSpLocks noChangeAspect="1"/>
          </p:cNvGrpSpPr>
          <p:nvPr/>
        </p:nvGrpSpPr>
        <p:grpSpPr>
          <a:xfrm>
            <a:off x="9913657" y="2022305"/>
            <a:ext cx="1511580" cy="1511580"/>
            <a:chOff x="5273675" y="2606675"/>
            <a:chExt cx="1644650" cy="1644650"/>
          </a:xfrm>
        </p:grpSpPr>
        <p:sp>
          <p:nvSpPr>
            <p:cNvPr id="15" name="AutoShape 3"/>
            <p:cNvSpPr>
              <a:spLocks noChangeAspect="1" noChangeArrowheads="1" noTextEdit="1"/>
            </p:cNvSpPr>
            <p:nvPr/>
          </p:nvSpPr>
          <p:spPr bwMode="auto">
            <a:xfrm>
              <a:off x="5273675" y="2606675"/>
              <a:ext cx="1644650"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5"/>
            <p:cNvSpPr>
              <a:spLocks/>
            </p:cNvSpPr>
            <p:nvPr/>
          </p:nvSpPr>
          <p:spPr bwMode="auto">
            <a:xfrm>
              <a:off x="5335588" y="2770188"/>
              <a:ext cx="1517650" cy="1311275"/>
            </a:xfrm>
            <a:custGeom>
              <a:avLst/>
              <a:gdLst>
                <a:gd name="connsiteX0" fmla="*/ 955047 w 1517650"/>
                <a:gd name="connsiteY0" fmla="*/ 1035050 h 1311275"/>
                <a:gd name="connsiteX1" fmla="*/ 1088898 w 1517650"/>
                <a:gd name="connsiteY1" fmla="*/ 1144255 h 1311275"/>
                <a:gd name="connsiteX2" fmla="*/ 1095340 w 1517650"/>
                <a:gd name="connsiteY2" fmla="*/ 1144255 h 1311275"/>
                <a:gd name="connsiteX3" fmla="*/ 1228475 w 1517650"/>
                <a:gd name="connsiteY3" fmla="*/ 1035050 h 1311275"/>
                <a:gd name="connsiteX4" fmla="*/ 1410283 w 1517650"/>
                <a:gd name="connsiteY4" fmla="*/ 1065742 h 1311275"/>
                <a:gd name="connsiteX5" fmla="*/ 1466114 w 1517650"/>
                <a:gd name="connsiteY5" fmla="*/ 1119274 h 1311275"/>
                <a:gd name="connsiteX6" fmla="*/ 1517650 w 1517650"/>
                <a:gd name="connsiteY6" fmla="*/ 1293431 h 1311275"/>
                <a:gd name="connsiteX7" fmla="*/ 1517650 w 1517650"/>
                <a:gd name="connsiteY7" fmla="*/ 1295572 h 1311275"/>
                <a:gd name="connsiteX8" fmla="*/ 1501903 w 1517650"/>
                <a:gd name="connsiteY8" fmla="*/ 1311275 h 1311275"/>
                <a:gd name="connsiteX9" fmla="*/ 879175 w 1517650"/>
                <a:gd name="connsiteY9" fmla="*/ 1311275 h 1311275"/>
                <a:gd name="connsiteX10" fmla="*/ 882038 w 1517650"/>
                <a:gd name="connsiteY10" fmla="*/ 1295572 h 1311275"/>
                <a:gd name="connsiteX11" fmla="*/ 882038 w 1517650"/>
                <a:gd name="connsiteY11" fmla="*/ 1293431 h 1311275"/>
                <a:gd name="connsiteX12" fmla="*/ 824776 w 1517650"/>
                <a:gd name="connsiteY12" fmla="*/ 1102144 h 1311275"/>
                <a:gd name="connsiteX13" fmla="*/ 788987 w 1517650"/>
                <a:gd name="connsiteY13" fmla="*/ 1059318 h 1311275"/>
                <a:gd name="connsiteX14" fmla="*/ 955047 w 1517650"/>
                <a:gd name="connsiteY14" fmla="*/ 1035050 h 1311275"/>
                <a:gd name="connsiteX15" fmla="*/ 288162 w 1517650"/>
                <a:gd name="connsiteY15" fmla="*/ 1035050 h 1311275"/>
                <a:gd name="connsiteX16" fmla="*/ 366593 w 1517650"/>
                <a:gd name="connsiteY16" fmla="*/ 1090456 h 1311275"/>
                <a:gd name="connsiteX17" fmla="*/ 425092 w 1517650"/>
                <a:gd name="connsiteY17" fmla="*/ 1100295 h 1311275"/>
                <a:gd name="connsiteX18" fmla="*/ 422590 w 1517650"/>
                <a:gd name="connsiteY18" fmla="*/ 1100716 h 1311275"/>
                <a:gd name="connsiteX19" fmla="*/ 427595 w 1517650"/>
                <a:gd name="connsiteY19" fmla="*/ 1100716 h 1311275"/>
                <a:gd name="connsiteX20" fmla="*/ 425092 w 1517650"/>
                <a:gd name="connsiteY20" fmla="*/ 1100295 h 1311275"/>
                <a:gd name="connsiteX21" fmla="*/ 483592 w 1517650"/>
                <a:gd name="connsiteY21" fmla="*/ 1090456 h 1311275"/>
                <a:gd name="connsiteX22" fmla="*/ 562023 w 1517650"/>
                <a:gd name="connsiteY22" fmla="*/ 1035050 h 1311275"/>
                <a:gd name="connsiteX23" fmla="*/ 744359 w 1517650"/>
                <a:gd name="connsiteY23" fmla="*/ 1065742 h 1311275"/>
                <a:gd name="connsiteX24" fmla="*/ 799417 w 1517650"/>
                <a:gd name="connsiteY24" fmla="*/ 1119274 h 1311275"/>
                <a:gd name="connsiteX25" fmla="*/ 850900 w 1517650"/>
                <a:gd name="connsiteY25" fmla="*/ 1293431 h 1311275"/>
                <a:gd name="connsiteX26" fmla="*/ 850900 w 1517650"/>
                <a:gd name="connsiteY26" fmla="*/ 1295572 h 1311275"/>
                <a:gd name="connsiteX27" fmla="*/ 835169 w 1517650"/>
                <a:gd name="connsiteY27" fmla="*/ 1311275 h 1311275"/>
                <a:gd name="connsiteX28" fmla="*/ 15731 w 1517650"/>
                <a:gd name="connsiteY28" fmla="*/ 1311275 h 1311275"/>
                <a:gd name="connsiteX29" fmla="*/ 0 w 1517650"/>
                <a:gd name="connsiteY29" fmla="*/ 1295572 h 1311275"/>
                <a:gd name="connsiteX30" fmla="*/ 0 w 1517650"/>
                <a:gd name="connsiteY30" fmla="*/ 1293431 h 1311275"/>
                <a:gd name="connsiteX31" fmla="*/ 50768 w 1517650"/>
                <a:gd name="connsiteY31" fmla="*/ 1119274 h 1311275"/>
                <a:gd name="connsiteX32" fmla="*/ 106541 w 1517650"/>
                <a:gd name="connsiteY32" fmla="*/ 1065742 h 1311275"/>
                <a:gd name="connsiteX33" fmla="*/ 288162 w 1517650"/>
                <a:gd name="connsiteY33" fmla="*/ 1035050 h 1311275"/>
                <a:gd name="connsiteX34" fmla="*/ 1302460 w 1517650"/>
                <a:gd name="connsiteY34" fmla="*/ 871537 h 1311275"/>
                <a:gd name="connsiteX35" fmla="*/ 1355725 w 1517650"/>
                <a:gd name="connsiteY35" fmla="*/ 972693 h 1311275"/>
                <a:gd name="connsiteX36" fmla="*/ 1301020 w 1517650"/>
                <a:gd name="connsiteY36" fmla="*/ 1008062 h 1311275"/>
                <a:gd name="connsiteX37" fmla="*/ 1239837 w 1517650"/>
                <a:gd name="connsiteY37" fmla="*/ 1003110 h 1311275"/>
                <a:gd name="connsiteX38" fmla="*/ 1239837 w 1517650"/>
                <a:gd name="connsiteY38" fmla="*/ 990378 h 1311275"/>
                <a:gd name="connsiteX39" fmla="*/ 1302460 w 1517650"/>
                <a:gd name="connsiteY39" fmla="*/ 871537 h 1311275"/>
                <a:gd name="connsiteX40" fmla="*/ 880352 w 1517650"/>
                <a:gd name="connsiteY40" fmla="*/ 869950 h 1311275"/>
                <a:gd name="connsiteX41" fmla="*/ 942975 w 1517650"/>
                <a:gd name="connsiteY41" fmla="*/ 989553 h 1311275"/>
                <a:gd name="connsiteX42" fmla="*/ 942975 w 1517650"/>
                <a:gd name="connsiteY42" fmla="*/ 1003080 h 1311275"/>
                <a:gd name="connsiteX43" fmla="*/ 882511 w 1517650"/>
                <a:gd name="connsiteY43" fmla="*/ 1008063 h 1311275"/>
                <a:gd name="connsiteX44" fmla="*/ 827087 w 1517650"/>
                <a:gd name="connsiteY44" fmla="*/ 972467 h 1311275"/>
                <a:gd name="connsiteX45" fmla="*/ 880352 w 1517650"/>
                <a:gd name="connsiteY45" fmla="*/ 869950 h 1311275"/>
                <a:gd name="connsiteX46" fmla="*/ 863600 w 1517650"/>
                <a:gd name="connsiteY46" fmla="*/ 768350 h 1311275"/>
                <a:gd name="connsiteX47" fmla="*/ 901462 w 1517650"/>
                <a:gd name="connsiteY47" fmla="*/ 786177 h 1311275"/>
                <a:gd name="connsiteX48" fmla="*/ 917178 w 1517650"/>
                <a:gd name="connsiteY48" fmla="*/ 801153 h 1311275"/>
                <a:gd name="connsiteX49" fmla="*/ 924322 w 1517650"/>
                <a:gd name="connsiteY49" fmla="*/ 809710 h 1311275"/>
                <a:gd name="connsiteX50" fmla="*/ 990044 w 1517650"/>
                <a:gd name="connsiteY50" fmla="*/ 948765 h 1311275"/>
                <a:gd name="connsiteX51" fmla="*/ 1092200 w 1517650"/>
                <a:gd name="connsiteY51" fmla="*/ 1000108 h 1311275"/>
                <a:gd name="connsiteX52" fmla="*/ 1193641 w 1517650"/>
                <a:gd name="connsiteY52" fmla="*/ 948765 h 1311275"/>
                <a:gd name="connsiteX53" fmla="*/ 1260078 w 1517650"/>
                <a:gd name="connsiteY53" fmla="*/ 809710 h 1311275"/>
                <a:gd name="connsiteX54" fmla="*/ 1267222 w 1517650"/>
                <a:gd name="connsiteY54" fmla="*/ 801153 h 1311275"/>
                <a:gd name="connsiteX55" fmla="*/ 1282938 w 1517650"/>
                <a:gd name="connsiteY55" fmla="*/ 786177 h 1311275"/>
                <a:gd name="connsiteX56" fmla="*/ 1320800 w 1517650"/>
                <a:gd name="connsiteY56" fmla="*/ 768350 h 1311275"/>
                <a:gd name="connsiteX57" fmla="*/ 1320800 w 1517650"/>
                <a:gd name="connsiteY57" fmla="*/ 771915 h 1311275"/>
                <a:gd name="connsiteX58" fmla="*/ 1287225 w 1517650"/>
                <a:gd name="connsiteY58" fmla="*/ 826111 h 1311275"/>
                <a:gd name="connsiteX59" fmla="*/ 1215072 w 1517650"/>
                <a:gd name="connsiteY59" fmla="*/ 972297 h 1311275"/>
                <a:gd name="connsiteX60" fmla="*/ 1209357 w 1517650"/>
                <a:gd name="connsiteY60" fmla="*/ 976576 h 1311275"/>
                <a:gd name="connsiteX61" fmla="*/ 1209357 w 1517650"/>
                <a:gd name="connsiteY61" fmla="*/ 1009378 h 1311275"/>
                <a:gd name="connsiteX62" fmla="*/ 1208643 w 1517650"/>
                <a:gd name="connsiteY62" fmla="*/ 1010092 h 1311275"/>
                <a:gd name="connsiteX63" fmla="*/ 1177925 w 1517650"/>
                <a:gd name="connsiteY63" fmla="*/ 1035050 h 1311275"/>
                <a:gd name="connsiteX64" fmla="*/ 1177925 w 1517650"/>
                <a:gd name="connsiteY64" fmla="*/ 998682 h 1311275"/>
                <a:gd name="connsiteX65" fmla="*/ 1092200 w 1517650"/>
                <a:gd name="connsiteY65" fmla="*/ 1031485 h 1311275"/>
                <a:gd name="connsiteX66" fmla="*/ 1005760 w 1517650"/>
                <a:gd name="connsiteY66" fmla="*/ 998682 h 1311275"/>
                <a:gd name="connsiteX67" fmla="*/ 1005760 w 1517650"/>
                <a:gd name="connsiteY67" fmla="*/ 1035050 h 1311275"/>
                <a:gd name="connsiteX68" fmla="*/ 975757 w 1517650"/>
                <a:gd name="connsiteY68" fmla="*/ 1010092 h 1311275"/>
                <a:gd name="connsiteX69" fmla="*/ 974328 w 1517650"/>
                <a:gd name="connsiteY69" fmla="*/ 1009378 h 1311275"/>
                <a:gd name="connsiteX70" fmla="*/ 974328 w 1517650"/>
                <a:gd name="connsiteY70" fmla="*/ 975863 h 1311275"/>
                <a:gd name="connsiteX71" fmla="*/ 969327 w 1517650"/>
                <a:gd name="connsiteY71" fmla="*/ 972297 h 1311275"/>
                <a:gd name="connsiteX72" fmla="*/ 897175 w 1517650"/>
                <a:gd name="connsiteY72" fmla="*/ 826111 h 1311275"/>
                <a:gd name="connsiteX73" fmla="*/ 863600 w 1517650"/>
                <a:gd name="connsiteY73" fmla="*/ 773342 h 1311275"/>
                <a:gd name="connsiteX74" fmla="*/ 863600 w 1517650"/>
                <a:gd name="connsiteY74" fmla="*/ 768350 h 1311275"/>
                <a:gd name="connsiteX75" fmla="*/ 196850 w 1517650"/>
                <a:gd name="connsiteY75" fmla="*/ 768350 h 1311275"/>
                <a:gd name="connsiteX76" fmla="*/ 234653 w 1517650"/>
                <a:gd name="connsiteY76" fmla="*/ 786267 h 1311275"/>
                <a:gd name="connsiteX77" fmla="*/ 250344 w 1517650"/>
                <a:gd name="connsiteY77" fmla="*/ 801317 h 1311275"/>
                <a:gd name="connsiteX78" fmla="*/ 257477 w 1517650"/>
                <a:gd name="connsiteY78" fmla="*/ 809917 h 1311275"/>
                <a:gd name="connsiteX79" fmla="*/ 323097 w 1517650"/>
                <a:gd name="connsiteY79" fmla="*/ 949667 h 1311275"/>
                <a:gd name="connsiteX80" fmla="*/ 425093 w 1517650"/>
                <a:gd name="connsiteY80" fmla="*/ 1001267 h 1311275"/>
                <a:gd name="connsiteX81" fmla="*/ 527089 w 1517650"/>
                <a:gd name="connsiteY81" fmla="*/ 949667 h 1311275"/>
                <a:gd name="connsiteX82" fmla="*/ 593423 w 1517650"/>
                <a:gd name="connsiteY82" fmla="*/ 809917 h 1311275"/>
                <a:gd name="connsiteX83" fmla="*/ 600555 w 1517650"/>
                <a:gd name="connsiteY83" fmla="*/ 801317 h 1311275"/>
                <a:gd name="connsiteX84" fmla="*/ 616247 w 1517650"/>
                <a:gd name="connsiteY84" fmla="*/ 786267 h 1311275"/>
                <a:gd name="connsiteX85" fmla="*/ 654050 w 1517650"/>
                <a:gd name="connsiteY85" fmla="*/ 768350 h 1311275"/>
                <a:gd name="connsiteX86" fmla="*/ 654050 w 1517650"/>
                <a:gd name="connsiteY86" fmla="*/ 771933 h 1311275"/>
                <a:gd name="connsiteX87" fmla="*/ 620527 w 1517650"/>
                <a:gd name="connsiteY87" fmla="*/ 826400 h 1311275"/>
                <a:gd name="connsiteX88" fmla="*/ 548487 w 1517650"/>
                <a:gd name="connsiteY88" fmla="*/ 973317 h 1311275"/>
                <a:gd name="connsiteX89" fmla="*/ 543494 w 1517650"/>
                <a:gd name="connsiteY89" fmla="*/ 976900 h 1311275"/>
                <a:gd name="connsiteX90" fmla="*/ 543494 w 1517650"/>
                <a:gd name="connsiteY90" fmla="*/ 1008433 h 1311275"/>
                <a:gd name="connsiteX91" fmla="*/ 536362 w 1517650"/>
                <a:gd name="connsiteY91" fmla="*/ 1017033 h 1311275"/>
                <a:gd name="connsiteX92" fmla="*/ 512111 w 1517650"/>
                <a:gd name="connsiteY92" fmla="*/ 1041400 h 1311275"/>
                <a:gd name="connsiteX93" fmla="*/ 512111 w 1517650"/>
                <a:gd name="connsiteY93" fmla="*/ 999833 h 1311275"/>
                <a:gd name="connsiteX94" fmla="*/ 425093 w 1517650"/>
                <a:gd name="connsiteY94" fmla="*/ 1032800 h 1311275"/>
                <a:gd name="connsiteX95" fmla="*/ 339502 w 1517650"/>
                <a:gd name="connsiteY95" fmla="*/ 999833 h 1311275"/>
                <a:gd name="connsiteX96" fmla="*/ 339502 w 1517650"/>
                <a:gd name="connsiteY96" fmla="*/ 1041400 h 1311275"/>
                <a:gd name="connsiteX97" fmla="*/ 314538 w 1517650"/>
                <a:gd name="connsiteY97" fmla="*/ 1017033 h 1311275"/>
                <a:gd name="connsiteX98" fmla="*/ 308118 w 1517650"/>
                <a:gd name="connsiteY98" fmla="*/ 1008433 h 1311275"/>
                <a:gd name="connsiteX99" fmla="*/ 308118 w 1517650"/>
                <a:gd name="connsiteY99" fmla="*/ 977617 h 1311275"/>
                <a:gd name="connsiteX100" fmla="*/ 302412 w 1517650"/>
                <a:gd name="connsiteY100" fmla="*/ 973317 h 1311275"/>
                <a:gd name="connsiteX101" fmla="*/ 230373 w 1517650"/>
                <a:gd name="connsiteY101" fmla="*/ 826400 h 1311275"/>
                <a:gd name="connsiteX102" fmla="*/ 196850 w 1517650"/>
                <a:gd name="connsiteY102" fmla="*/ 773367 h 1311275"/>
                <a:gd name="connsiteX103" fmla="*/ 196850 w 1517650"/>
                <a:gd name="connsiteY103" fmla="*/ 768350 h 1311275"/>
                <a:gd name="connsiteX104" fmla="*/ 1091126 w 1517650"/>
                <a:gd name="connsiteY104" fmla="*/ 431800 h 1311275"/>
                <a:gd name="connsiteX105" fmla="*/ 1313734 w 1517650"/>
                <a:gd name="connsiteY105" fmla="*/ 656987 h 1311275"/>
                <a:gd name="connsiteX106" fmla="*/ 1305861 w 1517650"/>
                <a:gd name="connsiteY106" fmla="*/ 733479 h 1311275"/>
                <a:gd name="connsiteX107" fmla="*/ 1305861 w 1517650"/>
                <a:gd name="connsiteY107" fmla="*/ 732764 h 1311275"/>
                <a:gd name="connsiteX108" fmla="*/ 1281524 w 1517650"/>
                <a:gd name="connsiteY108" fmla="*/ 767793 h 1311275"/>
                <a:gd name="connsiteX109" fmla="*/ 1279377 w 1517650"/>
                <a:gd name="connsiteY109" fmla="*/ 768508 h 1311275"/>
                <a:gd name="connsiteX110" fmla="*/ 1265061 w 1517650"/>
                <a:gd name="connsiteY110" fmla="*/ 768508 h 1311275"/>
                <a:gd name="connsiteX111" fmla="*/ 1263630 w 1517650"/>
                <a:gd name="connsiteY111" fmla="*/ 768508 h 1311275"/>
                <a:gd name="connsiteX112" fmla="*/ 971591 w 1517650"/>
                <a:gd name="connsiteY112" fmla="*/ 612664 h 1311275"/>
                <a:gd name="connsiteX113" fmla="*/ 968728 w 1517650"/>
                <a:gd name="connsiteY113" fmla="*/ 612664 h 1311275"/>
                <a:gd name="connsiteX114" fmla="*/ 882118 w 1517650"/>
                <a:gd name="connsiteY114" fmla="*/ 749921 h 1311275"/>
                <a:gd name="connsiteX115" fmla="*/ 882118 w 1517650"/>
                <a:gd name="connsiteY115" fmla="*/ 749206 h 1311275"/>
                <a:gd name="connsiteX116" fmla="*/ 869950 w 1517650"/>
                <a:gd name="connsiteY116" fmla="*/ 656987 h 1311275"/>
                <a:gd name="connsiteX117" fmla="*/ 1091126 w 1517650"/>
                <a:gd name="connsiteY117" fmla="*/ 431800 h 1311275"/>
                <a:gd name="connsiteX118" fmla="*/ 425450 w 1517650"/>
                <a:gd name="connsiteY118" fmla="*/ 431800 h 1311275"/>
                <a:gd name="connsiteX119" fmla="*/ 646983 w 1517650"/>
                <a:gd name="connsiteY119" fmla="*/ 659000 h 1311275"/>
                <a:gd name="connsiteX120" fmla="*/ 639097 w 1517650"/>
                <a:gd name="connsiteY120" fmla="*/ 735689 h 1311275"/>
                <a:gd name="connsiteX121" fmla="*/ 614004 w 1517650"/>
                <a:gd name="connsiteY121" fmla="*/ 771525 h 1311275"/>
                <a:gd name="connsiteX122" fmla="*/ 597514 w 1517650"/>
                <a:gd name="connsiteY122" fmla="*/ 771525 h 1311275"/>
                <a:gd name="connsiteX123" fmla="*/ 595363 w 1517650"/>
                <a:gd name="connsiteY123" fmla="*/ 603813 h 1311275"/>
                <a:gd name="connsiteX124" fmla="*/ 303571 w 1517650"/>
                <a:gd name="connsiteY124" fmla="*/ 613847 h 1311275"/>
                <a:gd name="connsiteX125" fmla="*/ 249084 w 1517650"/>
                <a:gd name="connsiteY125" fmla="*/ 768658 h 1311275"/>
                <a:gd name="connsiteX126" fmla="*/ 234028 w 1517650"/>
                <a:gd name="connsiteY126" fmla="*/ 766508 h 1311275"/>
                <a:gd name="connsiteX127" fmla="*/ 211803 w 1517650"/>
                <a:gd name="connsiteY127" fmla="*/ 738556 h 1311275"/>
                <a:gd name="connsiteX128" fmla="*/ 211803 w 1517650"/>
                <a:gd name="connsiteY128" fmla="*/ 737839 h 1311275"/>
                <a:gd name="connsiteX129" fmla="*/ 203200 w 1517650"/>
                <a:gd name="connsiteY129" fmla="*/ 659000 h 1311275"/>
                <a:gd name="connsiteX130" fmla="*/ 425450 w 1517650"/>
                <a:gd name="connsiteY130" fmla="*/ 431800 h 1311275"/>
                <a:gd name="connsiteX131" fmla="*/ 1351838 w 1517650"/>
                <a:gd name="connsiteY131" fmla="*/ 417512 h 1311275"/>
                <a:gd name="connsiteX132" fmla="*/ 1470682 w 1517650"/>
                <a:gd name="connsiteY132" fmla="*/ 472908 h 1311275"/>
                <a:gd name="connsiteX133" fmla="*/ 1468547 w 1517650"/>
                <a:gd name="connsiteY133" fmla="*/ 494924 h 1311275"/>
                <a:gd name="connsiteX134" fmla="*/ 1458584 w 1517650"/>
                <a:gd name="connsiteY134" fmla="*/ 498475 h 1311275"/>
                <a:gd name="connsiteX135" fmla="*/ 1446486 w 1517650"/>
                <a:gd name="connsiteY135" fmla="*/ 492793 h 1311275"/>
                <a:gd name="connsiteX136" fmla="*/ 1351838 w 1517650"/>
                <a:gd name="connsiteY136" fmla="*/ 448761 h 1311275"/>
                <a:gd name="connsiteX137" fmla="*/ 1272135 w 1517650"/>
                <a:gd name="connsiteY137" fmla="*/ 477169 h 1311275"/>
                <a:gd name="connsiteX138" fmla="*/ 1272135 w 1517650"/>
                <a:gd name="connsiteY138" fmla="*/ 476459 h 1311275"/>
                <a:gd name="connsiteX139" fmla="*/ 1249362 w 1517650"/>
                <a:gd name="connsiteY139" fmla="*/ 455863 h 1311275"/>
                <a:gd name="connsiteX140" fmla="*/ 1351838 w 1517650"/>
                <a:gd name="connsiteY140" fmla="*/ 417512 h 1311275"/>
                <a:gd name="connsiteX141" fmla="*/ 759619 w 1517650"/>
                <a:gd name="connsiteY141" fmla="*/ 417512 h 1311275"/>
                <a:gd name="connsiteX142" fmla="*/ 878541 w 1517650"/>
                <a:gd name="connsiteY142" fmla="*/ 473604 h 1311275"/>
                <a:gd name="connsiteX143" fmla="*/ 877117 w 1517650"/>
                <a:gd name="connsiteY143" fmla="*/ 495897 h 1311275"/>
                <a:gd name="connsiteX144" fmla="*/ 867147 w 1517650"/>
                <a:gd name="connsiteY144" fmla="*/ 499492 h 1311275"/>
                <a:gd name="connsiteX145" fmla="*/ 855041 w 1517650"/>
                <a:gd name="connsiteY145" fmla="*/ 493739 h 1311275"/>
                <a:gd name="connsiteX146" fmla="*/ 759619 w 1517650"/>
                <a:gd name="connsiteY146" fmla="*/ 449154 h 1311275"/>
                <a:gd name="connsiteX147" fmla="*/ 664196 w 1517650"/>
                <a:gd name="connsiteY147" fmla="*/ 493739 h 1311275"/>
                <a:gd name="connsiteX148" fmla="*/ 642121 w 1517650"/>
                <a:gd name="connsiteY148" fmla="*/ 495897 h 1311275"/>
                <a:gd name="connsiteX149" fmla="*/ 640697 w 1517650"/>
                <a:gd name="connsiteY149" fmla="*/ 473604 h 1311275"/>
                <a:gd name="connsiteX150" fmla="*/ 759619 w 1517650"/>
                <a:gd name="connsiteY150" fmla="*/ 417512 h 1311275"/>
                <a:gd name="connsiteX151" fmla="*/ 165812 w 1517650"/>
                <a:gd name="connsiteY151" fmla="*/ 417512 h 1311275"/>
                <a:gd name="connsiteX152" fmla="*/ 268288 w 1517650"/>
                <a:gd name="connsiteY152" fmla="*/ 456345 h 1311275"/>
                <a:gd name="connsiteX153" fmla="*/ 244804 w 1517650"/>
                <a:gd name="connsiteY153" fmla="*/ 477200 h 1311275"/>
                <a:gd name="connsiteX154" fmla="*/ 165812 w 1517650"/>
                <a:gd name="connsiteY154" fmla="*/ 449154 h 1311275"/>
                <a:gd name="connsiteX155" fmla="*/ 71164 w 1517650"/>
                <a:gd name="connsiteY155" fmla="*/ 493739 h 1311275"/>
                <a:gd name="connsiteX156" fmla="*/ 49103 w 1517650"/>
                <a:gd name="connsiteY156" fmla="*/ 495897 h 1311275"/>
                <a:gd name="connsiteX157" fmla="*/ 46968 w 1517650"/>
                <a:gd name="connsiteY157" fmla="*/ 473604 h 1311275"/>
                <a:gd name="connsiteX158" fmla="*/ 165812 w 1517650"/>
                <a:gd name="connsiteY158" fmla="*/ 417512 h 1311275"/>
                <a:gd name="connsiteX159" fmla="*/ 1260912 w 1517650"/>
                <a:gd name="connsiteY159" fmla="*/ 277812 h 1311275"/>
                <a:gd name="connsiteX160" fmla="*/ 1380889 w 1517650"/>
                <a:gd name="connsiteY160" fmla="*/ 333904 h 1311275"/>
                <a:gd name="connsiteX161" fmla="*/ 1378747 w 1517650"/>
                <a:gd name="connsiteY161" fmla="*/ 356197 h 1311275"/>
                <a:gd name="connsiteX162" fmla="*/ 1368749 w 1517650"/>
                <a:gd name="connsiteY162" fmla="*/ 359792 h 1311275"/>
                <a:gd name="connsiteX163" fmla="*/ 1356608 w 1517650"/>
                <a:gd name="connsiteY163" fmla="*/ 354759 h 1311275"/>
                <a:gd name="connsiteX164" fmla="*/ 1260912 w 1517650"/>
                <a:gd name="connsiteY164" fmla="*/ 309454 h 1311275"/>
                <a:gd name="connsiteX165" fmla="*/ 1165930 w 1517650"/>
                <a:gd name="connsiteY165" fmla="*/ 354759 h 1311275"/>
                <a:gd name="connsiteX166" fmla="*/ 1143791 w 1517650"/>
                <a:gd name="connsiteY166" fmla="*/ 356197 h 1311275"/>
                <a:gd name="connsiteX167" fmla="*/ 1142363 w 1517650"/>
                <a:gd name="connsiteY167" fmla="*/ 333904 h 1311275"/>
                <a:gd name="connsiteX168" fmla="*/ 1260912 w 1517650"/>
                <a:gd name="connsiteY168" fmla="*/ 277812 h 1311275"/>
                <a:gd name="connsiteX169" fmla="*/ 926306 w 1517650"/>
                <a:gd name="connsiteY169" fmla="*/ 277812 h 1311275"/>
                <a:gd name="connsiteX170" fmla="*/ 1045940 w 1517650"/>
                <a:gd name="connsiteY170" fmla="*/ 333904 h 1311275"/>
                <a:gd name="connsiteX171" fmla="*/ 1043804 w 1517650"/>
                <a:gd name="connsiteY171" fmla="*/ 356197 h 1311275"/>
                <a:gd name="connsiteX172" fmla="*/ 1033834 w 1517650"/>
                <a:gd name="connsiteY172" fmla="*/ 359792 h 1311275"/>
                <a:gd name="connsiteX173" fmla="*/ 1021728 w 1517650"/>
                <a:gd name="connsiteY173" fmla="*/ 354759 h 1311275"/>
                <a:gd name="connsiteX174" fmla="*/ 926306 w 1517650"/>
                <a:gd name="connsiteY174" fmla="*/ 309454 h 1311275"/>
                <a:gd name="connsiteX175" fmla="*/ 830883 w 1517650"/>
                <a:gd name="connsiteY175" fmla="*/ 354759 h 1311275"/>
                <a:gd name="connsiteX176" fmla="*/ 808808 w 1517650"/>
                <a:gd name="connsiteY176" fmla="*/ 356197 h 1311275"/>
                <a:gd name="connsiteX177" fmla="*/ 807384 w 1517650"/>
                <a:gd name="connsiteY177" fmla="*/ 333904 h 1311275"/>
                <a:gd name="connsiteX178" fmla="*/ 926306 w 1517650"/>
                <a:gd name="connsiteY178" fmla="*/ 277812 h 1311275"/>
                <a:gd name="connsiteX179" fmla="*/ 592137 w 1517650"/>
                <a:gd name="connsiteY179" fmla="*/ 277812 h 1311275"/>
                <a:gd name="connsiteX180" fmla="*/ 711817 w 1517650"/>
                <a:gd name="connsiteY180" fmla="*/ 333904 h 1311275"/>
                <a:gd name="connsiteX181" fmla="*/ 710383 w 1517650"/>
                <a:gd name="connsiteY181" fmla="*/ 356197 h 1311275"/>
                <a:gd name="connsiteX182" fmla="*/ 700350 w 1517650"/>
                <a:gd name="connsiteY182" fmla="*/ 359792 h 1311275"/>
                <a:gd name="connsiteX183" fmla="*/ 688167 w 1517650"/>
                <a:gd name="connsiteY183" fmla="*/ 354759 h 1311275"/>
                <a:gd name="connsiteX184" fmla="*/ 592137 w 1517650"/>
                <a:gd name="connsiteY184" fmla="*/ 309454 h 1311275"/>
                <a:gd name="connsiteX185" fmla="*/ 496107 w 1517650"/>
                <a:gd name="connsiteY185" fmla="*/ 354759 h 1311275"/>
                <a:gd name="connsiteX186" fmla="*/ 473891 w 1517650"/>
                <a:gd name="connsiteY186" fmla="*/ 356197 h 1311275"/>
                <a:gd name="connsiteX187" fmla="*/ 471741 w 1517650"/>
                <a:gd name="connsiteY187" fmla="*/ 333904 h 1311275"/>
                <a:gd name="connsiteX188" fmla="*/ 592137 w 1517650"/>
                <a:gd name="connsiteY188" fmla="*/ 277812 h 1311275"/>
                <a:gd name="connsiteX189" fmla="*/ 257174 w 1517650"/>
                <a:gd name="connsiteY189" fmla="*/ 277812 h 1311275"/>
                <a:gd name="connsiteX190" fmla="*/ 376854 w 1517650"/>
                <a:gd name="connsiteY190" fmla="*/ 333904 h 1311275"/>
                <a:gd name="connsiteX191" fmla="*/ 375420 w 1517650"/>
                <a:gd name="connsiteY191" fmla="*/ 356197 h 1311275"/>
                <a:gd name="connsiteX192" fmla="*/ 365387 w 1517650"/>
                <a:gd name="connsiteY192" fmla="*/ 359792 h 1311275"/>
                <a:gd name="connsiteX193" fmla="*/ 353204 w 1517650"/>
                <a:gd name="connsiteY193" fmla="*/ 354759 h 1311275"/>
                <a:gd name="connsiteX194" fmla="*/ 257174 w 1517650"/>
                <a:gd name="connsiteY194" fmla="*/ 309454 h 1311275"/>
                <a:gd name="connsiteX195" fmla="*/ 161144 w 1517650"/>
                <a:gd name="connsiteY195" fmla="*/ 354759 h 1311275"/>
                <a:gd name="connsiteX196" fmla="*/ 138928 w 1517650"/>
                <a:gd name="connsiteY196" fmla="*/ 356197 h 1311275"/>
                <a:gd name="connsiteX197" fmla="*/ 136778 w 1517650"/>
                <a:gd name="connsiteY197" fmla="*/ 333904 h 1311275"/>
                <a:gd name="connsiteX198" fmla="*/ 257174 w 1517650"/>
                <a:gd name="connsiteY198" fmla="*/ 277812 h 1311275"/>
                <a:gd name="connsiteX199" fmla="*/ 1093351 w 1517650"/>
                <a:gd name="connsiteY199" fmla="*/ 139700 h 1311275"/>
                <a:gd name="connsiteX200" fmla="*/ 1212614 w 1517650"/>
                <a:gd name="connsiteY200" fmla="*/ 196030 h 1311275"/>
                <a:gd name="connsiteX201" fmla="*/ 1210471 w 1517650"/>
                <a:gd name="connsiteY201" fmla="*/ 218134 h 1311275"/>
                <a:gd name="connsiteX202" fmla="*/ 1200473 w 1517650"/>
                <a:gd name="connsiteY202" fmla="*/ 221699 h 1311275"/>
                <a:gd name="connsiteX203" fmla="*/ 1188333 w 1517650"/>
                <a:gd name="connsiteY203" fmla="*/ 215994 h 1311275"/>
                <a:gd name="connsiteX204" fmla="*/ 1093351 w 1517650"/>
                <a:gd name="connsiteY204" fmla="*/ 171786 h 1311275"/>
                <a:gd name="connsiteX205" fmla="*/ 997655 w 1517650"/>
                <a:gd name="connsiteY205" fmla="*/ 215994 h 1311275"/>
                <a:gd name="connsiteX206" fmla="*/ 975516 w 1517650"/>
                <a:gd name="connsiteY206" fmla="*/ 218134 h 1311275"/>
                <a:gd name="connsiteX207" fmla="*/ 974088 w 1517650"/>
                <a:gd name="connsiteY207" fmla="*/ 196030 h 1311275"/>
                <a:gd name="connsiteX208" fmla="*/ 1093351 w 1517650"/>
                <a:gd name="connsiteY208" fmla="*/ 139700 h 1311275"/>
                <a:gd name="connsiteX209" fmla="*/ 759619 w 1517650"/>
                <a:gd name="connsiteY209" fmla="*/ 139700 h 1311275"/>
                <a:gd name="connsiteX210" fmla="*/ 878541 w 1517650"/>
                <a:gd name="connsiteY210" fmla="*/ 196030 h 1311275"/>
                <a:gd name="connsiteX211" fmla="*/ 877117 w 1517650"/>
                <a:gd name="connsiteY211" fmla="*/ 218134 h 1311275"/>
                <a:gd name="connsiteX212" fmla="*/ 867147 w 1517650"/>
                <a:gd name="connsiteY212" fmla="*/ 221699 h 1311275"/>
                <a:gd name="connsiteX213" fmla="*/ 855041 w 1517650"/>
                <a:gd name="connsiteY213" fmla="*/ 215994 h 1311275"/>
                <a:gd name="connsiteX214" fmla="*/ 759619 w 1517650"/>
                <a:gd name="connsiteY214" fmla="*/ 171786 h 1311275"/>
                <a:gd name="connsiteX215" fmla="*/ 664196 w 1517650"/>
                <a:gd name="connsiteY215" fmla="*/ 215994 h 1311275"/>
                <a:gd name="connsiteX216" fmla="*/ 642121 w 1517650"/>
                <a:gd name="connsiteY216" fmla="*/ 218134 h 1311275"/>
                <a:gd name="connsiteX217" fmla="*/ 640697 w 1517650"/>
                <a:gd name="connsiteY217" fmla="*/ 196030 h 1311275"/>
                <a:gd name="connsiteX218" fmla="*/ 759619 w 1517650"/>
                <a:gd name="connsiteY218" fmla="*/ 139700 h 1311275"/>
                <a:gd name="connsiteX219" fmla="*/ 424656 w 1517650"/>
                <a:gd name="connsiteY219" fmla="*/ 139700 h 1311275"/>
                <a:gd name="connsiteX220" fmla="*/ 543578 w 1517650"/>
                <a:gd name="connsiteY220" fmla="*/ 196030 h 1311275"/>
                <a:gd name="connsiteX221" fmla="*/ 542154 w 1517650"/>
                <a:gd name="connsiteY221" fmla="*/ 218134 h 1311275"/>
                <a:gd name="connsiteX222" fmla="*/ 532184 w 1517650"/>
                <a:gd name="connsiteY222" fmla="*/ 221699 h 1311275"/>
                <a:gd name="connsiteX223" fmla="*/ 520078 w 1517650"/>
                <a:gd name="connsiteY223" fmla="*/ 215994 h 1311275"/>
                <a:gd name="connsiteX224" fmla="*/ 424656 w 1517650"/>
                <a:gd name="connsiteY224" fmla="*/ 171786 h 1311275"/>
                <a:gd name="connsiteX225" fmla="*/ 329233 w 1517650"/>
                <a:gd name="connsiteY225" fmla="*/ 215994 h 1311275"/>
                <a:gd name="connsiteX226" fmla="*/ 307158 w 1517650"/>
                <a:gd name="connsiteY226" fmla="*/ 218134 h 1311275"/>
                <a:gd name="connsiteX227" fmla="*/ 305022 w 1517650"/>
                <a:gd name="connsiteY227" fmla="*/ 196030 h 1311275"/>
                <a:gd name="connsiteX228" fmla="*/ 424656 w 1517650"/>
                <a:gd name="connsiteY228" fmla="*/ 139700 h 1311275"/>
                <a:gd name="connsiteX229" fmla="*/ 926306 w 1517650"/>
                <a:gd name="connsiteY229" fmla="*/ 0 h 1311275"/>
                <a:gd name="connsiteX230" fmla="*/ 1045940 w 1517650"/>
                <a:gd name="connsiteY230" fmla="*/ 56092 h 1311275"/>
                <a:gd name="connsiteX231" fmla="*/ 1043804 w 1517650"/>
                <a:gd name="connsiteY231" fmla="*/ 78385 h 1311275"/>
                <a:gd name="connsiteX232" fmla="*/ 1033834 w 1517650"/>
                <a:gd name="connsiteY232" fmla="*/ 81980 h 1311275"/>
                <a:gd name="connsiteX233" fmla="*/ 1021728 w 1517650"/>
                <a:gd name="connsiteY233" fmla="*/ 76947 h 1311275"/>
                <a:gd name="connsiteX234" fmla="*/ 926306 w 1517650"/>
                <a:gd name="connsiteY234" fmla="*/ 31642 h 1311275"/>
                <a:gd name="connsiteX235" fmla="*/ 830883 w 1517650"/>
                <a:gd name="connsiteY235" fmla="*/ 76947 h 1311275"/>
                <a:gd name="connsiteX236" fmla="*/ 808808 w 1517650"/>
                <a:gd name="connsiteY236" fmla="*/ 78385 h 1311275"/>
                <a:gd name="connsiteX237" fmla="*/ 807384 w 1517650"/>
                <a:gd name="connsiteY237" fmla="*/ 56092 h 1311275"/>
                <a:gd name="connsiteX238" fmla="*/ 926306 w 1517650"/>
                <a:gd name="connsiteY238" fmla="*/ 0 h 1311275"/>
                <a:gd name="connsiteX239" fmla="*/ 592137 w 1517650"/>
                <a:gd name="connsiteY239" fmla="*/ 0 h 1311275"/>
                <a:gd name="connsiteX240" fmla="*/ 711817 w 1517650"/>
                <a:gd name="connsiteY240" fmla="*/ 56092 h 1311275"/>
                <a:gd name="connsiteX241" fmla="*/ 710383 w 1517650"/>
                <a:gd name="connsiteY241" fmla="*/ 78385 h 1311275"/>
                <a:gd name="connsiteX242" fmla="*/ 700350 w 1517650"/>
                <a:gd name="connsiteY242" fmla="*/ 81980 h 1311275"/>
                <a:gd name="connsiteX243" fmla="*/ 688167 w 1517650"/>
                <a:gd name="connsiteY243" fmla="*/ 76947 h 1311275"/>
                <a:gd name="connsiteX244" fmla="*/ 592137 w 1517650"/>
                <a:gd name="connsiteY244" fmla="*/ 31642 h 1311275"/>
                <a:gd name="connsiteX245" fmla="*/ 496107 w 1517650"/>
                <a:gd name="connsiteY245" fmla="*/ 76947 h 1311275"/>
                <a:gd name="connsiteX246" fmla="*/ 473891 w 1517650"/>
                <a:gd name="connsiteY246" fmla="*/ 78385 h 1311275"/>
                <a:gd name="connsiteX247" fmla="*/ 471741 w 1517650"/>
                <a:gd name="connsiteY247" fmla="*/ 56092 h 1311275"/>
                <a:gd name="connsiteX248" fmla="*/ 592137 w 1517650"/>
                <a:gd name="connsiteY248" fmla="*/ 0 h 131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1517650" h="1311275">
                  <a:moveTo>
                    <a:pt x="955047" y="1035050"/>
                  </a:moveTo>
                  <a:cubicBezTo>
                    <a:pt x="955047" y="1035050"/>
                    <a:pt x="1045951" y="1110709"/>
                    <a:pt x="1088898" y="1144255"/>
                  </a:cubicBezTo>
                  <a:cubicBezTo>
                    <a:pt x="1091045" y="1145683"/>
                    <a:pt x="1093193" y="1145683"/>
                    <a:pt x="1095340" y="1144255"/>
                  </a:cubicBezTo>
                  <a:cubicBezTo>
                    <a:pt x="1153318" y="1097861"/>
                    <a:pt x="1228475" y="1035050"/>
                    <a:pt x="1228475" y="1035050"/>
                  </a:cubicBezTo>
                  <a:cubicBezTo>
                    <a:pt x="1228475" y="1035050"/>
                    <a:pt x="1346579" y="1036478"/>
                    <a:pt x="1410283" y="1065742"/>
                  </a:cubicBezTo>
                  <a:cubicBezTo>
                    <a:pt x="1431757" y="1075734"/>
                    <a:pt x="1450367" y="1095720"/>
                    <a:pt x="1466114" y="1119274"/>
                  </a:cubicBezTo>
                  <a:cubicBezTo>
                    <a:pt x="1500472" y="1170664"/>
                    <a:pt x="1517650" y="1231334"/>
                    <a:pt x="1517650" y="1293431"/>
                  </a:cubicBezTo>
                  <a:cubicBezTo>
                    <a:pt x="1517650" y="1293431"/>
                    <a:pt x="1517650" y="1293431"/>
                    <a:pt x="1517650" y="1295572"/>
                  </a:cubicBezTo>
                  <a:cubicBezTo>
                    <a:pt x="1517650" y="1304138"/>
                    <a:pt x="1510492" y="1311275"/>
                    <a:pt x="1501903" y="1311275"/>
                  </a:cubicBezTo>
                  <a:cubicBezTo>
                    <a:pt x="1501903" y="1311275"/>
                    <a:pt x="1501903" y="1311275"/>
                    <a:pt x="879175" y="1311275"/>
                  </a:cubicBezTo>
                  <a:cubicBezTo>
                    <a:pt x="881322" y="1306279"/>
                    <a:pt x="882038" y="1300569"/>
                    <a:pt x="882038" y="1295572"/>
                  </a:cubicBezTo>
                  <a:cubicBezTo>
                    <a:pt x="882038" y="1295572"/>
                    <a:pt x="882038" y="1295572"/>
                    <a:pt x="882038" y="1293431"/>
                  </a:cubicBezTo>
                  <a:cubicBezTo>
                    <a:pt x="882038" y="1224196"/>
                    <a:pt x="862712" y="1157817"/>
                    <a:pt x="824776" y="1102144"/>
                  </a:cubicBezTo>
                  <a:cubicBezTo>
                    <a:pt x="813323" y="1085013"/>
                    <a:pt x="801871" y="1070738"/>
                    <a:pt x="788987" y="1059318"/>
                  </a:cubicBezTo>
                  <a:cubicBezTo>
                    <a:pt x="854838" y="1036478"/>
                    <a:pt x="955047" y="1035050"/>
                    <a:pt x="955047" y="1035050"/>
                  </a:cubicBezTo>
                  <a:close/>
                  <a:moveTo>
                    <a:pt x="288162" y="1035050"/>
                  </a:moveTo>
                  <a:cubicBezTo>
                    <a:pt x="288162" y="1035050"/>
                    <a:pt x="314305" y="1071987"/>
                    <a:pt x="366593" y="1090456"/>
                  </a:cubicBezTo>
                  <a:lnTo>
                    <a:pt x="425092" y="1100295"/>
                  </a:lnTo>
                  <a:lnTo>
                    <a:pt x="422590" y="1100716"/>
                  </a:lnTo>
                  <a:cubicBezTo>
                    <a:pt x="427595" y="1100716"/>
                    <a:pt x="427595" y="1100716"/>
                    <a:pt x="427595" y="1100716"/>
                  </a:cubicBezTo>
                  <a:lnTo>
                    <a:pt x="425092" y="1100295"/>
                  </a:lnTo>
                  <a:lnTo>
                    <a:pt x="483592" y="1090456"/>
                  </a:lnTo>
                  <a:cubicBezTo>
                    <a:pt x="535879" y="1071987"/>
                    <a:pt x="562023" y="1035050"/>
                    <a:pt x="562023" y="1035050"/>
                  </a:cubicBezTo>
                  <a:cubicBezTo>
                    <a:pt x="562023" y="1035050"/>
                    <a:pt x="680005" y="1036478"/>
                    <a:pt x="744359" y="1065742"/>
                  </a:cubicBezTo>
                  <a:cubicBezTo>
                    <a:pt x="765095" y="1075734"/>
                    <a:pt x="783686" y="1095720"/>
                    <a:pt x="799417" y="1119274"/>
                  </a:cubicBezTo>
                  <a:cubicBezTo>
                    <a:pt x="833739" y="1170664"/>
                    <a:pt x="850900" y="1231334"/>
                    <a:pt x="850900" y="1293431"/>
                  </a:cubicBezTo>
                  <a:cubicBezTo>
                    <a:pt x="850900" y="1293431"/>
                    <a:pt x="850900" y="1293431"/>
                    <a:pt x="850900" y="1295572"/>
                  </a:cubicBezTo>
                  <a:cubicBezTo>
                    <a:pt x="850900" y="1304138"/>
                    <a:pt x="843749" y="1311275"/>
                    <a:pt x="835169" y="1311275"/>
                  </a:cubicBezTo>
                  <a:cubicBezTo>
                    <a:pt x="835169" y="1311275"/>
                    <a:pt x="835169" y="1311275"/>
                    <a:pt x="15731" y="1311275"/>
                  </a:cubicBezTo>
                  <a:cubicBezTo>
                    <a:pt x="7150" y="1311275"/>
                    <a:pt x="0" y="1304138"/>
                    <a:pt x="0" y="1295572"/>
                  </a:cubicBezTo>
                  <a:cubicBezTo>
                    <a:pt x="0" y="1295572"/>
                    <a:pt x="0" y="1295572"/>
                    <a:pt x="0" y="1293431"/>
                  </a:cubicBezTo>
                  <a:cubicBezTo>
                    <a:pt x="0" y="1231334"/>
                    <a:pt x="17161" y="1170664"/>
                    <a:pt x="50768" y="1119274"/>
                  </a:cubicBezTo>
                  <a:cubicBezTo>
                    <a:pt x="66499" y="1095720"/>
                    <a:pt x="85090" y="1075734"/>
                    <a:pt x="106541" y="1065742"/>
                  </a:cubicBezTo>
                  <a:cubicBezTo>
                    <a:pt x="170180" y="1036478"/>
                    <a:pt x="288162" y="1035050"/>
                    <a:pt x="288162" y="1035050"/>
                  </a:cubicBezTo>
                  <a:close/>
                  <a:moveTo>
                    <a:pt x="1302460" y="871537"/>
                  </a:moveTo>
                  <a:cubicBezTo>
                    <a:pt x="1305339" y="913273"/>
                    <a:pt x="1312537" y="968449"/>
                    <a:pt x="1355725" y="972693"/>
                  </a:cubicBezTo>
                  <a:cubicBezTo>
                    <a:pt x="1337010" y="991792"/>
                    <a:pt x="1318296" y="1002403"/>
                    <a:pt x="1301020" y="1008062"/>
                  </a:cubicBezTo>
                  <a:cubicBezTo>
                    <a:pt x="1275827" y="1005233"/>
                    <a:pt x="1252794" y="1003818"/>
                    <a:pt x="1239837" y="1003110"/>
                  </a:cubicBezTo>
                  <a:cubicBezTo>
                    <a:pt x="1239837" y="1003110"/>
                    <a:pt x="1239837" y="1003110"/>
                    <a:pt x="1239837" y="990378"/>
                  </a:cubicBezTo>
                  <a:cubicBezTo>
                    <a:pt x="1255673" y="971986"/>
                    <a:pt x="1276547" y="932372"/>
                    <a:pt x="1302460" y="871537"/>
                  </a:cubicBezTo>
                  <a:close/>
                  <a:moveTo>
                    <a:pt x="880352" y="869950"/>
                  </a:moveTo>
                  <a:cubicBezTo>
                    <a:pt x="906265" y="931887"/>
                    <a:pt x="927139" y="971755"/>
                    <a:pt x="942975" y="989553"/>
                  </a:cubicBezTo>
                  <a:cubicBezTo>
                    <a:pt x="942975" y="989553"/>
                    <a:pt x="942975" y="989553"/>
                    <a:pt x="942975" y="1003080"/>
                  </a:cubicBezTo>
                  <a:cubicBezTo>
                    <a:pt x="930018" y="1003792"/>
                    <a:pt x="907704" y="1005215"/>
                    <a:pt x="882511" y="1008063"/>
                  </a:cubicBezTo>
                  <a:cubicBezTo>
                    <a:pt x="865236" y="1002368"/>
                    <a:pt x="846521" y="991689"/>
                    <a:pt x="827087" y="972467"/>
                  </a:cubicBezTo>
                  <a:cubicBezTo>
                    <a:pt x="870995" y="968195"/>
                    <a:pt x="878193" y="911954"/>
                    <a:pt x="880352" y="869950"/>
                  </a:cubicBezTo>
                  <a:close/>
                  <a:moveTo>
                    <a:pt x="863600" y="768350"/>
                  </a:moveTo>
                  <a:cubicBezTo>
                    <a:pt x="863600" y="768350"/>
                    <a:pt x="863600" y="768350"/>
                    <a:pt x="901462" y="786177"/>
                  </a:cubicBezTo>
                  <a:cubicBezTo>
                    <a:pt x="905034" y="791882"/>
                    <a:pt x="910034" y="797587"/>
                    <a:pt x="917178" y="801153"/>
                  </a:cubicBezTo>
                  <a:cubicBezTo>
                    <a:pt x="920035" y="802579"/>
                    <a:pt x="922893" y="806144"/>
                    <a:pt x="924322" y="809710"/>
                  </a:cubicBezTo>
                  <a:cubicBezTo>
                    <a:pt x="947896" y="868897"/>
                    <a:pt x="979329" y="938781"/>
                    <a:pt x="990044" y="948765"/>
                  </a:cubicBezTo>
                  <a:cubicBezTo>
                    <a:pt x="1010047" y="965879"/>
                    <a:pt x="1064339" y="1000108"/>
                    <a:pt x="1092200" y="1000108"/>
                  </a:cubicBezTo>
                  <a:cubicBezTo>
                    <a:pt x="1120775" y="1000108"/>
                    <a:pt x="1175067" y="965879"/>
                    <a:pt x="1193641" y="948765"/>
                  </a:cubicBezTo>
                  <a:cubicBezTo>
                    <a:pt x="1205071" y="938781"/>
                    <a:pt x="1236504" y="868897"/>
                    <a:pt x="1260078" y="809710"/>
                  </a:cubicBezTo>
                  <a:cubicBezTo>
                    <a:pt x="1261507" y="806144"/>
                    <a:pt x="1263650" y="802579"/>
                    <a:pt x="1267222" y="801153"/>
                  </a:cubicBezTo>
                  <a:cubicBezTo>
                    <a:pt x="1274366" y="797587"/>
                    <a:pt x="1279366" y="791882"/>
                    <a:pt x="1282938" y="786177"/>
                  </a:cubicBezTo>
                  <a:cubicBezTo>
                    <a:pt x="1282938" y="786177"/>
                    <a:pt x="1282938" y="786177"/>
                    <a:pt x="1320800" y="768350"/>
                  </a:cubicBezTo>
                  <a:cubicBezTo>
                    <a:pt x="1320800" y="769776"/>
                    <a:pt x="1320800" y="770489"/>
                    <a:pt x="1320800" y="771915"/>
                  </a:cubicBezTo>
                  <a:cubicBezTo>
                    <a:pt x="1318657" y="783325"/>
                    <a:pt x="1312228" y="810423"/>
                    <a:pt x="1287225" y="826111"/>
                  </a:cubicBezTo>
                  <a:cubicBezTo>
                    <a:pt x="1272937" y="861766"/>
                    <a:pt x="1235075" y="953757"/>
                    <a:pt x="1215072" y="972297"/>
                  </a:cubicBezTo>
                  <a:cubicBezTo>
                    <a:pt x="1213644" y="973010"/>
                    <a:pt x="1211500" y="974436"/>
                    <a:pt x="1209357" y="976576"/>
                  </a:cubicBezTo>
                  <a:cubicBezTo>
                    <a:pt x="1209357" y="976576"/>
                    <a:pt x="1209357" y="976576"/>
                    <a:pt x="1209357" y="1009378"/>
                  </a:cubicBezTo>
                  <a:cubicBezTo>
                    <a:pt x="1209357" y="1009378"/>
                    <a:pt x="1209357" y="1009378"/>
                    <a:pt x="1208643" y="1010092"/>
                  </a:cubicBezTo>
                  <a:cubicBezTo>
                    <a:pt x="1208643" y="1010092"/>
                    <a:pt x="1196499" y="1020788"/>
                    <a:pt x="1177925" y="1035050"/>
                  </a:cubicBezTo>
                  <a:cubicBezTo>
                    <a:pt x="1177925" y="1035050"/>
                    <a:pt x="1177925" y="1035050"/>
                    <a:pt x="1177925" y="998682"/>
                  </a:cubicBezTo>
                  <a:cubicBezTo>
                    <a:pt x="1152922" y="1015083"/>
                    <a:pt x="1118632" y="1031485"/>
                    <a:pt x="1092200" y="1031485"/>
                  </a:cubicBezTo>
                  <a:cubicBezTo>
                    <a:pt x="1066482" y="1031485"/>
                    <a:pt x="1032192" y="1015083"/>
                    <a:pt x="1005760" y="998682"/>
                  </a:cubicBezTo>
                  <a:cubicBezTo>
                    <a:pt x="1005760" y="998682"/>
                    <a:pt x="1005760" y="998682"/>
                    <a:pt x="1005760" y="1035050"/>
                  </a:cubicBezTo>
                  <a:cubicBezTo>
                    <a:pt x="988615" y="1020788"/>
                    <a:pt x="975757" y="1010805"/>
                    <a:pt x="975757" y="1010092"/>
                  </a:cubicBezTo>
                  <a:cubicBezTo>
                    <a:pt x="975757" y="1010092"/>
                    <a:pt x="975757" y="1010092"/>
                    <a:pt x="974328" y="1009378"/>
                  </a:cubicBezTo>
                  <a:cubicBezTo>
                    <a:pt x="974328" y="1009378"/>
                    <a:pt x="974328" y="1009378"/>
                    <a:pt x="974328" y="975863"/>
                  </a:cubicBezTo>
                  <a:cubicBezTo>
                    <a:pt x="972899" y="974436"/>
                    <a:pt x="970756" y="973010"/>
                    <a:pt x="969327" y="972297"/>
                  </a:cubicBezTo>
                  <a:cubicBezTo>
                    <a:pt x="949325" y="953757"/>
                    <a:pt x="911463" y="861766"/>
                    <a:pt x="897175" y="826111"/>
                  </a:cubicBezTo>
                  <a:cubicBezTo>
                    <a:pt x="873601" y="811136"/>
                    <a:pt x="866457" y="786891"/>
                    <a:pt x="863600" y="773342"/>
                  </a:cubicBezTo>
                  <a:cubicBezTo>
                    <a:pt x="863600" y="771202"/>
                    <a:pt x="863600" y="769776"/>
                    <a:pt x="863600" y="768350"/>
                  </a:cubicBezTo>
                  <a:close/>
                  <a:moveTo>
                    <a:pt x="196850" y="768350"/>
                  </a:moveTo>
                  <a:cubicBezTo>
                    <a:pt x="196850" y="768350"/>
                    <a:pt x="196850" y="768350"/>
                    <a:pt x="234653" y="786267"/>
                  </a:cubicBezTo>
                  <a:cubicBezTo>
                    <a:pt x="238219" y="792000"/>
                    <a:pt x="242498" y="797733"/>
                    <a:pt x="250344" y="801317"/>
                  </a:cubicBezTo>
                  <a:cubicBezTo>
                    <a:pt x="253197" y="802750"/>
                    <a:pt x="256050" y="806333"/>
                    <a:pt x="257477" y="809917"/>
                  </a:cubicBezTo>
                  <a:cubicBezTo>
                    <a:pt x="281014" y="869400"/>
                    <a:pt x="312398" y="939633"/>
                    <a:pt x="323097" y="949667"/>
                  </a:cubicBezTo>
                  <a:cubicBezTo>
                    <a:pt x="343068" y="966867"/>
                    <a:pt x="397276" y="1001267"/>
                    <a:pt x="425093" y="1001267"/>
                  </a:cubicBezTo>
                  <a:cubicBezTo>
                    <a:pt x="453624" y="1001267"/>
                    <a:pt x="507831" y="966867"/>
                    <a:pt x="527089" y="949667"/>
                  </a:cubicBezTo>
                  <a:cubicBezTo>
                    <a:pt x="538502" y="939633"/>
                    <a:pt x="569885" y="869400"/>
                    <a:pt x="593423" y="809917"/>
                  </a:cubicBezTo>
                  <a:cubicBezTo>
                    <a:pt x="594849" y="806333"/>
                    <a:pt x="596989" y="802750"/>
                    <a:pt x="600555" y="801317"/>
                  </a:cubicBezTo>
                  <a:cubicBezTo>
                    <a:pt x="607688" y="797733"/>
                    <a:pt x="612681" y="792000"/>
                    <a:pt x="616247" y="786267"/>
                  </a:cubicBezTo>
                  <a:cubicBezTo>
                    <a:pt x="616247" y="786267"/>
                    <a:pt x="616247" y="786267"/>
                    <a:pt x="654050" y="768350"/>
                  </a:cubicBezTo>
                  <a:cubicBezTo>
                    <a:pt x="654050" y="769783"/>
                    <a:pt x="654050" y="770500"/>
                    <a:pt x="654050" y="771933"/>
                  </a:cubicBezTo>
                  <a:cubicBezTo>
                    <a:pt x="651910" y="783400"/>
                    <a:pt x="645491" y="810633"/>
                    <a:pt x="620527" y="826400"/>
                  </a:cubicBezTo>
                  <a:cubicBezTo>
                    <a:pt x="606261" y="862233"/>
                    <a:pt x="568459" y="954683"/>
                    <a:pt x="548487" y="973317"/>
                  </a:cubicBezTo>
                  <a:cubicBezTo>
                    <a:pt x="547061" y="974033"/>
                    <a:pt x="544921" y="975467"/>
                    <a:pt x="543494" y="976900"/>
                  </a:cubicBezTo>
                  <a:cubicBezTo>
                    <a:pt x="543494" y="976900"/>
                    <a:pt x="543494" y="976900"/>
                    <a:pt x="543494" y="1008433"/>
                  </a:cubicBezTo>
                  <a:cubicBezTo>
                    <a:pt x="543494" y="1008433"/>
                    <a:pt x="543494" y="1008433"/>
                    <a:pt x="536362" y="1017033"/>
                  </a:cubicBezTo>
                  <a:cubicBezTo>
                    <a:pt x="536362" y="1017750"/>
                    <a:pt x="528516" y="1029217"/>
                    <a:pt x="512111" y="1041400"/>
                  </a:cubicBezTo>
                  <a:cubicBezTo>
                    <a:pt x="512111" y="1041400"/>
                    <a:pt x="512111" y="1041400"/>
                    <a:pt x="512111" y="999833"/>
                  </a:cubicBezTo>
                  <a:cubicBezTo>
                    <a:pt x="485720" y="1016317"/>
                    <a:pt x="451484" y="1032800"/>
                    <a:pt x="425093" y="1032800"/>
                  </a:cubicBezTo>
                  <a:cubicBezTo>
                    <a:pt x="399416" y="1032800"/>
                    <a:pt x="365179" y="1016317"/>
                    <a:pt x="339502" y="999833"/>
                  </a:cubicBezTo>
                  <a:cubicBezTo>
                    <a:pt x="339502" y="999833"/>
                    <a:pt x="339502" y="999833"/>
                    <a:pt x="339502" y="1041400"/>
                  </a:cubicBezTo>
                  <a:cubicBezTo>
                    <a:pt x="323097" y="1029217"/>
                    <a:pt x="315251" y="1018467"/>
                    <a:pt x="314538" y="1017033"/>
                  </a:cubicBezTo>
                  <a:cubicBezTo>
                    <a:pt x="314538" y="1017033"/>
                    <a:pt x="314538" y="1017033"/>
                    <a:pt x="308118" y="1008433"/>
                  </a:cubicBezTo>
                  <a:cubicBezTo>
                    <a:pt x="308118" y="1008433"/>
                    <a:pt x="308118" y="1008433"/>
                    <a:pt x="308118" y="977617"/>
                  </a:cubicBezTo>
                  <a:cubicBezTo>
                    <a:pt x="305979" y="975467"/>
                    <a:pt x="303839" y="974033"/>
                    <a:pt x="302412" y="973317"/>
                  </a:cubicBezTo>
                  <a:cubicBezTo>
                    <a:pt x="282441" y="954683"/>
                    <a:pt x="244638" y="862233"/>
                    <a:pt x="230373" y="826400"/>
                  </a:cubicBezTo>
                  <a:cubicBezTo>
                    <a:pt x="206835" y="811350"/>
                    <a:pt x="199703" y="786983"/>
                    <a:pt x="196850" y="773367"/>
                  </a:cubicBezTo>
                  <a:cubicBezTo>
                    <a:pt x="196850" y="771217"/>
                    <a:pt x="196850" y="769783"/>
                    <a:pt x="196850" y="768350"/>
                  </a:cubicBezTo>
                  <a:close/>
                  <a:moveTo>
                    <a:pt x="1091126" y="431800"/>
                  </a:moveTo>
                  <a:cubicBezTo>
                    <a:pt x="1217104" y="431800"/>
                    <a:pt x="1313734" y="532598"/>
                    <a:pt x="1313734" y="656987"/>
                  </a:cubicBezTo>
                  <a:cubicBezTo>
                    <a:pt x="1313734" y="684152"/>
                    <a:pt x="1314450" y="709888"/>
                    <a:pt x="1305861" y="733479"/>
                  </a:cubicBezTo>
                  <a:cubicBezTo>
                    <a:pt x="1305861" y="732764"/>
                    <a:pt x="1305861" y="732764"/>
                    <a:pt x="1305861" y="732764"/>
                  </a:cubicBezTo>
                  <a:cubicBezTo>
                    <a:pt x="1305145" y="733479"/>
                    <a:pt x="1301566" y="744202"/>
                    <a:pt x="1281524" y="767793"/>
                  </a:cubicBezTo>
                  <a:cubicBezTo>
                    <a:pt x="1280809" y="768508"/>
                    <a:pt x="1280093" y="768508"/>
                    <a:pt x="1279377" y="768508"/>
                  </a:cubicBezTo>
                  <a:cubicBezTo>
                    <a:pt x="1265061" y="768508"/>
                    <a:pt x="1265061" y="768508"/>
                    <a:pt x="1265061" y="768508"/>
                  </a:cubicBezTo>
                  <a:cubicBezTo>
                    <a:pt x="1264346" y="768508"/>
                    <a:pt x="1264346" y="768508"/>
                    <a:pt x="1263630" y="768508"/>
                  </a:cubicBezTo>
                  <a:cubicBezTo>
                    <a:pt x="971591" y="612664"/>
                    <a:pt x="971591" y="612664"/>
                    <a:pt x="971591" y="612664"/>
                  </a:cubicBezTo>
                  <a:cubicBezTo>
                    <a:pt x="970875" y="612664"/>
                    <a:pt x="969443" y="612664"/>
                    <a:pt x="968728" y="612664"/>
                  </a:cubicBezTo>
                  <a:cubicBezTo>
                    <a:pt x="903591" y="634111"/>
                    <a:pt x="904307" y="769938"/>
                    <a:pt x="882118" y="749921"/>
                  </a:cubicBezTo>
                  <a:cubicBezTo>
                    <a:pt x="882118" y="749206"/>
                    <a:pt x="882118" y="749206"/>
                    <a:pt x="882118" y="749206"/>
                  </a:cubicBezTo>
                  <a:cubicBezTo>
                    <a:pt x="872813" y="724900"/>
                    <a:pt x="869950" y="684867"/>
                    <a:pt x="869950" y="656987"/>
                  </a:cubicBezTo>
                  <a:cubicBezTo>
                    <a:pt x="869950" y="532598"/>
                    <a:pt x="966580" y="431800"/>
                    <a:pt x="1091126" y="431800"/>
                  </a:cubicBezTo>
                  <a:close/>
                  <a:moveTo>
                    <a:pt x="425450" y="431800"/>
                  </a:moveTo>
                  <a:cubicBezTo>
                    <a:pt x="550913" y="431800"/>
                    <a:pt x="646983" y="533574"/>
                    <a:pt x="646983" y="659000"/>
                  </a:cubicBezTo>
                  <a:cubicBezTo>
                    <a:pt x="646983" y="686235"/>
                    <a:pt x="647700" y="712037"/>
                    <a:pt x="639097" y="735689"/>
                  </a:cubicBezTo>
                  <a:cubicBezTo>
                    <a:pt x="638380" y="735689"/>
                    <a:pt x="634795" y="747156"/>
                    <a:pt x="614004" y="771525"/>
                  </a:cubicBezTo>
                  <a:cubicBezTo>
                    <a:pt x="614004" y="771525"/>
                    <a:pt x="614004" y="771525"/>
                    <a:pt x="597514" y="771525"/>
                  </a:cubicBezTo>
                  <a:cubicBezTo>
                    <a:pt x="597514" y="771525"/>
                    <a:pt x="597514" y="762924"/>
                    <a:pt x="595363" y="603813"/>
                  </a:cubicBezTo>
                  <a:cubicBezTo>
                    <a:pt x="570271" y="731389"/>
                    <a:pt x="303571" y="613847"/>
                    <a:pt x="303571" y="613847"/>
                  </a:cubicBezTo>
                  <a:cubicBezTo>
                    <a:pt x="236896" y="634631"/>
                    <a:pt x="249084" y="768658"/>
                    <a:pt x="249084" y="768658"/>
                  </a:cubicBezTo>
                  <a:cubicBezTo>
                    <a:pt x="249084" y="768658"/>
                    <a:pt x="249084" y="768658"/>
                    <a:pt x="234028" y="766508"/>
                  </a:cubicBezTo>
                  <a:cubicBezTo>
                    <a:pt x="234028" y="766508"/>
                    <a:pt x="234028" y="758624"/>
                    <a:pt x="211803" y="738556"/>
                  </a:cubicBezTo>
                  <a:cubicBezTo>
                    <a:pt x="211803" y="738556"/>
                    <a:pt x="211803" y="738556"/>
                    <a:pt x="211803" y="737839"/>
                  </a:cubicBezTo>
                  <a:cubicBezTo>
                    <a:pt x="203200" y="713471"/>
                    <a:pt x="203200" y="686952"/>
                    <a:pt x="203200" y="659000"/>
                  </a:cubicBezTo>
                  <a:cubicBezTo>
                    <a:pt x="203200" y="533574"/>
                    <a:pt x="299269" y="431800"/>
                    <a:pt x="425450" y="431800"/>
                  </a:cubicBezTo>
                  <a:close/>
                  <a:moveTo>
                    <a:pt x="1351838" y="417512"/>
                  </a:moveTo>
                  <a:cubicBezTo>
                    <a:pt x="1397383" y="417512"/>
                    <a:pt x="1440793" y="437398"/>
                    <a:pt x="1470682" y="472908"/>
                  </a:cubicBezTo>
                  <a:cubicBezTo>
                    <a:pt x="1476375" y="479299"/>
                    <a:pt x="1475664" y="489242"/>
                    <a:pt x="1468547" y="494924"/>
                  </a:cubicBezTo>
                  <a:cubicBezTo>
                    <a:pt x="1465701" y="497054"/>
                    <a:pt x="1462142" y="498475"/>
                    <a:pt x="1458584" y="498475"/>
                  </a:cubicBezTo>
                  <a:cubicBezTo>
                    <a:pt x="1454314" y="498475"/>
                    <a:pt x="1450045" y="496344"/>
                    <a:pt x="1446486" y="492793"/>
                  </a:cubicBezTo>
                  <a:cubicBezTo>
                    <a:pt x="1423002" y="465095"/>
                    <a:pt x="1388132" y="448761"/>
                    <a:pt x="1351838" y="448761"/>
                  </a:cubicBezTo>
                  <a:cubicBezTo>
                    <a:pt x="1322661" y="448761"/>
                    <a:pt x="1294907" y="458704"/>
                    <a:pt x="1272135" y="477169"/>
                  </a:cubicBezTo>
                  <a:cubicBezTo>
                    <a:pt x="1272135" y="477169"/>
                    <a:pt x="1272135" y="477169"/>
                    <a:pt x="1272135" y="476459"/>
                  </a:cubicBezTo>
                  <a:cubicBezTo>
                    <a:pt x="1265018" y="469357"/>
                    <a:pt x="1257190" y="462255"/>
                    <a:pt x="1249362" y="455863"/>
                  </a:cubicBezTo>
                  <a:cubicBezTo>
                    <a:pt x="1277116" y="431006"/>
                    <a:pt x="1313410" y="417512"/>
                    <a:pt x="1351838" y="417512"/>
                  </a:cubicBezTo>
                  <a:close/>
                  <a:moveTo>
                    <a:pt x="759619" y="417512"/>
                  </a:moveTo>
                  <a:cubicBezTo>
                    <a:pt x="805906" y="417512"/>
                    <a:pt x="849344" y="437647"/>
                    <a:pt x="878541" y="473604"/>
                  </a:cubicBezTo>
                  <a:cubicBezTo>
                    <a:pt x="884238" y="480076"/>
                    <a:pt x="883526" y="490144"/>
                    <a:pt x="877117" y="495897"/>
                  </a:cubicBezTo>
                  <a:cubicBezTo>
                    <a:pt x="874268" y="498054"/>
                    <a:pt x="870708" y="499492"/>
                    <a:pt x="867147" y="499492"/>
                  </a:cubicBezTo>
                  <a:cubicBezTo>
                    <a:pt x="862162" y="499492"/>
                    <a:pt x="857890" y="497335"/>
                    <a:pt x="855041" y="493739"/>
                  </a:cubicBezTo>
                  <a:cubicBezTo>
                    <a:pt x="830830" y="465693"/>
                    <a:pt x="796648" y="449154"/>
                    <a:pt x="759619" y="449154"/>
                  </a:cubicBezTo>
                  <a:cubicBezTo>
                    <a:pt x="722589" y="449154"/>
                    <a:pt x="688408" y="465693"/>
                    <a:pt x="664196" y="493739"/>
                  </a:cubicBezTo>
                  <a:cubicBezTo>
                    <a:pt x="658499" y="500212"/>
                    <a:pt x="649242" y="501650"/>
                    <a:pt x="642121" y="495897"/>
                  </a:cubicBezTo>
                  <a:cubicBezTo>
                    <a:pt x="635712" y="490144"/>
                    <a:pt x="635000" y="480076"/>
                    <a:pt x="640697" y="473604"/>
                  </a:cubicBezTo>
                  <a:cubicBezTo>
                    <a:pt x="669893" y="437647"/>
                    <a:pt x="713332" y="417512"/>
                    <a:pt x="759619" y="417512"/>
                  </a:cubicBezTo>
                  <a:close/>
                  <a:moveTo>
                    <a:pt x="165812" y="417512"/>
                  </a:moveTo>
                  <a:cubicBezTo>
                    <a:pt x="204240" y="417512"/>
                    <a:pt x="240534" y="431175"/>
                    <a:pt x="268288" y="456345"/>
                  </a:cubicBezTo>
                  <a:cubicBezTo>
                    <a:pt x="260460" y="462817"/>
                    <a:pt x="252632" y="470008"/>
                    <a:pt x="244804" y="477200"/>
                  </a:cubicBezTo>
                  <a:cubicBezTo>
                    <a:pt x="222743" y="459221"/>
                    <a:pt x="194989" y="449154"/>
                    <a:pt x="165812" y="449154"/>
                  </a:cubicBezTo>
                  <a:cubicBezTo>
                    <a:pt x="129518" y="449154"/>
                    <a:pt x="94648" y="465693"/>
                    <a:pt x="71164" y="493739"/>
                  </a:cubicBezTo>
                  <a:cubicBezTo>
                    <a:pt x="65470" y="500212"/>
                    <a:pt x="55508" y="501650"/>
                    <a:pt x="49103" y="495897"/>
                  </a:cubicBezTo>
                  <a:cubicBezTo>
                    <a:pt x="41986" y="490144"/>
                    <a:pt x="41275" y="480076"/>
                    <a:pt x="46968" y="473604"/>
                  </a:cubicBezTo>
                  <a:cubicBezTo>
                    <a:pt x="76857" y="437647"/>
                    <a:pt x="120267" y="417512"/>
                    <a:pt x="165812" y="417512"/>
                  </a:cubicBezTo>
                  <a:close/>
                  <a:moveTo>
                    <a:pt x="1260912" y="277812"/>
                  </a:moveTo>
                  <a:cubicBezTo>
                    <a:pt x="1307332" y="277812"/>
                    <a:pt x="1350895" y="298667"/>
                    <a:pt x="1380889" y="333904"/>
                  </a:cubicBezTo>
                  <a:cubicBezTo>
                    <a:pt x="1385888" y="341095"/>
                    <a:pt x="1385174" y="351163"/>
                    <a:pt x="1378747" y="356197"/>
                  </a:cubicBezTo>
                  <a:cubicBezTo>
                    <a:pt x="1375890" y="359073"/>
                    <a:pt x="1372319" y="359792"/>
                    <a:pt x="1368749" y="359792"/>
                  </a:cubicBezTo>
                  <a:cubicBezTo>
                    <a:pt x="1364464" y="359792"/>
                    <a:pt x="1359465" y="358354"/>
                    <a:pt x="1356608" y="354759"/>
                  </a:cubicBezTo>
                  <a:cubicBezTo>
                    <a:pt x="1333041" y="325993"/>
                    <a:pt x="1298048" y="309454"/>
                    <a:pt x="1260912" y="309454"/>
                  </a:cubicBezTo>
                  <a:cubicBezTo>
                    <a:pt x="1223776" y="309454"/>
                    <a:pt x="1189497" y="325993"/>
                    <a:pt x="1165930" y="354759"/>
                  </a:cubicBezTo>
                  <a:cubicBezTo>
                    <a:pt x="1160931" y="361231"/>
                    <a:pt x="1150933" y="361950"/>
                    <a:pt x="1143791" y="356197"/>
                  </a:cubicBezTo>
                  <a:cubicBezTo>
                    <a:pt x="1137364" y="351163"/>
                    <a:pt x="1136650" y="341095"/>
                    <a:pt x="1142363" y="333904"/>
                  </a:cubicBezTo>
                  <a:cubicBezTo>
                    <a:pt x="1171643" y="298667"/>
                    <a:pt x="1214492" y="277812"/>
                    <a:pt x="1260912" y="277812"/>
                  </a:cubicBezTo>
                  <a:close/>
                  <a:moveTo>
                    <a:pt x="926306" y="277812"/>
                  </a:moveTo>
                  <a:cubicBezTo>
                    <a:pt x="972593" y="277812"/>
                    <a:pt x="1016031" y="298667"/>
                    <a:pt x="1045940" y="333904"/>
                  </a:cubicBezTo>
                  <a:cubicBezTo>
                    <a:pt x="1050925" y="341095"/>
                    <a:pt x="1050213" y="351163"/>
                    <a:pt x="1043804" y="356197"/>
                  </a:cubicBezTo>
                  <a:cubicBezTo>
                    <a:pt x="1040955" y="359073"/>
                    <a:pt x="1037395" y="359792"/>
                    <a:pt x="1033834" y="359792"/>
                  </a:cubicBezTo>
                  <a:cubicBezTo>
                    <a:pt x="1028849" y="359792"/>
                    <a:pt x="1024577" y="358354"/>
                    <a:pt x="1021728" y="354759"/>
                  </a:cubicBezTo>
                  <a:cubicBezTo>
                    <a:pt x="998229" y="325993"/>
                    <a:pt x="963335" y="309454"/>
                    <a:pt x="926306" y="309454"/>
                  </a:cubicBezTo>
                  <a:cubicBezTo>
                    <a:pt x="889276" y="309454"/>
                    <a:pt x="855095" y="325993"/>
                    <a:pt x="830883" y="354759"/>
                  </a:cubicBezTo>
                  <a:cubicBezTo>
                    <a:pt x="825186" y="361231"/>
                    <a:pt x="815929" y="361950"/>
                    <a:pt x="808808" y="356197"/>
                  </a:cubicBezTo>
                  <a:cubicBezTo>
                    <a:pt x="802399" y="351163"/>
                    <a:pt x="801687" y="341095"/>
                    <a:pt x="807384" y="333904"/>
                  </a:cubicBezTo>
                  <a:cubicBezTo>
                    <a:pt x="836580" y="298667"/>
                    <a:pt x="880019" y="277812"/>
                    <a:pt x="926306" y="277812"/>
                  </a:cubicBezTo>
                  <a:close/>
                  <a:moveTo>
                    <a:pt x="592137" y="277812"/>
                  </a:moveTo>
                  <a:cubicBezTo>
                    <a:pt x="638719" y="277812"/>
                    <a:pt x="682434" y="298667"/>
                    <a:pt x="711817" y="333904"/>
                  </a:cubicBezTo>
                  <a:cubicBezTo>
                    <a:pt x="717550" y="341095"/>
                    <a:pt x="716833" y="351163"/>
                    <a:pt x="710383" y="356197"/>
                  </a:cubicBezTo>
                  <a:cubicBezTo>
                    <a:pt x="707517" y="359073"/>
                    <a:pt x="703934" y="359792"/>
                    <a:pt x="700350" y="359792"/>
                  </a:cubicBezTo>
                  <a:cubicBezTo>
                    <a:pt x="695334" y="359792"/>
                    <a:pt x="691034" y="358354"/>
                    <a:pt x="688167" y="354759"/>
                  </a:cubicBezTo>
                  <a:cubicBezTo>
                    <a:pt x="663802" y="325993"/>
                    <a:pt x="629403" y="309454"/>
                    <a:pt x="592137" y="309454"/>
                  </a:cubicBezTo>
                  <a:cubicBezTo>
                    <a:pt x="554872" y="309454"/>
                    <a:pt x="519756" y="325993"/>
                    <a:pt x="496107" y="354759"/>
                  </a:cubicBezTo>
                  <a:cubicBezTo>
                    <a:pt x="490374" y="361231"/>
                    <a:pt x="480341" y="361950"/>
                    <a:pt x="473891" y="356197"/>
                  </a:cubicBezTo>
                  <a:cubicBezTo>
                    <a:pt x="467441" y="351163"/>
                    <a:pt x="466725" y="341095"/>
                    <a:pt x="471741" y="333904"/>
                  </a:cubicBezTo>
                  <a:cubicBezTo>
                    <a:pt x="501840" y="298667"/>
                    <a:pt x="545555" y="277812"/>
                    <a:pt x="592137" y="277812"/>
                  </a:cubicBezTo>
                  <a:close/>
                  <a:moveTo>
                    <a:pt x="257174" y="277812"/>
                  </a:moveTo>
                  <a:cubicBezTo>
                    <a:pt x="303756" y="277812"/>
                    <a:pt x="347471" y="298667"/>
                    <a:pt x="376854" y="333904"/>
                  </a:cubicBezTo>
                  <a:cubicBezTo>
                    <a:pt x="382587" y="341095"/>
                    <a:pt x="381870" y="351163"/>
                    <a:pt x="375420" y="356197"/>
                  </a:cubicBezTo>
                  <a:cubicBezTo>
                    <a:pt x="372554" y="359073"/>
                    <a:pt x="368254" y="359792"/>
                    <a:pt x="365387" y="359792"/>
                  </a:cubicBezTo>
                  <a:cubicBezTo>
                    <a:pt x="360371" y="359792"/>
                    <a:pt x="356071" y="358354"/>
                    <a:pt x="353204" y="354759"/>
                  </a:cubicBezTo>
                  <a:cubicBezTo>
                    <a:pt x="328839" y="325993"/>
                    <a:pt x="294440" y="309454"/>
                    <a:pt x="257174" y="309454"/>
                  </a:cubicBezTo>
                  <a:cubicBezTo>
                    <a:pt x="219909" y="309454"/>
                    <a:pt x="184793" y="325993"/>
                    <a:pt x="161144" y="354759"/>
                  </a:cubicBezTo>
                  <a:cubicBezTo>
                    <a:pt x="155411" y="361231"/>
                    <a:pt x="145378" y="361950"/>
                    <a:pt x="138928" y="356197"/>
                  </a:cubicBezTo>
                  <a:cubicBezTo>
                    <a:pt x="132478" y="351163"/>
                    <a:pt x="131762" y="341095"/>
                    <a:pt x="136778" y="333904"/>
                  </a:cubicBezTo>
                  <a:cubicBezTo>
                    <a:pt x="166877" y="298667"/>
                    <a:pt x="210592" y="277812"/>
                    <a:pt x="257174" y="277812"/>
                  </a:cubicBezTo>
                  <a:close/>
                  <a:moveTo>
                    <a:pt x="1093351" y="139700"/>
                  </a:moveTo>
                  <a:cubicBezTo>
                    <a:pt x="1139771" y="139700"/>
                    <a:pt x="1182619" y="159665"/>
                    <a:pt x="1212614" y="196030"/>
                  </a:cubicBezTo>
                  <a:cubicBezTo>
                    <a:pt x="1217613" y="202447"/>
                    <a:pt x="1216899" y="212429"/>
                    <a:pt x="1210471" y="218134"/>
                  </a:cubicBezTo>
                  <a:cubicBezTo>
                    <a:pt x="1207615" y="220273"/>
                    <a:pt x="1204044" y="221699"/>
                    <a:pt x="1200473" y="221699"/>
                  </a:cubicBezTo>
                  <a:cubicBezTo>
                    <a:pt x="1195474" y="221699"/>
                    <a:pt x="1191189" y="219560"/>
                    <a:pt x="1188333" y="215994"/>
                  </a:cubicBezTo>
                  <a:cubicBezTo>
                    <a:pt x="1165480" y="188186"/>
                    <a:pt x="1130487" y="171786"/>
                    <a:pt x="1093351" y="171786"/>
                  </a:cubicBezTo>
                  <a:cubicBezTo>
                    <a:pt x="1056215" y="171786"/>
                    <a:pt x="1021936" y="188186"/>
                    <a:pt x="997655" y="215994"/>
                  </a:cubicBezTo>
                  <a:cubicBezTo>
                    <a:pt x="991942" y="222412"/>
                    <a:pt x="982658" y="223838"/>
                    <a:pt x="975516" y="218134"/>
                  </a:cubicBezTo>
                  <a:cubicBezTo>
                    <a:pt x="969089" y="212429"/>
                    <a:pt x="968375" y="202447"/>
                    <a:pt x="974088" y="196030"/>
                  </a:cubicBezTo>
                  <a:cubicBezTo>
                    <a:pt x="1003368" y="159665"/>
                    <a:pt x="1046931" y="139700"/>
                    <a:pt x="1093351" y="139700"/>
                  </a:cubicBezTo>
                  <a:close/>
                  <a:moveTo>
                    <a:pt x="759619" y="139700"/>
                  </a:moveTo>
                  <a:cubicBezTo>
                    <a:pt x="805906" y="139700"/>
                    <a:pt x="849344" y="159665"/>
                    <a:pt x="878541" y="196030"/>
                  </a:cubicBezTo>
                  <a:cubicBezTo>
                    <a:pt x="884238" y="202447"/>
                    <a:pt x="883526" y="212429"/>
                    <a:pt x="877117" y="218134"/>
                  </a:cubicBezTo>
                  <a:cubicBezTo>
                    <a:pt x="874268" y="220273"/>
                    <a:pt x="870708" y="221699"/>
                    <a:pt x="867147" y="221699"/>
                  </a:cubicBezTo>
                  <a:cubicBezTo>
                    <a:pt x="862162" y="221699"/>
                    <a:pt x="857890" y="219560"/>
                    <a:pt x="855041" y="215994"/>
                  </a:cubicBezTo>
                  <a:cubicBezTo>
                    <a:pt x="830830" y="188186"/>
                    <a:pt x="796648" y="171786"/>
                    <a:pt x="759619" y="171786"/>
                  </a:cubicBezTo>
                  <a:cubicBezTo>
                    <a:pt x="722589" y="171786"/>
                    <a:pt x="688408" y="188186"/>
                    <a:pt x="664196" y="215994"/>
                  </a:cubicBezTo>
                  <a:cubicBezTo>
                    <a:pt x="658499" y="222412"/>
                    <a:pt x="649242" y="223838"/>
                    <a:pt x="642121" y="218134"/>
                  </a:cubicBezTo>
                  <a:cubicBezTo>
                    <a:pt x="635712" y="212429"/>
                    <a:pt x="635000" y="202447"/>
                    <a:pt x="640697" y="196030"/>
                  </a:cubicBezTo>
                  <a:cubicBezTo>
                    <a:pt x="669893" y="159665"/>
                    <a:pt x="713332" y="139700"/>
                    <a:pt x="759619" y="139700"/>
                  </a:cubicBezTo>
                  <a:close/>
                  <a:moveTo>
                    <a:pt x="424656" y="139700"/>
                  </a:moveTo>
                  <a:cubicBezTo>
                    <a:pt x="470943" y="139700"/>
                    <a:pt x="514381" y="159665"/>
                    <a:pt x="543578" y="196030"/>
                  </a:cubicBezTo>
                  <a:cubicBezTo>
                    <a:pt x="549275" y="202447"/>
                    <a:pt x="548563" y="212429"/>
                    <a:pt x="542154" y="218134"/>
                  </a:cubicBezTo>
                  <a:cubicBezTo>
                    <a:pt x="539305" y="220273"/>
                    <a:pt x="535745" y="221699"/>
                    <a:pt x="532184" y="221699"/>
                  </a:cubicBezTo>
                  <a:cubicBezTo>
                    <a:pt x="527199" y="221699"/>
                    <a:pt x="522927" y="219560"/>
                    <a:pt x="520078" y="215994"/>
                  </a:cubicBezTo>
                  <a:cubicBezTo>
                    <a:pt x="495867" y="188186"/>
                    <a:pt x="461685" y="171786"/>
                    <a:pt x="424656" y="171786"/>
                  </a:cubicBezTo>
                  <a:cubicBezTo>
                    <a:pt x="387626" y="171786"/>
                    <a:pt x="352733" y="188186"/>
                    <a:pt x="329233" y="215994"/>
                  </a:cubicBezTo>
                  <a:cubicBezTo>
                    <a:pt x="323536" y="222412"/>
                    <a:pt x="313567" y="223838"/>
                    <a:pt x="307158" y="218134"/>
                  </a:cubicBezTo>
                  <a:cubicBezTo>
                    <a:pt x="300749" y="212429"/>
                    <a:pt x="300037" y="202447"/>
                    <a:pt x="305022" y="196030"/>
                  </a:cubicBezTo>
                  <a:cubicBezTo>
                    <a:pt x="334930" y="159665"/>
                    <a:pt x="378369" y="139700"/>
                    <a:pt x="424656" y="139700"/>
                  </a:cubicBezTo>
                  <a:close/>
                  <a:moveTo>
                    <a:pt x="926306" y="0"/>
                  </a:moveTo>
                  <a:cubicBezTo>
                    <a:pt x="972593" y="0"/>
                    <a:pt x="1016031" y="20855"/>
                    <a:pt x="1045940" y="56092"/>
                  </a:cubicBezTo>
                  <a:cubicBezTo>
                    <a:pt x="1050925" y="63283"/>
                    <a:pt x="1050213" y="72632"/>
                    <a:pt x="1043804" y="78385"/>
                  </a:cubicBezTo>
                  <a:cubicBezTo>
                    <a:pt x="1040955" y="81261"/>
                    <a:pt x="1037395" y="81980"/>
                    <a:pt x="1033834" y="81980"/>
                  </a:cubicBezTo>
                  <a:cubicBezTo>
                    <a:pt x="1028849" y="81980"/>
                    <a:pt x="1024577" y="80542"/>
                    <a:pt x="1021728" y="76947"/>
                  </a:cubicBezTo>
                  <a:cubicBezTo>
                    <a:pt x="998229" y="48181"/>
                    <a:pt x="963335" y="31642"/>
                    <a:pt x="926306" y="31642"/>
                  </a:cubicBezTo>
                  <a:cubicBezTo>
                    <a:pt x="889276" y="31642"/>
                    <a:pt x="855095" y="48181"/>
                    <a:pt x="830883" y="76947"/>
                  </a:cubicBezTo>
                  <a:cubicBezTo>
                    <a:pt x="825186" y="83419"/>
                    <a:pt x="815929" y="84138"/>
                    <a:pt x="808808" y="78385"/>
                  </a:cubicBezTo>
                  <a:cubicBezTo>
                    <a:pt x="802399" y="72632"/>
                    <a:pt x="801687" y="63283"/>
                    <a:pt x="807384" y="56092"/>
                  </a:cubicBezTo>
                  <a:cubicBezTo>
                    <a:pt x="836580" y="20855"/>
                    <a:pt x="880019" y="0"/>
                    <a:pt x="926306" y="0"/>
                  </a:cubicBezTo>
                  <a:close/>
                  <a:moveTo>
                    <a:pt x="592137" y="0"/>
                  </a:moveTo>
                  <a:cubicBezTo>
                    <a:pt x="638719" y="0"/>
                    <a:pt x="682434" y="20855"/>
                    <a:pt x="711817" y="56092"/>
                  </a:cubicBezTo>
                  <a:cubicBezTo>
                    <a:pt x="717550" y="63283"/>
                    <a:pt x="716833" y="72632"/>
                    <a:pt x="710383" y="78385"/>
                  </a:cubicBezTo>
                  <a:cubicBezTo>
                    <a:pt x="707517" y="81261"/>
                    <a:pt x="703934" y="81980"/>
                    <a:pt x="700350" y="81980"/>
                  </a:cubicBezTo>
                  <a:cubicBezTo>
                    <a:pt x="695334" y="81980"/>
                    <a:pt x="691034" y="80542"/>
                    <a:pt x="688167" y="76947"/>
                  </a:cubicBezTo>
                  <a:cubicBezTo>
                    <a:pt x="663802" y="48181"/>
                    <a:pt x="629403" y="31642"/>
                    <a:pt x="592137" y="31642"/>
                  </a:cubicBezTo>
                  <a:cubicBezTo>
                    <a:pt x="554872" y="31642"/>
                    <a:pt x="519756" y="48181"/>
                    <a:pt x="496107" y="76947"/>
                  </a:cubicBezTo>
                  <a:cubicBezTo>
                    <a:pt x="490374" y="83419"/>
                    <a:pt x="480341" y="84138"/>
                    <a:pt x="473891" y="78385"/>
                  </a:cubicBezTo>
                  <a:cubicBezTo>
                    <a:pt x="467441" y="72632"/>
                    <a:pt x="466725" y="63283"/>
                    <a:pt x="471741" y="56092"/>
                  </a:cubicBezTo>
                  <a:cubicBezTo>
                    <a:pt x="501840" y="20855"/>
                    <a:pt x="545555" y="0"/>
                    <a:pt x="592137"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29103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3"/>
            </p:custDataLst>
            <p:extLst>
              <p:ext uri="{D42A27DB-BD31-4B8C-83A1-F6EECF244321}">
                <p14:modId xmlns:p14="http://schemas.microsoft.com/office/powerpoint/2010/main" val="58717126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799" name="think-cell Slide" r:id="rId7" imgW="324" imgH="324" progId="TCLayout.ActiveDocument.1">
                  <p:embed/>
                </p:oleObj>
              </mc:Choice>
              <mc:Fallback>
                <p:oleObj name="think-cell Slide" r:id="rId7" imgW="324" imgH="324" progId="TCLayout.ActiveDocument.1">
                  <p:embed/>
                  <p:pic>
                    <p:nvPicPr>
                      <p:cNvPr id="3" name="Object 2" hidden="1"/>
                      <p:cNvPicPr/>
                      <p:nvPr/>
                    </p:nvPicPr>
                    <p:blipFill>
                      <a:blip r:embed="rId8"/>
                      <a:stretch>
                        <a:fillRect/>
                      </a:stretch>
                    </p:blipFill>
                    <p:spPr>
                      <a:xfrm>
                        <a:off x="1588" y="1588"/>
                        <a:ext cx="1587" cy="1587"/>
                      </a:xfrm>
                      <a:prstGeom prst="rect">
                        <a:avLst/>
                      </a:prstGeom>
                    </p:spPr>
                  </p:pic>
                </p:oleObj>
              </mc:Fallback>
            </mc:AlternateContent>
          </a:graphicData>
        </a:graphic>
      </p:graphicFrame>
      <p:sp>
        <p:nvSpPr>
          <p:cNvPr id="5" name="Rectangle 4" hidden="1"/>
          <p:cNvSpPr/>
          <p:nvPr>
            <p:custDataLst>
              <p:tags r:id="rId4"/>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US" sz="3200" dirty="0">
              <a:solidFill>
                <a:srgbClr val="FFFFFF"/>
              </a:solidFill>
              <a:latin typeface="Trebuchet MS" panose="020B0603020202020204" pitchFamily="34" charset="0"/>
              <a:ea typeface="+mj-ea"/>
              <a:cs typeface="+mj-cs"/>
              <a:sym typeface="Trebuchet MS" panose="020B0603020202020204" pitchFamily="34" charset="0"/>
            </a:endParaRPr>
          </a:p>
        </p:txBody>
      </p:sp>
      <p:pic>
        <p:nvPicPr>
          <p:cNvPr id="8" name="Picture 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flipH="1">
            <a:off x="8148098" y="-6350"/>
            <a:ext cx="4043902" cy="6864350"/>
          </a:xfrm>
          <a:prstGeom prst="rect">
            <a:avLst/>
          </a:prstGeom>
        </p:spPr>
      </p:pic>
      <p:pic>
        <p:nvPicPr>
          <p:cNvPr id="6" name="Picture 5"/>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4098641" y="6350"/>
            <a:ext cx="4028214" cy="6858000"/>
          </a:xfrm>
          <a:prstGeom prst="rect">
            <a:avLst/>
          </a:prstGeom>
        </p:spPr>
      </p:pic>
      <p:pic>
        <p:nvPicPr>
          <p:cNvPr id="7" name="Picture 6"/>
          <p:cNvPicPr>
            <a:picLocks noChangeAspect="1"/>
          </p:cNvPicPr>
          <p:nvPr/>
        </p:nvPicPr>
        <p:blipFill rotWithShape="1">
          <a:blip r:embed="rId11" cstate="screen">
            <a:extLst>
              <a:ext uri="{28A0092B-C50C-407E-A947-70E740481C1C}">
                <a14:useLocalDpi xmlns:a14="http://schemas.microsoft.com/office/drawing/2010/main"/>
              </a:ext>
            </a:extLst>
          </a:blip>
          <a:srcRect l="29398" t="8741" r="101" b="27"/>
          <a:stretch/>
        </p:blipFill>
        <p:spPr bwMode="ltGray">
          <a:xfrm flipH="1">
            <a:off x="3671068" y="0"/>
            <a:ext cx="416951" cy="6858000"/>
          </a:xfrm>
          <a:prstGeom prst="rect">
            <a:avLst/>
          </a:prstGeom>
        </p:spPr>
      </p:pic>
      <p:sp>
        <p:nvSpPr>
          <p:cNvPr id="13" name="Rectangle 12"/>
          <p:cNvSpPr/>
          <p:nvPr/>
        </p:nvSpPr>
        <p:spPr>
          <a:xfrm>
            <a:off x="4075319" y="0"/>
            <a:ext cx="4051536" cy="6858000"/>
          </a:xfrm>
          <a:prstGeom prst="rect">
            <a:avLst/>
          </a:prstGeom>
          <a:gradFill flip="none" rotWithShape="1">
            <a:gsLst>
              <a:gs pos="0">
                <a:srgbClr val="000000">
                  <a:alpha val="60000"/>
                </a:srgbClr>
              </a:gs>
              <a:gs pos="100000">
                <a:srgbClr val="000000">
                  <a:alpha val="0"/>
                </a:srgbClr>
              </a:gs>
            </a:gsLst>
            <a:lin ang="16200000" scaled="1"/>
            <a:tileRect/>
          </a:gra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sp>
        <p:nvSpPr>
          <p:cNvPr id="14" name="Rectangle 13"/>
          <p:cNvSpPr/>
          <p:nvPr/>
        </p:nvSpPr>
        <p:spPr>
          <a:xfrm>
            <a:off x="8148098" y="-6350"/>
            <a:ext cx="4028214" cy="6864350"/>
          </a:xfrm>
          <a:prstGeom prst="rect">
            <a:avLst/>
          </a:prstGeom>
          <a:gradFill flip="none" rotWithShape="1">
            <a:gsLst>
              <a:gs pos="1000">
                <a:srgbClr val="000000">
                  <a:alpha val="60000"/>
                </a:srgbClr>
              </a:gs>
              <a:gs pos="100000">
                <a:srgbClr val="000000">
                  <a:alpha val="0"/>
                </a:srgbClr>
              </a:gs>
            </a:gsLst>
            <a:lin ang="16200000" scaled="1"/>
            <a:tileRect/>
          </a:gradFill>
          <a:ln w="952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endParaRPr>
          </a:p>
        </p:txBody>
      </p:sp>
      <p:cxnSp>
        <p:nvCxnSpPr>
          <p:cNvPr id="4" name="Straight Connector 3"/>
          <p:cNvCxnSpPr/>
          <p:nvPr/>
        </p:nvCxnSpPr>
        <p:spPr>
          <a:xfrm>
            <a:off x="8137476" y="12700"/>
            <a:ext cx="0" cy="6845300"/>
          </a:xfrm>
          <a:prstGeom prst="line">
            <a:avLst/>
          </a:prstGeom>
          <a:ln w="3810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vert="horz"/>
          <a:lstStyle/>
          <a:p>
            <a:r>
              <a:rPr lang="en-US" dirty="0"/>
              <a:t>Response &amp; Comments Rates</a:t>
            </a:r>
          </a:p>
        </p:txBody>
      </p:sp>
      <p:sp>
        <p:nvSpPr>
          <p:cNvPr id="11" name="TextBox 10"/>
          <p:cNvSpPr txBox="1"/>
          <p:nvPr/>
        </p:nvSpPr>
        <p:spPr>
          <a:xfrm>
            <a:off x="4957656" y="5672182"/>
            <a:ext cx="2301830" cy="551090"/>
          </a:xfrm>
          <a:prstGeom prst="rect">
            <a:avLst/>
          </a:prstGeom>
          <a:noFill/>
        </p:spPr>
        <p:txBody>
          <a:bodyPr wrap="square" tIns="90000" bIns="90000" rtlCol="0">
            <a:spAutoFit/>
          </a:bodyPr>
          <a:lstStyle/>
          <a:p>
            <a:pPr algn="ctr">
              <a:buSzPct val="100000"/>
              <a:buFont typeface="Trebuchet MS" panose="020B0603020202020204" pitchFamily="34" charset="0"/>
              <a:buChar char="​"/>
            </a:pPr>
            <a:r>
              <a:rPr lang="en-US" sz="2400" dirty="0">
                <a:solidFill>
                  <a:srgbClr val="FFFFFF"/>
                </a:solidFill>
                <a:latin typeface="Trebuchet MS" panose="020B0603020202020204" pitchFamily="34" charset="0"/>
              </a:rPr>
              <a:t>Quantitative</a:t>
            </a:r>
          </a:p>
        </p:txBody>
      </p:sp>
      <p:sp>
        <p:nvSpPr>
          <p:cNvPr id="12" name="TextBox 11"/>
          <p:cNvSpPr txBox="1"/>
          <p:nvPr/>
        </p:nvSpPr>
        <p:spPr>
          <a:xfrm>
            <a:off x="9019134" y="5672182"/>
            <a:ext cx="2301830" cy="551090"/>
          </a:xfrm>
          <a:prstGeom prst="rect">
            <a:avLst/>
          </a:prstGeom>
          <a:noFill/>
        </p:spPr>
        <p:txBody>
          <a:bodyPr wrap="square" tIns="90000" bIns="90000" rtlCol="0">
            <a:spAutoFit/>
          </a:bodyPr>
          <a:lstStyle/>
          <a:p>
            <a:pPr algn="ctr">
              <a:buSzPct val="100000"/>
              <a:buFont typeface="Trebuchet MS" panose="020B0603020202020204" pitchFamily="34" charset="0"/>
              <a:buChar char="​"/>
            </a:pPr>
            <a:r>
              <a:rPr lang="en-US" sz="2400" dirty="0">
                <a:solidFill>
                  <a:srgbClr val="FFFFFF"/>
                </a:solidFill>
                <a:latin typeface="Trebuchet MS" panose="020B0603020202020204" pitchFamily="34" charset="0"/>
              </a:rPr>
              <a:t>Qualitative</a:t>
            </a:r>
          </a:p>
        </p:txBody>
      </p:sp>
      <p:sp>
        <p:nvSpPr>
          <p:cNvPr id="28" name="Oval 27">
            <a:extLst>
              <a:ext uri="{FF2B5EF4-FFF2-40B4-BE49-F238E27FC236}">
                <a16:creationId xmlns:a16="http://schemas.microsoft.com/office/drawing/2014/main" id="{DD2CB836-740E-4851-81AA-A7EF4BF4E83A}"/>
              </a:ext>
            </a:extLst>
          </p:cNvPr>
          <p:cNvSpPr>
            <a:spLocks noChangeAspect="1"/>
          </p:cNvSpPr>
          <p:nvPr/>
        </p:nvSpPr>
        <p:spPr>
          <a:xfrm>
            <a:off x="4831357" y="1655690"/>
            <a:ext cx="2521207" cy="2521207"/>
          </a:xfrm>
          <a:prstGeom prst="ellipse">
            <a:avLst/>
          </a:prstGeom>
          <a:solidFill>
            <a:srgbClr val="FFFFFF"/>
          </a:solidFill>
          <a:ln w="38100" cap="rnd">
            <a:gradFill flip="none" rotWithShape="1">
              <a:gsLst>
                <a:gs pos="0">
                  <a:srgbClr val="295E7E"/>
                </a:gs>
                <a:gs pos="100000">
                  <a:srgbClr val="30C1D7"/>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200" kern="0" dirty="0">
              <a:solidFill>
                <a:schemeClr val="bg1">
                  <a:lumMod val="50000"/>
                </a:schemeClr>
              </a:solidFill>
            </a:endParaRPr>
          </a:p>
        </p:txBody>
      </p:sp>
      <p:sp>
        <p:nvSpPr>
          <p:cNvPr id="9" name="Rectangle 8"/>
          <p:cNvSpPr/>
          <p:nvPr/>
        </p:nvSpPr>
        <p:spPr>
          <a:xfrm>
            <a:off x="4939853" y="2129623"/>
            <a:ext cx="2318471" cy="6307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4000" dirty="0">
                <a:solidFill>
                  <a:srgbClr val="575757"/>
                </a:solidFill>
              </a:rPr>
              <a:t>15,407</a:t>
            </a:r>
            <a:r>
              <a:rPr lang="en-US" sz="4000" baseline="30000" dirty="0">
                <a:solidFill>
                  <a:srgbClr val="575757"/>
                </a:solidFill>
              </a:rPr>
              <a:t>1</a:t>
            </a:r>
          </a:p>
        </p:txBody>
      </p:sp>
      <p:sp>
        <p:nvSpPr>
          <p:cNvPr id="19" name="Rectangle 18"/>
          <p:cNvSpPr/>
          <p:nvPr/>
        </p:nvSpPr>
        <p:spPr>
          <a:xfrm>
            <a:off x="4988746" y="3175646"/>
            <a:ext cx="2220686" cy="62114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dirty="0">
                <a:solidFill>
                  <a:srgbClr val="295E7E"/>
                </a:solidFill>
              </a:rPr>
              <a:t>CT: 53% | BST: 30%</a:t>
            </a:r>
          </a:p>
          <a:p>
            <a:pPr algn="ctr">
              <a:lnSpc>
                <a:spcPct val="90000"/>
              </a:lnSpc>
              <a:spcAft>
                <a:spcPts val="1000"/>
              </a:spcAft>
            </a:pPr>
            <a:r>
              <a:rPr lang="en-US" dirty="0">
                <a:solidFill>
                  <a:srgbClr val="295E7E"/>
                </a:solidFill>
              </a:rPr>
              <a:t>Other: 18%</a:t>
            </a:r>
            <a:r>
              <a:rPr lang="en-US" baseline="30000" dirty="0">
                <a:solidFill>
                  <a:srgbClr val="295E7E"/>
                </a:solidFill>
              </a:rPr>
              <a:t>2</a:t>
            </a:r>
          </a:p>
        </p:txBody>
      </p:sp>
      <p:sp>
        <p:nvSpPr>
          <p:cNvPr id="23" name="Rectangle 22"/>
          <p:cNvSpPr/>
          <p:nvPr/>
        </p:nvSpPr>
        <p:spPr>
          <a:xfrm>
            <a:off x="4978123" y="2747835"/>
            <a:ext cx="2241930" cy="34834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400" dirty="0">
                <a:solidFill>
                  <a:srgbClr val="575757"/>
                </a:solidFill>
              </a:rPr>
              <a:t>Respondents</a:t>
            </a:r>
          </a:p>
        </p:txBody>
      </p:sp>
      <p:sp>
        <p:nvSpPr>
          <p:cNvPr id="31" name="Oval 30">
            <a:extLst>
              <a:ext uri="{FF2B5EF4-FFF2-40B4-BE49-F238E27FC236}">
                <a16:creationId xmlns:a16="http://schemas.microsoft.com/office/drawing/2014/main" id="{BE59571A-11B5-47F3-A225-E6443B48BA50}"/>
              </a:ext>
            </a:extLst>
          </p:cNvPr>
          <p:cNvSpPr>
            <a:spLocks noChangeAspect="1"/>
          </p:cNvSpPr>
          <p:nvPr/>
        </p:nvSpPr>
        <p:spPr>
          <a:xfrm>
            <a:off x="9019134" y="1655690"/>
            <a:ext cx="2521207" cy="2521207"/>
          </a:xfrm>
          <a:prstGeom prst="ellipse">
            <a:avLst/>
          </a:prstGeom>
          <a:solidFill>
            <a:srgbClr val="FFFFFF"/>
          </a:solidFill>
          <a:ln w="38100" cap="rnd">
            <a:gradFill flip="none" rotWithShape="1">
              <a:gsLst>
                <a:gs pos="0">
                  <a:srgbClr val="295E7E"/>
                </a:gs>
                <a:gs pos="100000">
                  <a:srgbClr val="30C1D7"/>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200" kern="0" dirty="0">
              <a:solidFill>
                <a:schemeClr val="bg1">
                  <a:lumMod val="50000"/>
                </a:schemeClr>
              </a:solidFill>
            </a:endParaRPr>
          </a:p>
        </p:txBody>
      </p:sp>
      <p:sp>
        <p:nvSpPr>
          <p:cNvPr id="36" name="Rectangle 35">
            <a:extLst>
              <a:ext uri="{FF2B5EF4-FFF2-40B4-BE49-F238E27FC236}">
                <a16:creationId xmlns:a16="http://schemas.microsoft.com/office/drawing/2014/main" id="{A3C561EE-E99A-487D-AAF4-D29E2CC3ED64}"/>
              </a:ext>
            </a:extLst>
          </p:cNvPr>
          <p:cNvSpPr/>
          <p:nvPr/>
        </p:nvSpPr>
        <p:spPr>
          <a:xfrm>
            <a:off x="9127630" y="2129623"/>
            <a:ext cx="2318471" cy="630758"/>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4000" dirty="0">
                <a:solidFill>
                  <a:srgbClr val="575757"/>
                </a:solidFill>
              </a:rPr>
              <a:t>2,335</a:t>
            </a:r>
            <a:endParaRPr lang="en-US" sz="4000" baseline="30000" dirty="0">
              <a:solidFill>
                <a:srgbClr val="575757"/>
              </a:solidFill>
            </a:endParaRPr>
          </a:p>
        </p:txBody>
      </p:sp>
      <p:sp>
        <p:nvSpPr>
          <p:cNvPr id="37" name="Rectangle 36">
            <a:extLst>
              <a:ext uri="{FF2B5EF4-FFF2-40B4-BE49-F238E27FC236}">
                <a16:creationId xmlns:a16="http://schemas.microsoft.com/office/drawing/2014/main" id="{5F30EA4D-C2ED-436D-B5BF-2E6335EE2E51}"/>
              </a:ext>
            </a:extLst>
          </p:cNvPr>
          <p:cNvSpPr/>
          <p:nvPr/>
        </p:nvSpPr>
        <p:spPr>
          <a:xfrm>
            <a:off x="9176523" y="3175646"/>
            <a:ext cx="2220686" cy="621145"/>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dirty="0">
                <a:solidFill>
                  <a:srgbClr val="295E7E"/>
                </a:solidFill>
              </a:rPr>
              <a:t>CT: 64% | BST: 18%</a:t>
            </a:r>
          </a:p>
          <a:p>
            <a:pPr algn="ctr">
              <a:lnSpc>
                <a:spcPct val="90000"/>
              </a:lnSpc>
              <a:spcAft>
                <a:spcPts val="1000"/>
              </a:spcAft>
            </a:pPr>
            <a:r>
              <a:rPr lang="en-US" dirty="0">
                <a:solidFill>
                  <a:srgbClr val="295E7E"/>
                </a:solidFill>
              </a:rPr>
              <a:t>Other: 18%</a:t>
            </a:r>
          </a:p>
        </p:txBody>
      </p:sp>
      <p:sp>
        <p:nvSpPr>
          <p:cNvPr id="38" name="Rectangle 37">
            <a:extLst>
              <a:ext uri="{FF2B5EF4-FFF2-40B4-BE49-F238E27FC236}">
                <a16:creationId xmlns:a16="http://schemas.microsoft.com/office/drawing/2014/main" id="{5B34BA12-6F54-430C-AF7E-77D8D574EDFC}"/>
              </a:ext>
            </a:extLst>
          </p:cNvPr>
          <p:cNvSpPr/>
          <p:nvPr/>
        </p:nvSpPr>
        <p:spPr>
          <a:xfrm>
            <a:off x="9165900" y="2747835"/>
            <a:ext cx="2241930" cy="34834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spcAft>
                <a:spcPts val="1000"/>
              </a:spcAft>
            </a:pPr>
            <a:r>
              <a:rPr lang="en-US" sz="1400" dirty="0">
                <a:solidFill>
                  <a:srgbClr val="575757"/>
                </a:solidFill>
              </a:rPr>
              <a:t>IT-related comments</a:t>
            </a:r>
          </a:p>
        </p:txBody>
      </p:sp>
      <p:sp>
        <p:nvSpPr>
          <p:cNvPr id="50" name="Oval 49">
            <a:extLst>
              <a:ext uri="{FF2B5EF4-FFF2-40B4-BE49-F238E27FC236}">
                <a16:creationId xmlns:a16="http://schemas.microsoft.com/office/drawing/2014/main" id="{F5922392-F639-4BCC-81E2-21C9393B70B5}"/>
              </a:ext>
            </a:extLst>
          </p:cNvPr>
          <p:cNvSpPr>
            <a:spLocks noChangeAspect="1"/>
          </p:cNvSpPr>
          <p:nvPr/>
        </p:nvSpPr>
        <p:spPr>
          <a:xfrm>
            <a:off x="9795706" y="4032072"/>
            <a:ext cx="1041338" cy="1041338"/>
          </a:xfrm>
          <a:prstGeom prst="ellipse">
            <a:avLst/>
          </a:prstGeom>
          <a:solidFill>
            <a:srgbClr val="FFFFFF"/>
          </a:solidFill>
          <a:ln w="38100" cap="rnd">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200" kern="0" dirty="0">
              <a:solidFill>
                <a:schemeClr val="bg1">
                  <a:lumMod val="50000"/>
                </a:schemeClr>
              </a:solidFill>
            </a:endParaRPr>
          </a:p>
        </p:txBody>
      </p:sp>
      <p:sp>
        <p:nvSpPr>
          <p:cNvPr id="51" name="Rectangle 50">
            <a:extLst>
              <a:ext uri="{FF2B5EF4-FFF2-40B4-BE49-F238E27FC236}">
                <a16:creationId xmlns:a16="http://schemas.microsoft.com/office/drawing/2014/main" id="{A28E7B36-272F-47E2-B21F-B8BEFC9A9E53}"/>
              </a:ext>
            </a:extLst>
          </p:cNvPr>
          <p:cNvSpPr/>
          <p:nvPr/>
        </p:nvSpPr>
        <p:spPr>
          <a:xfrm>
            <a:off x="9865588" y="4230704"/>
            <a:ext cx="929975" cy="392884"/>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E71C57"/>
                </a:solidFill>
                <a:latin typeface="Wingdings 3" panose="05040102010807070707" pitchFamily="18" charset="2"/>
              </a:rPr>
              <a:t>q</a:t>
            </a:r>
            <a:r>
              <a:rPr lang="en-US" sz="1600" dirty="0">
                <a:solidFill>
                  <a:srgbClr val="E71C57"/>
                </a:solidFill>
              </a:rPr>
              <a:t>27%</a:t>
            </a:r>
            <a:r>
              <a:rPr lang="en-US" sz="1600" baseline="30000" dirty="0">
                <a:solidFill>
                  <a:srgbClr val="E71C57"/>
                </a:solidFill>
              </a:rPr>
              <a:t>1</a:t>
            </a:r>
          </a:p>
        </p:txBody>
      </p:sp>
      <p:sp>
        <p:nvSpPr>
          <p:cNvPr id="52" name="Rectangle 51">
            <a:extLst>
              <a:ext uri="{FF2B5EF4-FFF2-40B4-BE49-F238E27FC236}">
                <a16:creationId xmlns:a16="http://schemas.microsoft.com/office/drawing/2014/main" id="{4B49F0AD-F888-4BE9-B97C-4AF8DA35266D}"/>
              </a:ext>
            </a:extLst>
          </p:cNvPr>
          <p:cNvSpPr/>
          <p:nvPr/>
        </p:nvSpPr>
        <p:spPr>
          <a:xfrm>
            <a:off x="9857496" y="4497036"/>
            <a:ext cx="938068" cy="392884"/>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From 2020</a:t>
            </a:r>
          </a:p>
        </p:txBody>
      </p:sp>
      <p:sp>
        <p:nvSpPr>
          <p:cNvPr id="15" name="Oval 14"/>
          <p:cNvSpPr>
            <a:spLocks noChangeAspect="1"/>
          </p:cNvSpPr>
          <p:nvPr/>
        </p:nvSpPr>
        <p:spPr>
          <a:xfrm>
            <a:off x="5575331" y="4032072"/>
            <a:ext cx="1041338" cy="1041338"/>
          </a:xfrm>
          <a:prstGeom prst="ellipse">
            <a:avLst/>
          </a:prstGeom>
          <a:solidFill>
            <a:srgbClr val="FFFFFF"/>
          </a:solidFill>
          <a:ln w="38100" cap="rnd">
            <a:gradFill flip="none" rotWithShape="1">
              <a:gsLst>
                <a:gs pos="0">
                  <a:schemeClr val="accent5"/>
                </a:gs>
                <a:gs pos="100000">
                  <a:schemeClr val="bg1">
                    <a:lumMod val="75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algn="ctr"/>
            <a:endParaRPr lang="en-US" sz="1200" kern="0" dirty="0">
              <a:solidFill>
                <a:schemeClr val="bg1">
                  <a:lumMod val="50000"/>
                </a:schemeClr>
              </a:solidFill>
            </a:endParaRPr>
          </a:p>
        </p:txBody>
      </p:sp>
      <p:sp>
        <p:nvSpPr>
          <p:cNvPr id="40" name="Rectangle 39"/>
          <p:cNvSpPr/>
          <p:nvPr/>
        </p:nvSpPr>
        <p:spPr>
          <a:xfrm>
            <a:off x="5715936" y="4230704"/>
            <a:ext cx="765414" cy="392884"/>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a:solidFill>
                  <a:srgbClr val="E71C57"/>
                </a:solidFill>
                <a:latin typeface="Wingdings 3" panose="05040102010807070707" pitchFamily="18" charset="2"/>
              </a:rPr>
              <a:t>q</a:t>
            </a:r>
            <a:r>
              <a:rPr lang="en-US" sz="1600" dirty="0">
                <a:solidFill>
                  <a:srgbClr val="E71C57"/>
                </a:solidFill>
              </a:rPr>
              <a:t>14%</a:t>
            </a:r>
          </a:p>
        </p:txBody>
      </p:sp>
      <p:sp>
        <p:nvSpPr>
          <p:cNvPr id="41" name="Rectangle 40"/>
          <p:cNvSpPr/>
          <p:nvPr/>
        </p:nvSpPr>
        <p:spPr>
          <a:xfrm>
            <a:off x="5637121" y="4497036"/>
            <a:ext cx="938068" cy="392884"/>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575757"/>
                </a:solidFill>
              </a:rPr>
              <a:t>From 2020</a:t>
            </a:r>
          </a:p>
        </p:txBody>
      </p:sp>
    </p:spTree>
    <p:custDataLst>
      <p:tags r:id="rId2"/>
    </p:custDataLst>
    <p:extLst>
      <p:ext uri="{BB962C8B-B14F-4D97-AF65-F5344CB8AC3E}">
        <p14:creationId xmlns:p14="http://schemas.microsoft.com/office/powerpoint/2010/main" val="3340029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3" name="think-cell Slide" r:id="rId5" imgW="473" imgH="473" progId="TCLayout.ActiveDocument.1">
                  <p:embed/>
                </p:oleObj>
              </mc:Choice>
              <mc:Fallback>
                <p:oleObj name="think-cell Slide" r:id="rId5" imgW="473" imgH="473" progId="TCLayout.ActiveDocument.1">
                  <p:embed/>
                  <p:pic>
                    <p:nvPicPr>
                      <p:cNvPr id="3" name="Object 2"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GB" sz="5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a:lstStyle/>
          <a:p>
            <a:r>
              <a:rPr lang="en-GB" dirty="0"/>
              <a:t>Key Takeaways</a:t>
            </a:r>
            <a:endParaRPr lang="en-GB" sz="3200" i="1" dirty="0"/>
          </a:p>
        </p:txBody>
      </p:sp>
      <p:grpSp>
        <p:nvGrpSpPr>
          <p:cNvPr id="11" name="Group 10"/>
          <p:cNvGrpSpPr>
            <a:grpSpLocks noChangeAspect="1"/>
          </p:cNvGrpSpPr>
          <p:nvPr/>
        </p:nvGrpSpPr>
        <p:grpSpPr>
          <a:xfrm>
            <a:off x="9449435" y="1671161"/>
            <a:ext cx="1644650" cy="1646238"/>
            <a:chOff x="5273675" y="2606040"/>
            <a:chExt cx="1644650" cy="1646238"/>
          </a:xfrm>
        </p:grpSpPr>
        <p:sp>
          <p:nvSpPr>
            <p:cNvPr id="12" name="AutoShape 16"/>
            <p:cNvSpPr>
              <a:spLocks noChangeAspect="1" noChangeArrowheads="1" noTextEdit="1"/>
            </p:cNvSpPr>
            <p:nvPr/>
          </p:nvSpPr>
          <p:spPr bwMode="auto">
            <a:xfrm>
              <a:off x="5273675" y="2606040"/>
              <a:ext cx="1644650"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p:cNvSpPr>
              <a:spLocks/>
            </p:cNvSpPr>
            <p:nvPr/>
          </p:nvSpPr>
          <p:spPr bwMode="auto">
            <a:xfrm>
              <a:off x="5437186" y="3025140"/>
              <a:ext cx="1311276" cy="788987"/>
            </a:xfrm>
            <a:custGeom>
              <a:avLst/>
              <a:gdLst>
                <a:gd name="connsiteX0" fmla="*/ 655640 w 1311276"/>
                <a:gd name="connsiteY0" fmla="*/ 439738 h 788987"/>
                <a:gd name="connsiteX1" fmla="*/ 596902 w 1311276"/>
                <a:gd name="connsiteY1" fmla="*/ 498476 h 788987"/>
                <a:gd name="connsiteX2" fmla="*/ 655640 w 1311276"/>
                <a:gd name="connsiteY2" fmla="*/ 557214 h 788987"/>
                <a:gd name="connsiteX3" fmla="*/ 714378 w 1311276"/>
                <a:gd name="connsiteY3" fmla="*/ 498476 h 788987"/>
                <a:gd name="connsiteX4" fmla="*/ 655640 w 1311276"/>
                <a:gd name="connsiteY4" fmla="*/ 439738 h 788987"/>
                <a:gd name="connsiteX5" fmla="*/ 1041249 w 1311276"/>
                <a:gd name="connsiteY5" fmla="*/ 314325 h 788987"/>
                <a:gd name="connsiteX6" fmla="*/ 1247777 w 1311276"/>
                <a:gd name="connsiteY6" fmla="*/ 520853 h 788987"/>
                <a:gd name="connsiteX7" fmla="*/ 1232055 w 1311276"/>
                <a:gd name="connsiteY7" fmla="*/ 536575 h 788987"/>
                <a:gd name="connsiteX8" fmla="*/ 1216333 w 1311276"/>
                <a:gd name="connsiteY8" fmla="*/ 520853 h 788987"/>
                <a:gd name="connsiteX9" fmla="*/ 1041249 w 1311276"/>
                <a:gd name="connsiteY9" fmla="*/ 345054 h 788987"/>
                <a:gd name="connsiteX10" fmla="*/ 1025527 w 1311276"/>
                <a:gd name="connsiteY10" fmla="*/ 330047 h 788987"/>
                <a:gd name="connsiteX11" fmla="*/ 1041249 w 1311276"/>
                <a:gd name="connsiteY11" fmla="*/ 314325 h 788987"/>
                <a:gd name="connsiteX12" fmla="*/ 268493 w 1311276"/>
                <a:gd name="connsiteY12" fmla="*/ 314325 h 788987"/>
                <a:gd name="connsiteX13" fmla="*/ 284164 w 1311276"/>
                <a:gd name="connsiteY13" fmla="*/ 330047 h 788987"/>
                <a:gd name="connsiteX14" fmla="*/ 268493 w 1311276"/>
                <a:gd name="connsiteY14" fmla="*/ 345054 h 788987"/>
                <a:gd name="connsiteX15" fmla="*/ 93257 w 1311276"/>
                <a:gd name="connsiteY15" fmla="*/ 520853 h 788987"/>
                <a:gd name="connsiteX16" fmla="*/ 77585 w 1311276"/>
                <a:gd name="connsiteY16" fmla="*/ 536575 h 788987"/>
                <a:gd name="connsiteX17" fmla="*/ 61914 w 1311276"/>
                <a:gd name="connsiteY17" fmla="*/ 520853 h 788987"/>
                <a:gd name="connsiteX18" fmla="*/ 268493 w 1311276"/>
                <a:gd name="connsiteY18" fmla="*/ 314325 h 788987"/>
                <a:gd name="connsiteX19" fmla="*/ 1042195 w 1311276"/>
                <a:gd name="connsiteY19" fmla="*/ 282574 h 788987"/>
                <a:gd name="connsiteX20" fmla="*/ 804863 w 1311276"/>
                <a:gd name="connsiteY20" fmla="*/ 519906 h 788987"/>
                <a:gd name="connsiteX21" fmla="*/ 1042195 w 1311276"/>
                <a:gd name="connsiteY21" fmla="*/ 757238 h 788987"/>
                <a:gd name="connsiteX22" fmla="*/ 1279527 w 1311276"/>
                <a:gd name="connsiteY22" fmla="*/ 519906 h 788987"/>
                <a:gd name="connsiteX23" fmla="*/ 1042195 w 1311276"/>
                <a:gd name="connsiteY23" fmla="*/ 282574 h 788987"/>
                <a:gd name="connsiteX24" fmla="*/ 267494 w 1311276"/>
                <a:gd name="connsiteY24" fmla="*/ 282573 h 788987"/>
                <a:gd name="connsiteX25" fmla="*/ 30162 w 1311276"/>
                <a:gd name="connsiteY25" fmla="*/ 519905 h 788987"/>
                <a:gd name="connsiteX26" fmla="*/ 267494 w 1311276"/>
                <a:gd name="connsiteY26" fmla="*/ 757237 h 788987"/>
                <a:gd name="connsiteX27" fmla="*/ 504826 w 1311276"/>
                <a:gd name="connsiteY27" fmla="*/ 519905 h 788987"/>
                <a:gd name="connsiteX28" fmla="*/ 267494 w 1311276"/>
                <a:gd name="connsiteY28" fmla="*/ 282573 h 788987"/>
                <a:gd name="connsiteX29" fmla="*/ 1042552 w 1311276"/>
                <a:gd name="connsiteY29" fmla="*/ 250824 h 788987"/>
                <a:gd name="connsiteX30" fmla="*/ 1311276 w 1311276"/>
                <a:gd name="connsiteY30" fmla="*/ 519548 h 788987"/>
                <a:gd name="connsiteX31" fmla="*/ 1042552 w 1311276"/>
                <a:gd name="connsiteY31" fmla="*/ 788987 h 788987"/>
                <a:gd name="connsiteX32" fmla="*/ 773113 w 1311276"/>
                <a:gd name="connsiteY32" fmla="*/ 519548 h 788987"/>
                <a:gd name="connsiteX33" fmla="*/ 1042552 w 1311276"/>
                <a:gd name="connsiteY33" fmla="*/ 250824 h 788987"/>
                <a:gd name="connsiteX34" fmla="*/ 268288 w 1311276"/>
                <a:gd name="connsiteY34" fmla="*/ 250823 h 788987"/>
                <a:gd name="connsiteX35" fmla="*/ 536576 w 1311276"/>
                <a:gd name="connsiteY35" fmla="*/ 519905 h 788987"/>
                <a:gd name="connsiteX36" fmla="*/ 268288 w 1311276"/>
                <a:gd name="connsiteY36" fmla="*/ 788987 h 788987"/>
                <a:gd name="connsiteX37" fmla="*/ 0 w 1311276"/>
                <a:gd name="connsiteY37" fmla="*/ 519905 h 788987"/>
                <a:gd name="connsiteX38" fmla="*/ 268288 w 1311276"/>
                <a:gd name="connsiteY38" fmla="*/ 250823 h 788987"/>
                <a:gd name="connsiteX39" fmla="*/ 461501 w 1311276"/>
                <a:gd name="connsiteY39" fmla="*/ 0 h 788987"/>
                <a:gd name="connsiteX40" fmla="*/ 576414 w 1311276"/>
                <a:gd name="connsiteY40" fmla="*/ 114937 h 788987"/>
                <a:gd name="connsiteX41" fmla="*/ 576414 w 1311276"/>
                <a:gd name="connsiteY41" fmla="*/ 129929 h 788987"/>
                <a:gd name="connsiteX42" fmla="*/ 569277 w 1311276"/>
                <a:gd name="connsiteY42" fmla="*/ 203460 h 788987"/>
                <a:gd name="connsiteX43" fmla="*/ 583551 w 1311276"/>
                <a:gd name="connsiteY43" fmla="*/ 227732 h 788987"/>
                <a:gd name="connsiteX44" fmla="*/ 655640 w 1311276"/>
                <a:gd name="connsiteY44" fmla="*/ 190610 h 788987"/>
                <a:gd name="connsiteX45" fmla="*/ 727728 w 1311276"/>
                <a:gd name="connsiteY45" fmla="*/ 227019 h 788987"/>
                <a:gd name="connsiteX46" fmla="*/ 742002 w 1311276"/>
                <a:gd name="connsiteY46" fmla="*/ 203460 h 788987"/>
                <a:gd name="connsiteX47" fmla="*/ 734865 w 1311276"/>
                <a:gd name="connsiteY47" fmla="*/ 129929 h 788987"/>
                <a:gd name="connsiteX48" fmla="*/ 734865 w 1311276"/>
                <a:gd name="connsiteY48" fmla="*/ 114937 h 788987"/>
                <a:gd name="connsiteX49" fmla="*/ 849778 w 1311276"/>
                <a:gd name="connsiteY49" fmla="*/ 0 h 788987"/>
                <a:gd name="connsiteX50" fmla="*/ 938282 w 1311276"/>
                <a:gd name="connsiteY50" fmla="*/ 42120 h 788987"/>
                <a:gd name="connsiteX51" fmla="*/ 987530 w 1311276"/>
                <a:gd name="connsiteY51" fmla="*/ 98518 h 788987"/>
                <a:gd name="connsiteX52" fmla="*/ 988244 w 1311276"/>
                <a:gd name="connsiteY52" fmla="*/ 102801 h 788987"/>
                <a:gd name="connsiteX53" fmla="*/ 1121714 w 1311276"/>
                <a:gd name="connsiteY53" fmla="*/ 179188 h 788987"/>
                <a:gd name="connsiteX54" fmla="*/ 1133848 w 1311276"/>
                <a:gd name="connsiteY54" fmla="*/ 192038 h 788987"/>
                <a:gd name="connsiteX55" fmla="*/ 1154546 w 1311276"/>
                <a:gd name="connsiteY55" fmla="*/ 214168 h 788987"/>
                <a:gd name="connsiteX56" fmla="*/ 1193802 w 1311276"/>
                <a:gd name="connsiteY56" fmla="*/ 261286 h 788987"/>
                <a:gd name="connsiteX57" fmla="*/ 1041775 w 1311276"/>
                <a:gd name="connsiteY57" fmla="*/ 220594 h 788987"/>
                <a:gd name="connsiteX58" fmla="*/ 744857 w 1311276"/>
                <a:gd name="connsiteY58" fmla="*/ 486162 h 788987"/>
                <a:gd name="connsiteX59" fmla="*/ 745571 w 1311276"/>
                <a:gd name="connsiteY59" fmla="*/ 499013 h 788987"/>
                <a:gd name="connsiteX60" fmla="*/ 655640 w 1311276"/>
                <a:gd name="connsiteY60" fmla="*/ 588963 h 788987"/>
                <a:gd name="connsiteX61" fmla="*/ 566422 w 1311276"/>
                <a:gd name="connsiteY61" fmla="*/ 499013 h 788987"/>
                <a:gd name="connsiteX62" fmla="*/ 566422 w 1311276"/>
                <a:gd name="connsiteY62" fmla="*/ 489018 h 788987"/>
                <a:gd name="connsiteX63" fmla="*/ 268791 w 1311276"/>
                <a:gd name="connsiteY63" fmla="*/ 220594 h 788987"/>
                <a:gd name="connsiteX64" fmla="*/ 117477 w 1311276"/>
                <a:gd name="connsiteY64" fmla="*/ 261286 h 788987"/>
                <a:gd name="connsiteX65" fmla="*/ 156019 w 1311276"/>
                <a:gd name="connsiteY65" fmla="*/ 214168 h 788987"/>
                <a:gd name="connsiteX66" fmla="*/ 177432 w 1311276"/>
                <a:gd name="connsiteY66" fmla="*/ 192038 h 788987"/>
                <a:gd name="connsiteX67" fmla="*/ 189565 w 1311276"/>
                <a:gd name="connsiteY67" fmla="*/ 179188 h 788987"/>
                <a:gd name="connsiteX68" fmla="*/ 322321 w 1311276"/>
                <a:gd name="connsiteY68" fmla="*/ 102801 h 788987"/>
                <a:gd name="connsiteX69" fmla="*/ 323749 w 1311276"/>
                <a:gd name="connsiteY69" fmla="*/ 98518 h 788987"/>
                <a:gd name="connsiteX70" fmla="*/ 372997 w 1311276"/>
                <a:gd name="connsiteY70" fmla="*/ 42120 h 788987"/>
                <a:gd name="connsiteX71" fmla="*/ 461501 w 1311276"/>
                <a:gd name="connsiteY71" fmla="*/ 0 h 7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311276" h="788987">
                  <a:moveTo>
                    <a:pt x="655640" y="439738"/>
                  </a:moveTo>
                  <a:cubicBezTo>
                    <a:pt x="623200" y="439738"/>
                    <a:pt x="596902" y="466036"/>
                    <a:pt x="596902" y="498476"/>
                  </a:cubicBezTo>
                  <a:cubicBezTo>
                    <a:pt x="596902" y="530916"/>
                    <a:pt x="623200" y="557214"/>
                    <a:pt x="655640" y="557214"/>
                  </a:cubicBezTo>
                  <a:cubicBezTo>
                    <a:pt x="688080" y="557214"/>
                    <a:pt x="714378" y="530916"/>
                    <a:pt x="714378" y="498476"/>
                  </a:cubicBezTo>
                  <a:cubicBezTo>
                    <a:pt x="714378" y="466036"/>
                    <a:pt x="688080" y="439738"/>
                    <a:pt x="655640" y="439738"/>
                  </a:cubicBezTo>
                  <a:close/>
                  <a:moveTo>
                    <a:pt x="1041249" y="314325"/>
                  </a:moveTo>
                  <a:cubicBezTo>
                    <a:pt x="1154875" y="314325"/>
                    <a:pt x="1247777" y="407227"/>
                    <a:pt x="1247777" y="520853"/>
                  </a:cubicBezTo>
                  <a:cubicBezTo>
                    <a:pt x="1247777" y="529429"/>
                    <a:pt x="1240631" y="536575"/>
                    <a:pt x="1232055" y="536575"/>
                  </a:cubicBezTo>
                  <a:cubicBezTo>
                    <a:pt x="1223480" y="536575"/>
                    <a:pt x="1216333" y="529429"/>
                    <a:pt x="1216333" y="520853"/>
                  </a:cubicBezTo>
                  <a:cubicBezTo>
                    <a:pt x="1216333" y="424378"/>
                    <a:pt x="1137009" y="345054"/>
                    <a:pt x="1041249" y="345054"/>
                  </a:cubicBezTo>
                  <a:cubicBezTo>
                    <a:pt x="1031959" y="345054"/>
                    <a:pt x="1025527" y="338623"/>
                    <a:pt x="1025527" y="330047"/>
                  </a:cubicBezTo>
                  <a:cubicBezTo>
                    <a:pt x="1025527" y="321471"/>
                    <a:pt x="1031959" y="314325"/>
                    <a:pt x="1041249" y="314325"/>
                  </a:cubicBezTo>
                  <a:close/>
                  <a:moveTo>
                    <a:pt x="268493" y="314325"/>
                  </a:moveTo>
                  <a:cubicBezTo>
                    <a:pt x="277753" y="314325"/>
                    <a:pt x="284164" y="321471"/>
                    <a:pt x="284164" y="330047"/>
                  </a:cubicBezTo>
                  <a:cubicBezTo>
                    <a:pt x="284164" y="338623"/>
                    <a:pt x="277753" y="345054"/>
                    <a:pt x="268493" y="345054"/>
                  </a:cubicBezTo>
                  <a:cubicBezTo>
                    <a:pt x="172327" y="345054"/>
                    <a:pt x="93257" y="424378"/>
                    <a:pt x="93257" y="520853"/>
                  </a:cubicBezTo>
                  <a:cubicBezTo>
                    <a:pt x="93257" y="529429"/>
                    <a:pt x="86133" y="536575"/>
                    <a:pt x="77585" y="536575"/>
                  </a:cubicBezTo>
                  <a:cubicBezTo>
                    <a:pt x="69037" y="536575"/>
                    <a:pt x="61914" y="529429"/>
                    <a:pt x="61914" y="520853"/>
                  </a:cubicBezTo>
                  <a:cubicBezTo>
                    <a:pt x="61914" y="407227"/>
                    <a:pt x="154518" y="314325"/>
                    <a:pt x="268493" y="314325"/>
                  </a:cubicBezTo>
                  <a:close/>
                  <a:moveTo>
                    <a:pt x="1042195" y="282574"/>
                  </a:moveTo>
                  <a:cubicBezTo>
                    <a:pt x="911120" y="282574"/>
                    <a:pt x="804863" y="388831"/>
                    <a:pt x="804863" y="519906"/>
                  </a:cubicBezTo>
                  <a:cubicBezTo>
                    <a:pt x="804863" y="650981"/>
                    <a:pt x="911120" y="757238"/>
                    <a:pt x="1042195" y="757238"/>
                  </a:cubicBezTo>
                  <a:cubicBezTo>
                    <a:pt x="1173270" y="757238"/>
                    <a:pt x="1279527" y="650981"/>
                    <a:pt x="1279527" y="519906"/>
                  </a:cubicBezTo>
                  <a:cubicBezTo>
                    <a:pt x="1279527" y="388831"/>
                    <a:pt x="1173270" y="282574"/>
                    <a:pt x="1042195" y="282574"/>
                  </a:cubicBezTo>
                  <a:close/>
                  <a:moveTo>
                    <a:pt x="267494" y="282573"/>
                  </a:moveTo>
                  <a:cubicBezTo>
                    <a:pt x="136419" y="282573"/>
                    <a:pt x="30162" y="388830"/>
                    <a:pt x="30162" y="519905"/>
                  </a:cubicBezTo>
                  <a:cubicBezTo>
                    <a:pt x="30162" y="650980"/>
                    <a:pt x="136419" y="757237"/>
                    <a:pt x="267494" y="757237"/>
                  </a:cubicBezTo>
                  <a:cubicBezTo>
                    <a:pt x="398569" y="757237"/>
                    <a:pt x="504826" y="650980"/>
                    <a:pt x="504826" y="519905"/>
                  </a:cubicBezTo>
                  <a:cubicBezTo>
                    <a:pt x="504826" y="388830"/>
                    <a:pt x="398569" y="282573"/>
                    <a:pt x="267494" y="282573"/>
                  </a:cubicBezTo>
                  <a:close/>
                  <a:moveTo>
                    <a:pt x="1042552" y="250824"/>
                  </a:moveTo>
                  <a:cubicBezTo>
                    <a:pt x="1190493" y="250824"/>
                    <a:pt x="1311276" y="371607"/>
                    <a:pt x="1311276" y="519548"/>
                  </a:cubicBezTo>
                  <a:cubicBezTo>
                    <a:pt x="1311276" y="668204"/>
                    <a:pt x="1190493" y="788987"/>
                    <a:pt x="1042552" y="788987"/>
                  </a:cubicBezTo>
                  <a:cubicBezTo>
                    <a:pt x="893181" y="788987"/>
                    <a:pt x="773113" y="668204"/>
                    <a:pt x="773113" y="519548"/>
                  </a:cubicBezTo>
                  <a:cubicBezTo>
                    <a:pt x="773113" y="371607"/>
                    <a:pt x="893181" y="250824"/>
                    <a:pt x="1042552" y="250824"/>
                  </a:cubicBezTo>
                  <a:close/>
                  <a:moveTo>
                    <a:pt x="268288" y="250823"/>
                  </a:moveTo>
                  <a:cubicBezTo>
                    <a:pt x="416459" y="250823"/>
                    <a:pt x="536576" y="371295"/>
                    <a:pt x="536576" y="519905"/>
                  </a:cubicBezTo>
                  <a:cubicBezTo>
                    <a:pt x="536576" y="668515"/>
                    <a:pt x="416459" y="788987"/>
                    <a:pt x="268288" y="788987"/>
                  </a:cubicBezTo>
                  <a:cubicBezTo>
                    <a:pt x="120117" y="788987"/>
                    <a:pt x="0" y="668515"/>
                    <a:pt x="0" y="519905"/>
                  </a:cubicBezTo>
                  <a:cubicBezTo>
                    <a:pt x="0" y="371295"/>
                    <a:pt x="120117" y="250823"/>
                    <a:pt x="268288" y="250823"/>
                  </a:cubicBezTo>
                  <a:close/>
                  <a:moveTo>
                    <a:pt x="461501" y="0"/>
                  </a:moveTo>
                  <a:cubicBezTo>
                    <a:pt x="524311" y="0"/>
                    <a:pt x="576414" y="51401"/>
                    <a:pt x="576414" y="114937"/>
                  </a:cubicBezTo>
                  <a:cubicBezTo>
                    <a:pt x="576414" y="119221"/>
                    <a:pt x="576414" y="124932"/>
                    <a:pt x="576414" y="129929"/>
                  </a:cubicBezTo>
                  <a:cubicBezTo>
                    <a:pt x="577128" y="154201"/>
                    <a:pt x="577841" y="183471"/>
                    <a:pt x="569277" y="203460"/>
                  </a:cubicBezTo>
                  <a:cubicBezTo>
                    <a:pt x="574273" y="211313"/>
                    <a:pt x="579269" y="219166"/>
                    <a:pt x="583551" y="227732"/>
                  </a:cubicBezTo>
                  <a:cubicBezTo>
                    <a:pt x="599968" y="205602"/>
                    <a:pt x="626376" y="190610"/>
                    <a:pt x="655640" y="190610"/>
                  </a:cubicBezTo>
                  <a:cubicBezTo>
                    <a:pt x="685617" y="190610"/>
                    <a:pt x="711312" y="204888"/>
                    <a:pt x="727728" y="227019"/>
                  </a:cubicBezTo>
                  <a:cubicBezTo>
                    <a:pt x="732010" y="219166"/>
                    <a:pt x="737006" y="210599"/>
                    <a:pt x="742002" y="203460"/>
                  </a:cubicBezTo>
                  <a:cubicBezTo>
                    <a:pt x="732724" y="183471"/>
                    <a:pt x="734151" y="154201"/>
                    <a:pt x="734865" y="129929"/>
                  </a:cubicBezTo>
                  <a:cubicBezTo>
                    <a:pt x="734865" y="124932"/>
                    <a:pt x="734865" y="119221"/>
                    <a:pt x="734865" y="114937"/>
                  </a:cubicBezTo>
                  <a:cubicBezTo>
                    <a:pt x="734865" y="51401"/>
                    <a:pt x="786255" y="0"/>
                    <a:pt x="849778" y="0"/>
                  </a:cubicBezTo>
                  <a:cubicBezTo>
                    <a:pt x="886892" y="0"/>
                    <a:pt x="914728" y="22131"/>
                    <a:pt x="938282" y="42120"/>
                  </a:cubicBezTo>
                  <a:cubicBezTo>
                    <a:pt x="938996" y="42834"/>
                    <a:pt x="981820" y="81384"/>
                    <a:pt x="987530" y="98518"/>
                  </a:cubicBezTo>
                  <a:cubicBezTo>
                    <a:pt x="988244" y="99945"/>
                    <a:pt x="988244" y="101373"/>
                    <a:pt x="988244" y="102801"/>
                  </a:cubicBezTo>
                  <a:cubicBezTo>
                    <a:pt x="1041061" y="113509"/>
                    <a:pt x="1088168" y="139923"/>
                    <a:pt x="1121714" y="179188"/>
                  </a:cubicBezTo>
                  <a:cubicBezTo>
                    <a:pt x="1124569" y="182757"/>
                    <a:pt x="1128851" y="187041"/>
                    <a:pt x="1133848" y="192038"/>
                  </a:cubicBezTo>
                  <a:cubicBezTo>
                    <a:pt x="1140271" y="198463"/>
                    <a:pt x="1148122" y="206316"/>
                    <a:pt x="1154546" y="214168"/>
                  </a:cubicBezTo>
                  <a:cubicBezTo>
                    <a:pt x="1170962" y="233444"/>
                    <a:pt x="1183810" y="248435"/>
                    <a:pt x="1193802" y="261286"/>
                  </a:cubicBezTo>
                  <a:cubicBezTo>
                    <a:pt x="1148836" y="236299"/>
                    <a:pt x="1097447" y="220594"/>
                    <a:pt x="1041775" y="220594"/>
                  </a:cubicBezTo>
                  <a:cubicBezTo>
                    <a:pt x="888320" y="220594"/>
                    <a:pt x="761274" y="336958"/>
                    <a:pt x="744857" y="486162"/>
                  </a:cubicBezTo>
                  <a:cubicBezTo>
                    <a:pt x="745571" y="490446"/>
                    <a:pt x="745571" y="494729"/>
                    <a:pt x="745571" y="499013"/>
                  </a:cubicBezTo>
                  <a:cubicBezTo>
                    <a:pt x="745571" y="548271"/>
                    <a:pt x="705602" y="588963"/>
                    <a:pt x="655640" y="588963"/>
                  </a:cubicBezTo>
                  <a:cubicBezTo>
                    <a:pt x="606391" y="588963"/>
                    <a:pt x="566422" y="548271"/>
                    <a:pt x="566422" y="499013"/>
                  </a:cubicBezTo>
                  <a:cubicBezTo>
                    <a:pt x="566422" y="495443"/>
                    <a:pt x="566422" y="491873"/>
                    <a:pt x="566422" y="489018"/>
                  </a:cubicBezTo>
                  <a:cubicBezTo>
                    <a:pt x="551433" y="338386"/>
                    <a:pt x="423673" y="220594"/>
                    <a:pt x="268791" y="220594"/>
                  </a:cubicBezTo>
                  <a:cubicBezTo>
                    <a:pt x="213833" y="220594"/>
                    <a:pt x="162443" y="236299"/>
                    <a:pt x="117477" y="261286"/>
                  </a:cubicBezTo>
                  <a:cubicBezTo>
                    <a:pt x="127470" y="248435"/>
                    <a:pt x="140317" y="233444"/>
                    <a:pt x="156019" y="214168"/>
                  </a:cubicBezTo>
                  <a:cubicBezTo>
                    <a:pt x="163157" y="206316"/>
                    <a:pt x="170294" y="198463"/>
                    <a:pt x="177432" y="192038"/>
                  </a:cubicBezTo>
                  <a:cubicBezTo>
                    <a:pt x="181714" y="187041"/>
                    <a:pt x="186710" y="182757"/>
                    <a:pt x="189565" y="179188"/>
                  </a:cubicBezTo>
                  <a:cubicBezTo>
                    <a:pt x="223111" y="139923"/>
                    <a:pt x="270218" y="113509"/>
                    <a:pt x="322321" y="102801"/>
                  </a:cubicBezTo>
                  <a:cubicBezTo>
                    <a:pt x="323035" y="101373"/>
                    <a:pt x="323035" y="99945"/>
                    <a:pt x="323749" y="98518"/>
                  </a:cubicBezTo>
                  <a:cubicBezTo>
                    <a:pt x="329459" y="81384"/>
                    <a:pt x="372283" y="42834"/>
                    <a:pt x="372997" y="42120"/>
                  </a:cubicBezTo>
                  <a:cubicBezTo>
                    <a:pt x="395837" y="22131"/>
                    <a:pt x="424387" y="0"/>
                    <a:pt x="461501"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2990393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Object 19" hidden="1"/>
          <p:cNvGraphicFramePr>
            <a:graphicFrameLocks noChangeAspect="1"/>
          </p:cNvGraphicFramePr>
          <p:nvPr>
            <p:custDataLst>
              <p:tags r:id="rId2"/>
            </p:custDataLst>
            <p:extLst>
              <p:ext uri="{D42A27DB-BD31-4B8C-83A1-F6EECF244321}">
                <p14:modId xmlns:p14="http://schemas.microsoft.com/office/powerpoint/2010/main" val="369886269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47" name="think-cell Slide" r:id="rId6" imgW="270" imgH="270" progId="TCLayout.ActiveDocument.1">
                  <p:embed/>
                </p:oleObj>
              </mc:Choice>
              <mc:Fallback>
                <p:oleObj name="think-cell Slide" r:id="rId6" imgW="270" imgH="270" progId="TCLayout.ActiveDocument.1">
                  <p:embed/>
                  <p:pic>
                    <p:nvPicPr>
                      <p:cNvPr id="20" name="Object 19" hidden="1"/>
                      <p:cNvPicPr/>
                      <p:nvPr/>
                    </p:nvPicPr>
                    <p:blipFill>
                      <a:blip r:embed="rId7"/>
                      <a:stretch>
                        <a:fillRect/>
                      </a:stretch>
                    </p:blipFill>
                    <p:spPr>
                      <a:xfrm>
                        <a:off x="1588" y="1588"/>
                        <a:ext cx="1587" cy="1587"/>
                      </a:xfrm>
                      <a:prstGeom prst="rect">
                        <a:avLst/>
                      </a:prstGeom>
                    </p:spPr>
                  </p:pic>
                </p:oleObj>
              </mc:Fallback>
            </mc:AlternateContent>
          </a:graphicData>
        </a:graphic>
      </p:graphicFrame>
      <p:sp>
        <p:nvSpPr>
          <p:cNvPr id="13" name="Rectangle 12" hidden="1"/>
          <p:cNvSpPr/>
          <p:nvPr>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lnSpc>
                <a:spcPct val="90000"/>
              </a:lnSpc>
              <a:spcBef>
                <a:spcPct val="0"/>
              </a:spcBef>
              <a:spcAft>
                <a:spcPct val="0"/>
              </a:spcAft>
            </a:pPr>
            <a:endParaRPr lang="en-GB" sz="240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 name="Title 1"/>
          <p:cNvSpPr>
            <a:spLocks noGrp="1"/>
          </p:cNvSpPr>
          <p:nvPr>
            <p:ph type="title"/>
          </p:nvPr>
        </p:nvSpPr>
        <p:spPr/>
        <p:txBody>
          <a:bodyPr vert="horz"/>
          <a:lstStyle/>
          <a:p>
            <a:r>
              <a:rPr lang="en-GB" dirty="0"/>
              <a:t>REMINDER - People Survey Measurement System</a:t>
            </a:r>
            <a:endParaRPr lang="en-US" dirty="0"/>
          </a:p>
        </p:txBody>
      </p:sp>
      <p:sp>
        <p:nvSpPr>
          <p:cNvPr id="197" name="TextBox 196"/>
          <p:cNvSpPr txBox="1"/>
          <p:nvPr/>
        </p:nvSpPr>
        <p:spPr>
          <a:xfrm>
            <a:off x="1528251" y="3957617"/>
            <a:ext cx="8879182" cy="144655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324000" lvl="1" indent="-216000">
              <a:spcBef>
                <a:spcPts val="1200"/>
              </a:spcBef>
              <a:buClr>
                <a:schemeClr val="tx2">
                  <a:lumMod val="100000"/>
                </a:schemeClr>
              </a:buClr>
              <a:buSzPct val="100000"/>
              <a:buFont typeface="Trebuchet MS" panose="020B0603020202020204" pitchFamily="34" charset="0"/>
              <a:buChar char="•"/>
            </a:pPr>
            <a:r>
              <a:rPr lang="en-GB" sz="1600" dirty="0">
                <a:solidFill>
                  <a:schemeClr val="tx1">
                    <a:lumMod val="100000"/>
                  </a:schemeClr>
                </a:solidFill>
              </a:rPr>
              <a:t>The People Survey use a 5 answer option range, from 'Agree' to 'Disagree'</a:t>
            </a:r>
          </a:p>
          <a:p>
            <a:pPr marL="324000" lvl="1" indent="-216000">
              <a:spcBef>
                <a:spcPts val="1200"/>
              </a:spcBef>
              <a:buClr>
                <a:schemeClr val="tx2">
                  <a:lumMod val="100000"/>
                </a:schemeClr>
              </a:buClr>
              <a:buSzPct val="100000"/>
              <a:buFont typeface="Trebuchet MS" panose="020B0603020202020204" pitchFamily="34" charset="0"/>
              <a:buChar char="•"/>
            </a:pPr>
            <a:r>
              <a:rPr lang="en-GB" sz="1600" dirty="0">
                <a:solidFill>
                  <a:schemeClr val="tx1">
                    <a:lumMod val="100000"/>
                  </a:schemeClr>
                </a:solidFill>
              </a:rPr>
              <a:t>Responses are then grouped into 3 sections: Positive, Neutral &amp; Negative</a:t>
            </a:r>
          </a:p>
          <a:p>
            <a:pPr marL="324000" lvl="1" indent="-216000">
              <a:spcBef>
                <a:spcPts val="1200"/>
              </a:spcBef>
              <a:buClr>
                <a:schemeClr val="tx2">
                  <a:lumMod val="100000"/>
                </a:schemeClr>
              </a:buClr>
              <a:buSzPct val="100000"/>
              <a:buFont typeface="Trebuchet MS" panose="020B0603020202020204" pitchFamily="34" charset="0"/>
              <a:buChar char="•"/>
            </a:pPr>
            <a:r>
              <a:rPr lang="en-GB" sz="1600" dirty="0">
                <a:solidFill>
                  <a:schemeClr val="tx1">
                    <a:lumMod val="100000"/>
                  </a:schemeClr>
                </a:solidFill>
              </a:rPr>
              <a:t>The top two responses are considered 'Positive', with the bottom two considered 'Negative'</a:t>
            </a:r>
          </a:p>
          <a:p>
            <a:pPr marL="324000" lvl="1" indent="-216000">
              <a:spcBef>
                <a:spcPts val="1200"/>
              </a:spcBef>
              <a:buClr>
                <a:schemeClr val="tx2">
                  <a:lumMod val="100000"/>
                </a:schemeClr>
              </a:buClr>
              <a:buSzPct val="100000"/>
              <a:buFont typeface="Trebuchet MS" panose="020B0603020202020204" pitchFamily="34" charset="0"/>
              <a:buChar char="•"/>
            </a:pPr>
            <a:endParaRPr lang="en-GB" sz="1600" dirty="0">
              <a:solidFill>
                <a:srgbClr val="575757"/>
              </a:solidFill>
            </a:endParaRPr>
          </a:p>
        </p:txBody>
      </p:sp>
      <p:sp>
        <p:nvSpPr>
          <p:cNvPr id="16" name="Rounded Rectangle 15"/>
          <p:cNvSpPr/>
          <p:nvPr/>
        </p:nvSpPr>
        <p:spPr>
          <a:xfrm>
            <a:off x="1627279" y="2499283"/>
            <a:ext cx="3192567" cy="1041457"/>
          </a:xfrm>
          <a:prstGeom prst="roundRect">
            <a:avLst/>
          </a:prstGeom>
          <a:noFill/>
          <a:ln w="9525" cap="rnd" cmpd="sng" algn="ctr">
            <a:solidFill>
              <a:srgbClr val="29BA74"/>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201" name="TextBox 200"/>
          <p:cNvSpPr txBox="1"/>
          <p:nvPr/>
        </p:nvSpPr>
        <p:spPr>
          <a:xfrm>
            <a:off x="1261519" y="2091208"/>
            <a:ext cx="3862401" cy="40807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2"/>
                </a:solidFill>
              </a:rPr>
              <a:t>Considered 'Positive'</a:t>
            </a:r>
            <a:endParaRPr lang="en-US" sz="2400" dirty="0">
              <a:solidFill>
                <a:schemeClr val="tx2"/>
              </a:solidFill>
            </a:endParaRPr>
          </a:p>
        </p:txBody>
      </p:sp>
      <p:sp>
        <p:nvSpPr>
          <p:cNvPr id="203" name="TextBox 202"/>
          <p:cNvSpPr txBox="1"/>
          <p:nvPr/>
        </p:nvSpPr>
        <p:spPr>
          <a:xfrm>
            <a:off x="6910792" y="2091209"/>
            <a:ext cx="3862401" cy="44567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2"/>
                </a:solidFill>
              </a:rPr>
              <a:t>Considered 'Negative'</a:t>
            </a:r>
            <a:endParaRPr lang="en-US" sz="2400" dirty="0">
              <a:solidFill>
                <a:schemeClr val="tx2"/>
              </a:solidFill>
            </a:endParaRPr>
          </a:p>
        </p:txBody>
      </p:sp>
      <p:sp>
        <p:nvSpPr>
          <p:cNvPr id="22" name="TextBox 21"/>
          <p:cNvSpPr txBox="1"/>
          <p:nvPr/>
        </p:nvSpPr>
        <p:spPr>
          <a:xfrm>
            <a:off x="4819846" y="2111199"/>
            <a:ext cx="2395020" cy="445670"/>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solidFill>
                  <a:schemeClr val="tx2"/>
                </a:solidFill>
              </a:rPr>
              <a:t>'Neutral'</a:t>
            </a:r>
            <a:endParaRPr lang="en-US" sz="2400" dirty="0">
              <a:solidFill>
                <a:schemeClr val="tx2"/>
              </a:solidFill>
            </a:endParaRPr>
          </a:p>
        </p:txBody>
      </p:sp>
      <p:sp>
        <p:nvSpPr>
          <p:cNvPr id="8" name="Rectangle 7"/>
          <p:cNvSpPr/>
          <p:nvPr/>
        </p:nvSpPr>
        <p:spPr>
          <a:xfrm>
            <a:off x="1719809" y="2832559"/>
            <a:ext cx="1447800" cy="374904"/>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rPr>
              <a:t>Agree</a:t>
            </a:r>
          </a:p>
        </p:txBody>
      </p:sp>
      <p:sp>
        <p:nvSpPr>
          <p:cNvPr id="28" name="Rectangle 27"/>
          <p:cNvSpPr/>
          <p:nvPr/>
        </p:nvSpPr>
        <p:spPr>
          <a:xfrm>
            <a:off x="3260138" y="2832559"/>
            <a:ext cx="1447800" cy="374904"/>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rPr>
              <a:t>Tend to Agree</a:t>
            </a:r>
          </a:p>
        </p:txBody>
      </p:sp>
      <p:sp>
        <p:nvSpPr>
          <p:cNvPr id="39" name="Rounded Rectangle 38"/>
          <p:cNvSpPr/>
          <p:nvPr/>
        </p:nvSpPr>
        <p:spPr>
          <a:xfrm>
            <a:off x="7214866" y="2508086"/>
            <a:ext cx="3192567" cy="1041457"/>
          </a:xfrm>
          <a:prstGeom prst="roundRect">
            <a:avLst/>
          </a:prstGeom>
          <a:noFill/>
          <a:ln w="9525" cap="rnd" cmpd="sng" algn="ctr">
            <a:solidFill>
              <a:srgbClr val="29BA74"/>
            </a:solidFill>
            <a:prstDash val="dash"/>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40" name="Rectangle 39"/>
          <p:cNvSpPr/>
          <p:nvPr/>
        </p:nvSpPr>
        <p:spPr>
          <a:xfrm>
            <a:off x="7307396" y="2841362"/>
            <a:ext cx="1447800" cy="374904"/>
          </a:xfrm>
          <a:prstGeom prst="rect">
            <a:avLst/>
          </a:prstGeom>
          <a:solidFill>
            <a:srgbClr val="E71C57"/>
          </a:solidFill>
          <a:ln w="9525" cap="rnd"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rPr>
              <a:t>Tend to Disagree</a:t>
            </a:r>
          </a:p>
        </p:txBody>
      </p:sp>
      <p:sp>
        <p:nvSpPr>
          <p:cNvPr id="41" name="Rectangle 40"/>
          <p:cNvSpPr/>
          <p:nvPr/>
        </p:nvSpPr>
        <p:spPr>
          <a:xfrm>
            <a:off x="8847725" y="2841362"/>
            <a:ext cx="1447800" cy="374904"/>
          </a:xfrm>
          <a:prstGeom prst="rect">
            <a:avLst/>
          </a:prstGeom>
          <a:solidFill>
            <a:srgbClr val="E71C57"/>
          </a:solidFill>
          <a:ln w="9525" cap="rnd" cmpd="sng" algn="ctr">
            <a:solidFill>
              <a:srgbClr val="E71C57"/>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rPr>
              <a:t>Disagree</a:t>
            </a:r>
          </a:p>
        </p:txBody>
      </p:sp>
      <p:sp>
        <p:nvSpPr>
          <p:cNvPr id="42" name="Rectangle 41"/>
          <p:cNvSpPr/>
          <p:nvPr/>
        </p:nvSpPr>
        <p:spPr>
          <a:xfrm>
            <a:off x="5293456" y="2812546"/>
            <a:ext cx="1447800" cy="374904"/>
          </a:xfrm>
          <a:prstGeom prst="rect">
            <a:avLst/>
          </a:prstGeom>
          <a:solidFill>
            <a:srgbClr val="6E6F73"/>
          </a:solidFill>
          <a:ln w="9525" cap="rnd" cmpd="sng" algn="ctr">
            <a:solidFill>
              <a:srgbClr val="6E6F73"/>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a:solidFill>
                  <a:srgbClr val="FFFFFF"/>
                </a:solidFill>
              </a:rPr>
              <a:t>Neutral</a:t>
            </a:r>
          </a:p>
        </p:txBody>
      </p:sp>
    </p:spTree>
    <p:extLst>
      <p:ext uri="{BB962C8B-B14F-4D97-AF65-F5344CB8AC3E}">
        <p14:creationId xmlns:p14="http://schemas.microsoft.com/office/powerpoint/2010/main" val="225308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6774A5F9-E684-4CE5-B3A7-443A2EAB553A}"/>
              </a:ext>
            </a:extLst>
          </p:cNvPr>
          <p:cNvGraphicFramePr>
            <a:graphicFrameLocks noChangeAspect="1"/>
          </p:cNvGraphicFramePr>
          <p:nvPr>
            <p:custDataLst>
              <p:tags r:id="rId2"/>
            </p:custDataLst>
            <p:extLst>
              <p:ext uri="{D42A27DB-BD31-4B8C-83A1-F6EECF244321}">
                <p14:modId xmlns:p14="http://schemas.microsoft.com/office/powerpoint/2010/main" val="39009656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1" name="think-cell Slide" r:id="rId5" imgW="473" imgH="473" progId="TCLayout.ActiveDocument.1">
                  <p:embed/>
                </p:oleObj>
              </mc:Choice>
              <mc:Fallback>
                <p:oleObj name="think-cell Slide" r:id="rId5" imgW="473" imgH="473" progId="TCLayout.ActiveDocument.1">
                  <p:embed/>
                  <p:pic>
                    <p:nvPicPr>
                      <p:cNvPr id="3" name="Object 2" hidden="1">
                        <a:extLst>
                          <a:ext uri="{FF2B5EF4-FFF2-40B4-BE49-F238E27FC236}">
                            <a16:creationId xmlns:a16="http://schemas.microsoft.com/office/drawing/2014/main" id="{6774A5F9-E684-4CE5-B3A7-443A2EAB553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17" name="Picture 16">
            <a:extLst>
              <a:ext uri="{FF2B5EF4-FFF2-40B4-BE49-F238E27FC236}">
                <a16:creationId xmlns:a16="http://schemas.microsoft.com/office/drawing/2014/main" id="{49BE7311-892B-4CBC-8832-7DA78D09019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 y="0"/>
            <a:ext cx="3944472" cy="6858000"/>
          </a:xfrm>
          <a:prstGeom prst="rect">
            <a:avLst/>
          </a:prstGeom>
        </p:spPr>
      </p:pic>
      <p:sp>
        <p:nvSpPr>
          <p:cNvPr id="8" name="Rectangle 7">
            <a:extLst>
              <a:ext uri="{FF2B5EF4-FFF2-40B4-BE49-F238E27FC236}">
                <a16:creationId xmlns:a16="http://schemas.microsoft.com/office/drawing/2014/main" id="{DBDE62E8-4EF8-4204-8642-6475F1E414BB}"/>
              </a:ext>
            </a:extLst>
          </p:cNvPr>
          <p:cNvSpPr/>
          <p:nvPr/>
        </p:nvSpPr>
        <p:spPr>
          <a:xfrm>
            <a:off x="5088835" y="1997761"/>
            <a:ext cx="6944704" cy="4860237"/>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Clr>
                <a:srgbClr val="00B050"/>
              </a:buClr>
              <a:buSzPct val="120000"/>
            </a:pPr>
            <a:r>
              <a:rPr lang="en-GB" dirty="0">
                <a:solidFill>
                  <a:srgbClr val="575757"/>
                </a:solidFill>
              </a:rPr>
              <a:t>Although CT is -13% positive than BST for IT tools &amp; services (76% vs 89%), except Principals who trended flat, all CT roles increased positive scores from 2020, notably Project Leaders (+7% to 74%) &amp; MDP's (+5% to 72%)</a:t>
            </a:r>
          </a:p>
          <a:p>
            <a:pPr>
              <a:buClr>
                <a:srgbClr val="00B050"/>
              </a:buClr>
              <a:buSzPct val="120000"/>
            </a:pPr>
            <a:endParaRPr lang="en-GB" sz="2000" dirty="0">
              <a:solidFill>
                <a:srgbClr val="575757"/>
              </a:solidFill>
            </a:endParaRPr>
          </a:p>
          <a:p>
            <a:pPr>
              <a:buClr>
                <a:srgbClr val="00B050"/>
              </a:buClr>
              <a:buSzPct val="120000"/>
            </a:pPr>
            <a:r>
              <a:rPr lang="en-GB" dirty="0">
                <a:solidFill>
                  <a:srgbClr val="575757"/>
                </a:solidFill>
              </a:rPr>
              <a:t>For IT Support, except Principals who decreased -3% to 83% - all CT roles have high positive scores, trending up from 2020. Notably, Consultants are 90% positive, &amp; Associates 92% positive</a:t>
            </a:r>
          </a:p>
          <a:p>
            <a:pPr>
              <a:buClr>
                <a:srgbClr val="00B050"/>
              </a:buClr>
              <a:buSzPct val="120000"/>
            </a:pPr>
            <a:endParaRPr lang="en-GB" sz="2000" dirty="0">
              <a:solidFill>
                <a:srgbClr val="575757"/>
              </a:solidFill>
            </a:endParaRPr>
          </a:p>
          <a:p>
            <a:pPr>
              <a:buClr>
                <a:srgbClr val="00B050"/>
              </a:buClr>
              <a:buSzPct val="120000"/>
            </a:pPr>
            <a:r>
              <a:rPr lang="en-GB" dirty="0">
                <a:solidFill>
                  <a:srgbClr val="575757"/>
                </a:solidFill>
              </a:rPr>
              <a:t>Despite high overall scores for IT Support &amp; praise for Local IT, employees are less positive about the IT Service Center, expressing difficulties connecting with the right specialist, &amp; issue resolution delay</a:t>
            </a:r>
          </a:p>
        </p:txBody>
      </p:sp>
      <p:sp>
        <p:nvSpPr>
          <p:cNvPr id="10" name="Rectangle 9">
            <a:extLst>
              <a:ext uri="{FF2B5EF4-FFF2-40B4-BE49-F238E27FC236}">
                <a16:creationId xmlns:a16="http://schemas.microsoft.com/office/drawing/2014/main" id="{A97FDC60-BCCA-4CFF-A214-60C2C3F47A22}"/>
              </a:ext>
            </a:extLst>
          </p:cNvPr>
          <p:cNvSpPr/>
          <p:nvPr/>
        </p:nvSpPr>
        <p:spPr>
          <a:xfrm>
            <a:off x="-1" y="5919906"/>
            <a:ext cx="3944471" cy="722376"/>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effectLst>
                  <a:outerShdw blurRad="38100" dist="38100" dir="2700000" algn="tl">
                    <a:srgbClr val="000000">
                      <a:alpha val="43137"/>
                    </a:srgbClr>
                  </a:outerShdw>
                </a:effectLst>
              </a:rPr>
              <a:t>Key Takeaways</a:t>
            </a:r>
          </a:p>
        </p:txBody>
      </p:sp>
      <p:sp>
        <p:nvSpPr>
          <p:cNvPr id="4" name="Rectangle 3">
            <a:extLst>
              <a:ext uri="{FF2B5EF4-FFF2-40B4-BE49-F238E27FC236}">
                <a16:creationId xmlns:a16="http://schemas.microsoft.com/office/drawing/2014/main" id="{F295A2F3-6198-4654-BC85-35EF213EC5C9}"/>
              </a:ext>
            </a:extLst>
          </p:cNvPr>
          <p:cNvSpPr/>
          <p:nvPr/>
        </p:nvSpPr>
        <p:spPr>
          <a:xfrm>
            <a:off x="11949953" y="3747245"/>
            <a:ext cx="242047" cy="3048000"/>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6" name="Rectangle 5">
            <a:extLst>
              <a:ext uri="{FF2B5EF4-FFF2-40B4-BE49-F238E27FC236}">
                <a16:creationId xmlns:a16="http://schemas.microsoft.com/office/drawing/2014/main" id="{C58B8CC2-7394-42E5-A387-5D5AE90656E8}"/>
              </a:ext>
            </a:extLst>
          </p:cNvPr>
          <p:cNvSpPr/>
          <p:nvPr/>
        </p:nvSpPr>
        <p:spPr>
          <a:xfrm>
            <a:off x="3944470" y="1"/>
            <a:ext cx="8247530" cy="1997764"/>
          </a:xfrm>
          <a:prstGeom prst="rect">
            <a:avLst/>
          </a:prstGeom>
          <a:solidFill>
            <a:schemeClr val="tx2"/>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dirty="0">
              <a:solidFill>
                <a:srgbClr val="FFFFFF"/>
              </a:solidFill>
            </a:endParaRPr>
          </a:p>
        </p:txBody>
      </p:sp>
      <p:sp>
        <p:nvSpPr>
          <p:cNvPr id="7" name="Rectangle 6">
            <a:extLst>
              <a:ext uri="{FF2B5EF4-FFF2-40B4-BE49-F238E27FC236}">
                <a16:creationId xmlns:a16="http://schemas.microsoft.com/office/drawing/2014/main" id="{4DA62EE3-4058-4319-8E47-71ED2EE65041}"/>
              </a:ext>
            </a:extLst>
          </p:cNvPr>
          <p:cNvSpPr/>
          <p:nvPr/>
        </p:nvSpPr>
        <p:spPr>
          <a:xfrm>
            <a:off x="4840358" y="-1"/>
            <a:ext cx="7351642" cy="1997763"/>
          </a:xfrm>
          <a:prstGeom prst="rect">
            <a:avLst/>
          </a:prstGeom>
          <a:no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buClr>
                <a:srgbClr val="00B050"/>
              </a:buClr>
              <a:buSzPct val="120000"/>
            </a:pPr>
            <a:r>
              <a:rPr lang="en-GB" sz="2000" dirty="0">
                <a:solidFill>
                  <a:srgbClr val="FFFFFF"/>
                </a:solidFill>
              </a:rPr>
              <a:t>For the two IT questions, we have maintained high positive scores with no decline from 2020. Overall –</a:t>
            </a:r>
          </a:p>
          <a:p>
            <a:pPr>
              <a:buClr>
                <a:srgbClr val="00B050"/>
              </a:buClr>
              <a:buSzPct val="120000"/>
            </a:pPr>
            <a:endParaRPr lang="en-GB" sz="1000" dirty="0">
              <a:solidFill>
                <a:srgbClr val="FFFFFF"/>
              </a:solidFill>
            </a:endParaRPr>
          </a:p>
          <a:p>
            <a:pPr marL="285750" indent="-285750">
              <a:buClr>
                <a:schemeClr val="bg1"/>
              </a:buClr>
              <a:buSzPct val="120000"/>
              <a:buFontTx/>
              <a:buChar char="-"/>
            </a:pPr>
            <a:r>
              <a:rPr lang="en-GB" sz="2000" b="1" dirty="0">
                <a:solidFill>
                  <a:srgbClr val="FFFFFF"/>
                </a:solidFill>
              </a:rPr>
              <a:t>89% </a:t>
            </a:r>
            <a:r>
              <a:rPr lang="en-GB" sz="2000" dirty="0">
                <a:solidFill>
                  <a:srgbClr val="FFFFFF"/>
                </a:solidFill>
              </a:rPr>
              <a:t>employees are positive they have the right IT Support </a:t>
            </a:r>
          </a:p>
          <a:p>
            <a:pPr marL="285750" indent="-285750">
              <a:buClr>
                <a:schemeClr val="bg1"/>
              </a:buClr>
              <a:buSzPct val="120000"/>
              <a:buFontTx/>
              <a:buChar char="-"/>
            </a:pPr>
            <a:r>
              <a:rPr lang="en-GB" sz="2000" b="1" dirty="0">
                <a:solidFill>
                  <a:srgbClr val="FFFFFF"/>
                </a:solidFill>
              </a:rPr>
              <a:t>81% </a:t>
            </a:r>
            <a:r>
              <a:rPr lang="en-GB" sz="2000" dirty="0">
                <a:solidFill>
                  <a:srgbClr val="FFFFFF"/>
                </a:solidFill>
              </a:rPr>
              <a:t>say they are provided with the right IT tools &amp; services</a:t>
            </a:r>
          </a:p>
        </p:txBody>
      </p:sp>
      <p:grpSp>
        <p:nvGrpSpPr>
          <p:cNvPr id="47" name="bcgIcons_ThumbsDown">
            <a:extLst>
              <a:ext uri="{FF2B5EF4-FFF2-40B4-BE49-F238E27FC236}">
                <a16:creationId xmlns:a16="http://schemas.microsoft.com/office/drawing/2014/main" id="{9333CA9B-821D-4CC1-B040-4A7F1A47392C}"/>
              </a:ext>
            </a:extLst>
          </p:cNvPr>
          <p:cNvGrpSpPr>
            <a:grpSpLocks noChangeAspect="1"/>
          </p:cNvGrpSpPr>
          <p:nvPr/>
        </p:nvGrpSpPr>
        <p:grpSpPr bwMode="auto">
          <a:xfrm>
            <a:off x="4221658" y="5081429"/>
            <a:ext cx="742937" cy="743624"/>
            <a:chOff x="1682" y="0"/>
            <a:chExt cx="4316" cy="4320"/>
          </a:xfrm>
        </p:grpSpPr>
        <p:sp>
          <p:nvSpPr>
            <p:cNvPr id="48" name="AutoShape 8">
              <a:extLst>
                <a:ext uri="{FF2B5EF4-FFF2-40B4-BE49-F238E27FC236}">
                  <a16:creationId xmlns:a16="http://schemas.microsoft.com/office/drawing/2014/main" id="{BBEFBE05-0F08-4EFA-AD02-C4067B5C531A}"/>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9">
              <a:extLst>
                <a:ext uri="{FF2B5EF4-FFF2-40B4-BE49-F238E27FC236}">
                  <a16:creationId xmlns:a16="http://schemas.microsoft.com/office/drawing/2014/main" id="{148A640E-570B-4030-9903-6F3D0348634A}"/>
                </a:ext>
              </a:extLst>
            </p:cNvPr>
            <p:cNvSpPr>
              <a:spLocks/>
            </p:cNvSpPr>
            <p:nvPr/>
          </p:nvSpPr>
          <p:spPr bwMode="auto">
            <a:xfrm>
              <a:off x="2396" y="703"/>
              <a:ext cx="2034" cy="2914"/>
            </a:xfrm>
            <a:custGeom>
              <a:avLst/>
              <a:gdLst>
                <a:gd name="T0" fmla="*/ 883 w 1086"/>
                <a:gd name="T1" fmla="*/ 1098 h 1554"/>
                <a:gd name="T2" fmla="*/ 763 w 1086"/>
                <a:gd name="T3" fmla="*/ 1443 h 1554"/>
                <a:gd name="T4" fmla="*/ 700 w 1086"/>
                <a:gd name="T5" fmla="*/ 1509 h 1554"/>
                <a:gd name="T6" fmla="*/ 537 w 1086"/>
                <a:gd name="T7" fmla="*/ 1300 h 1554"/>
                <a:gd name="T8" fmla="*/ 610 w 1086"/>
                <a:gd name="T9" fmla="*/ 987 h 1554"/>
                <a:gd name="T10" fmla="*/ 144 w 1086"/>
                <a:gd name="T11" fmla="*/ 976 h 1554"/>
                <a:gd name="T12" fmla="*/ 144 w 1086"/>
                <a:gd name="T13" fmla="*/ 776 h 1554"/>
                <a:gd name="T14" fmla="*/ 169 w 1086"/>
                <a:gd name="T15" fmla="*/ 777 h 1554"/>
                <a:gd name="T16" fmla="*/ 329 w 1086"/>
                <a:gd name="T17" fmla="*/ 755 h 1554"/>
                <a:gd name="T18" fmla="*/ 279 w 1086"/>
                <a:gd name="T19" fmla="*/ 733 h 1554"/>
                <a:gd name="T20" fmla="*/ 162 w 1086"/>
                <a:gd name="T21" fmla="*/ 732 h 1554"/>
                <a:gd name="T22" fmla="*/ 169 w 1086"/>
                <a:gd name="T23" fmla="*/ 533 h 1554"/>
                <a:gd name="T24" fmla="*/ 212 w 1086"/>
                <a:gd name="T25" fmla="*/ 532 h 1554"/>
                <a:gd name="T26" fmla="*/ 329 w 1086"/>
                <a:gd name="T27" fmla="*/ 533 h 1554"/>
                <a:gd name="T28" fmla="*/ 329 w 1086"/>
                <a:gd name="T29" fmla="*/ 489 h 1554"/>
                <a:gd name="T30" fmla="*/ 125 w 1086"/>
                <a:gd name="T31" fmla="*/ 389 h 1554"/>
                <a:gd name="T32" fmla="*/ 293 w 1086"/>
                <a:gd name="T33" fmla="*/ 288 h 1554"/>
                <a:gd name="T34" fmla="*/ 362 w 1086"/>
                <a:gd name="T35" fmla="*/ 288 h 1554"/>
                <a:gd name="T36" fmla="*/ 362 w 1086"/>
                <a:gd name="T37" fmla="*/ 244 h 1554"/>
                <a:gd name="T38" fmla="*/ 293 w 1086"/>
                <a:gd name="T39" fmla="*/ 244 h 1554"/>
                <a:gd name="T40" fmla="*/ 293 w 1086"/>
                <a:gd name="T41" fmla="*/ 44 h 1554"/>
                <a:gd name="T42" fmla="*/ 1060 w 1086"/>
                <a:gd name="T43" fmla="*/ 163 h 1554"/>
                <a:gd name="T44" fmla="*/ 742 w 1086"/>
                <a:gd name="T45" fmla="*/ 0 h 1554"/>
                <a:gd name="T46" fmla="*/ 149 w 1086"/>
                <a:gd name="T47" fmla="*/ 144 h 1554"/>
                <a:gd name="T48" fmla="*/ 81 w 1086"/>
                <a:gd name="T49" fmla="*/ 389 h 1554"/>
                <a:gd name="T50" fmla="*/ 25 w 1086"/>
                <a:gd name="T51" fmla="*/ 633 h 1554"/>
                <a:gd name="T52" fmla="*/ 0 w 1086"/>
                <a:gd name="T53" fmla="*/ 876 h 1554"/>
                <a:gd name="T54" fmla="*/ 556 w 1086"/>
                <a:gd name="T55" fmla="*/ 1020 h 1554"/>
                <a:gd name="T56" fmla="*/ 493 w 1086"/>
                <a:gd name="T57" fmla="*/ 1304 h 1554"/>
                <a:gd name="T58" fmla="*/ 695 w 1086"/>
                <a:gd name="T59" fmla="*/ 1553 h 1554"/>
                <a:gd name="T60" fmla="*/ 773 w 1086"/>
                <a:gd name="T61" fmla="*/ 1531 h 1554"/>
                <a:gd name="T62" fmla="*/ 807 w 1086"/>
                <a:gd name="T63" fmla="*/ 1336 h 1554"/>
                <a:gd name="T64" fmla="*/ 905 w 1086"/>
                <a:gd name="T65" fmla="*/ 1137 h 1554"/>
                <a:gd name="T66" fmla="*/ 1061 w 1086"/>
                <a:gd name="T67" fmla="*/ 998 h 1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6" h="1554">
                  <a:moveTo>
                    <a:pt x="1061" y="998"/>
                  </a:moveTo>
                  <a:cubicBezTo>
                    <a:pt x="1000" y="1033"/>
                    <a:pt x="932" y="1071"/>
                    <a:pt x="883" y="1098"/>
                  </a:cubicBezTo>
                  <a:cubicBezTo>
                    <a:pt x="760" y="1167"/>
                    <a:pt x="762" y="1325"/>
                    <a:pt x="763" y="1337"/>
                  </a:cubicBezTo>
                  <a:cubicBezTo>
                    <a:pt x="763" y="1443"/>
                    <a:pt x="763" y="1443"/>
                    <a:pt x="763" y="1443"/>
                  </a:cubicBezTo>
                  <a:cubicBezTo>
                    <a:pt x="763" y="1468"/>
                    <a:pt x="756" y="1487"/>
                    <a:pt x="744" y="1497"/>
                  </a:cubicBezTo>
                  <a:cubicBezTo>
                    <a:pt x="727" y="1513"/>
                    <a:pt x="700" y="1509"/>
                    <a:pt x="700" y="1509"/>
                  </a:cubicBezTo>
                  <a:cubicBezTo>
                    <a:pt x="699" y="1509"/>
                    <a:pt x="698" y="1509"/>
                    <a:pt x="697" y="1509"/>
                  </a:cubicBezTo>
                  <a:cubicBezTo>
                    <a:pt x="566" y="1505"/>
                    <a:pt x="539" y="1316"/>
                    <a:pt x="537" y="1300"/>
                  </a:cubicBezTo>
                  <a:cubicBezTo>
                    <a:pt x="538" y="1144"/>
                    <a:pt x="610" y="1010"/>
                    <a:pt x="610" y="1009"/>
                  </a:cubicBezTo>
                  <a:cubicBezTo>
                    <a:pt x="614" y="1002"/>
                    <a:pt x="614" y="994"/>
                    <a:pt x="610" y="987"/>
                  </a:cubicBezTo>
                  <a:cubicBezTo>
                    <a:pt x="606" y="980"/>
                    <a:pt x="599" y="976"/>
                    <a:pt x="591" y="976"/>
                  </a:cubicBezTo>
                  <a:cubicBezTo>
                    <a:pt x="144" y="976"/>
                    <a:pt x="144" y="976"/>
                    <a:pt x="144" y="976"/>
                  </a:cubicBezTo>
                  <a:cubicBezTo>
                    <a:pt x="89" y="976"/>
                    <a:pt x="44" y="931"/>
                    <a:pt x="44" y="876"/>
                  </a:cubicBezTo>
                  <a:cubicBezTo>
                    <a:pt x="44" y="821"/>
                    <a:pt x="89" y="776"/>
                    <a:pt x="144" y="776"/>
                  </a:cubicBezTo>
                  <a:cubicBezTo>
                    <a:pt x="160" y="776"/>
                    <a:pt x="160" y="776"/>
                    <a:pt x="160" y="776"/>
                  </a:cubicBezTo>
                  <a:cubicBezTo>
                    <a:pt x="163" y="776"/>
                    <a:pt x="166" y="777"/>
                    <a:pt x="169" y="777"/>
                  </a:cubicBezTo>
                  <a:cubicBezTo>
                    <a:pt x="307" y="777"/>
                    <a:pt x="307" y="777"/>
                    <a:pt x="307" y="777"/>
                  </a:cubicBezTo>
                  <a:cubicBezTo>
                    <a:pt x="319" y="777"/>
                    <a:pt x="329" y="767"/>
                    <a:pt x="329" y="755"/>
                  </a:cubicBezTo>
                  <a:cubicBezTo>
                    <a:pt x="329" y="742"/>
                    <a:pt x="319" y="733"/>
                    <a:pt x="307" y="733"/>
                  </a:cubicBezTo>
                  <a:cubicBezTo>
                    <a:pt x="279" y="733"/>
                    <a:pt x="279" y="733"/>
                    <a:pt x="279" y="733"/>
                  </a:cubicBezTo>
                  <a:cubicBezTo>
                    <a:pt x="277" y="732"/>
                    <a:pt x="276" y="732"/>
                    <a:pt x="275" y="732"/>
                  </a:cubicBezTo>
                  <a:cubicBezTo>
                    <a:pt x="162" y="732"/>
                    <a:pt x="162" y="732"/>
                    <a:pt x="162" y="732"/>
                  </a:cubicBezTo>
                  <a:cubicBezTo>
                    <a:pt x="110" y="728"/>
                    <a:pt x="69" y="685"/>
                    <a:pt x="69" y="633"/>
                  </a:cubicBezTo>
                  <a:cubicBezTo>
                    <a:pt x="69" y="577"/>
                    <a:pt x="114" y="533"/>
                    <a:pt x="169" y="533"/>
                  </a:cubicBezTo>
                  <a:cubicBezTo>
                    <a:pt x="207" y="533"/>
                    <a:pt x="207" y="533"/>
                    <a:pt x="207" y="533"/>
                  </a:cubicBezTo>
                  <a:cubicBezTo>
                    <a:pt x="209" y="533"/>
                    <a:pt x="211" y="532"/>
                    <a:pt x="212" y="532"/>
                  </a:cubicBezTo>
                  <a:cubicBezTo>
                    <a:pt x="217" y="532"/>
                    <a:pt x="221" y="533"/>
                    <a:pt x="225" y="533"/>
                  </a:cubicBezTo>
                  <a:cubicBezTo>
                    <a:pt x="329" y="533"/>
                    <a:pt x="329" y="533"/>
                    <a:pt x="329" y="533"/>
                  </a:cubicBezTo>
                  <a:cubicBezTo>
                    <a:pt x="341" y="533"/>
                    <a:pt x="351" y="523"/>
                    <a:pt x="351" y="511"/>
                  </a:cubicBezTo>
                  <a:cubicBezTo>
                    <a:pt x="351" y="498"/>
                    <a:pt x="341" y="489"/>
                    <a:pt x="329" y="489"/>
                  </a:cubicBezTo>
                  <a:cubicBezTo>
                    <a:pt x="225" y="489"/>
                    <a:pt x="225" y="489"/>
                    <a:pt x="225" y="489"/>
                  </a:cubicBezTo>
                  <a:cubicBezTo>
                    <a:pt x="170" y="489"/>
                    <a:pt x="125" y="444"/>
                    <a:pt x="125" y="389"/>
                  </a:cubicBezTo>
                  <a:cubicBezTo>
                    <a:pt x="125" y="333"/>
                    <a:pt x="170" y="288"/>
                    <a:pt x="225" y="288"/>
                  </a:cubicBezTo>
                  <a:cubicBezTo>
                    <a:pt x="293" y="288"/>
                    <a:pt x="293" y="288"/>
                    <a:pt x="293" y="288"/>
                  </a:cubicBezTo>
                  <a:cubicBezTo>
                    <a:pt x="329" y="288"/>
                    <a:pt x="329" y="288"/>
                    <a:pt x="329" y="288"/>
                  </a:cubicBezTo>
                  <a:cubicBezTo>
                    <a:pt x="362" y="288"/>
                    <a:pt x="362" y="288"/>
                    <a:pt x="362" y="288"/>
                  </a:cubicBezTo>
                  <a:cubicBezTo>
                    <a:pt x="374" y="288"/>
                    <a:pt x="384" y="279"/>
                    <a:pt x="384" y="266"/>
                  </a:cubicBezTo>
                  <a:cubicBezTo>
                    <a:pt x="384" y="254"/>
                    <a:pt x="374" y="244"/>
                    <a:pt x="362" y="244"/>
                  </a:cubicBezTo>
                  <a:cubicBezTo>
                    <a:pt x="329" y="244"/>
                    <a:pt x="329" y="244"/>
                    <a:pt x="329" y="244"/>
                  </a:cubicBezTo>
                  <a:cubicBezTo>
                    <a:pt x="293" y="244"/>
                    <a:pt x="293" y="244"/>
                    <a:pt x="293" y="244"/>
                  </a:cubicBezTo>
                  <a:cubicBezTo>
                    <a:pt x="238" y="244"/>
                    <a:pt x="193" y="200"/>
                    <a:pt x="193" y="144"/>
                  </a:cubicBezTo>
                  <a:cubicBezTo>
                    <a:pt x="193" y="89"/>
                    <a:pt x="238" y="44"/>
                    <a:pt x="293" y="44"/>
                  </a:cubicBezTo>
                  <a:cubicBezTo>
                    <a:pt x="742" y="44"/>
                    <a:pt x="742" y="44"/>
                    <a:pt x="742" y="44"/>
                  </a:cubicBezTo>
                  <a:cubicBezTo>
                    <a:pt x="785" y="44"/>
                    <a:pt x="911" y="44"/>
                    <a:pt x="1060" y="163"/>
                  </a:cubicBezTo>
                  <a:cubicBezTo>
                    <a:pt x="1060" y="108"/>
                    <a:pt x="1060" y="108"/>
                    <a:pt x="1060" y="108"/>
                  </a:cubicBezTo>
                  <a:cubicBezTo>
                    <a:pt x="960" y="36"/>
                    <a:pt x="856" y="0"/>
                    <a:pt x="742" y="0"/>
                  </a:cubicBezTo>
                  <a:cubicBezTo>
                    <a:pt x="293" y="0"/>
                    <a:pt x="293" y="0"/>
                    <a:pt x="293" y="0"/>
                  </a:cubicBezTo>
                  <a:cubicBezTo>
                    <a:pt x="214" y="0"/>
                    <a:pt x="149" y="65"/>
                    <a:pt x="149" y="144"/>
                  </a:cubicBezTo>
                  <a:cubicBezTo>
                    <a:pt x="149" y="185"/>
                    <a:pt x="166" y="222"/>
                    <a:pt x="194" y="248"/>
                  </a:cubicBezTo>
                  <a:cubicBezTo>
                    <a:pt x="129" y="263"/>
                    <a:pt x="81" y="320"/>
                    <a:pt x="81" y="389"/>
                  </a:cubicBezTo>
                  <a:cubicBezTo>
                    <a:pt x="81" y="430"/>
                    <a:pt x="99" y="468"/>
                    <a:pt x="128" y="495"/>
                  </a:cubicBezTo>
                  <a:cubicBezTo>
                    <a:pt x="69" y="512"/>
                    <a:pt x="25" y="568"/>
                    <a:pt x="25" y="633"/>
                  </a:cubicBezTo>
                  <a:cubicBezTo>
                    <a:pt x="25" y="679"/>
                    <a:pt x="47" y="720"/>
                    <a:pt x="82" y="747"/>
                  </a:cubicBezTo>
                  <a:cubicBezTo>
                    <a:pt x="34" y="770"/>
                    <a:pt x="0" y="819"/>
                    <a:pt x="0" y="876"/>
                  </a:cubicBezTo>
                  <a:cubicBezTo>
                    <a:pt x="0" y="956"/>
                    <a:pt x="65" y="1020"/>
                    <a:pt x="144" y="1020"/>
                  </a:cubicBezTo>
                  <a:cubicBezTo>
                    <a:pt x="556" y="1020"/>
                    <a:pt x="556" y="1020"/>
                    <a:pt x="556" y="1020"/>
                  </a:cubicBezTo>
                  <a:cubicBezTo>
                    <a:pt x="533" y="1072"/>
                    <a:pt x="493" y="1179"/>
                    <a:pt x="493" y="1302"/>
                  </a:cubicBezTo>
                  <a:cubicBezTo>
                    <a:pt x="493" y="1302"/>
                    <a:pt x="493" y="1303"/>
                    <a:pt x="493" y="1304"/>
                  </a:cubicBezTo>
                  <a:cubicBezTo>
                    <a:pt x="494" y="1306"/>
                    <a:pt x="500" y="1364"/>
                    <a:pt x="527" y="1423"/>
                  </a:cubicBezTo>
                  <a:cubicBezTo>
                    <a:pt x="564" y="1505"/>
                    <a:pt x="622" y="1550"/>
                    <a:pt x="695" y="1553"/>
                  </a:cubicBezTo>
                  <a:cubicBezTo>
                    <a:pt x="697" y="1553"/>
                    <a:pt x="701" y="1554"/>
                    <a:pt x="706" y="1554"/>
                  </a:cubicBezTo>
                  <a:cubicBezTo>
                    <a:pt x="722" y="1554"/>
                    <a:pt x="750" y="1550"/>
                    <a:pt x="773" y="1531"/>
                  </a:cubicBezTo>
                  <a:cubicBezTo>
                    <a:pt x="795" y="1511"/>
                    <a:pt x="807" y="1482"/>
                    <a:pt x="807" y="1443"/>
                  </a:cubicBezTo>
                  <a:cubicBezTo>
                    <a:pt x="807" y="1336"/>
                    <a:pt x="807" y="1336"/>
                    <a:pt x="807" y="1336"/>
                  </a:cubicBezTo>
                  <a:cubicBezTo>
                    <a:pt x="807" y="1336"/>
                    <a:pt x="807" y="1336"/>
                    <a:pt x="807" y="1336"/>
                  </a:cubicBezTo>
                  <a:cubicBezTo>
                    <a:pt x="807" y="1334"/>
                    <a:pt x="803" y="1193"/>
                    <a:pt x="905" y="1137"/>
                  </a:cubicBezTo>
                  <a:cubicBezTo>
                    <a:pt x="954" y="1109"/>
                    <a:pt x="1023" y="1070"/>
                    <a:pt x="1086" y="1034"/>
                  </a:cubicBezTo>
                  <a:cubicBezTo>
                    <a:pt x="1074" y="1026"/>
                    <a:pt x="1065" y="1013"/>
                    <a:pt x="1061" y="998"/>
                  </a:cubicBezTo>
                  <a:close/>
                </a:path>
              </a:pathLst>
            </a:custGeom>
            <a:solidFill>
              <a:srgbClr val="670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10">
              <a:extLst>
                <a:ext uri="{FF2B5EF4-FFF2-40B4-BE49-F238E27FC236}">
                  <a16:creationId xmlns:a16="http://schemas.microsoft.com/office/drawing/2014/main" id="{16EDAE8C-6664-4619-8BAA-3DFAF3C8D16E}"/>
                </a:ext>
              </a:extLst>
            </p:cNvPr>
            <p:cNvSpPr>
              <a:spLocks noEditPoints="1"/>
            </p:cNvSpPr>
            <p:nvPr/>
          </p:nvSpPr>
          <p:spPr bwMode="auto">
            <a:xfrm>
              <a:off x="4464" y="857"/>
              <a:ext cx="847" cy="1723"/>
            </a:xfrm>
            <a:custGeom>
              <a:avLst/>
              <a:gdLst>
                <a:gd name="T0" fmla="*/ 430 w 452"/>
                <a:gd name="T1" fmla="*/ 0 h 919"/>
                <a:gd name="T2" fmla="*/ 22 w 452"/>
                <a:gd name="T3" fmla="*/ 0 h 919"/>
                <a:gd name="T4" fmla="*/ 0 w 452"/>
                <a:gd name="T5" fmla="*/ 22 h 919"/>
                <a:gd name="T6" fmla="*/ 0 w 452"/>
                <a:gd name="T7" fmla="*/ 897 h 919"/>
                <a:gd name="T8" fmla="*/ 22 w 452"/>
                <a:gd name="T9" fmla="*/ 919 h 919"/>
                <a:gd name="T10" fmla="*/ 430 w 452"/>
                <a:gd name="T11" fmla="*/ 919 h 919"/>
                <a:gd name="T12" fmla="*/ 452 w 452"/>
                <a:gd name="T13" fmla="*/ 897 h 919"/>
                <a:gd name="T14" fmla="*/ 452 w 452"/>
                <a:gd name="T15" fmla="*/ 22 h 919"/>
                <a:gd name="T16" fmla="*/ 430 w 452"/>
                <a:gd name="T17" fmla="*/ 0 h 919"/>
                <a:gd name="T18" fmla="*/ 306 w 452"/>
                <a:gd name="T19" fmla="*/ 237 h 919"/>
                <a:gd name="T20" fmla="*/ 215 w 452"/>
                <a:gd name="T21" fmla="*/ 146 h 919"/>
                <a:gd name="T22" fmla="*/ 306 w 452"/>
                <a:gd name="T23" fmla="*/ 55 h 919"/>
                <a:gd name="T24" fmla="*/ 397 w 452"/>
                <a:gd name="T25" fmla="*/ 146 h 919"/>
                <a:gd name="T26" fmla="*/ 306 w 452"/>
                <a:gd name="T27" fmla="*/ 237 h 919"/>
                <a:gd name="T28" fmla="*/ 353 w 452"/>
                <a:gd name="T29" fmla="*/ 146 h 919"/>
                <a:gd name="T30" fmla="*/ 306 w 452"/>
                <a:gd name="T31" fmla="*/ 193 h 919"/>
                <a:gd name="T32" fmla="*/ 259 w 452"/>
                <a:gd name="T33" fmla="*/ 146 h 919"/>
                <a:gd name="T34" fmla="*/ 306 w 452"/>
                <a:gd name="T35" fmla="*/ 99 h 919"/>
                <a:gd name="T36" fmla="*/ 353 w 452"/>
                <a:gd name="T37" fmla="*/ 146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919">
                  <a:moveTo>
                    <a:pt x="430" y="0"/>
                  </a:moveTo>
                  <a:cubicBezTo>
                    <a:pt x="22" y="0"/>
                    <a:pt x="22" y="0"/>
                    <a:pt x="22" y="0"/>
                  </a:cubicBezTo>
                  <a:cubicBezTo>
                    <a:pt x="10" y="0"/>
                    <a:pt x="0" y="10"/>
                    <a:pt x="0" y="22"/>
                  </a:cubicBezTo>
                  <a:cubicBezTo>
                    <a:pt x="0" y="897"/>
                    <a:pt x="0" y="897"/>
                    <a:pt x="0" y="897"/>
                  </a:cubicBezTo>
                  <a:cubicBezTo>
                    <a:pt x="0" y="909"/>
                    <a:pt x="10" y="919"/>
                    <a:pt x="22" y="919"/>
                  </a:cubicBezTo>
                  <a:cubicBezTo>
                    <a:pt x="430" y="919"/>
                    <a:pt x="430" y="919"/>
                    <a:pt x="430" y="919"/>
                  </a:cubicBezTo>
                  <a:cubicBezTo>
                    <a:pt x="442" y="919"/>
                    <a:pt x="452" y="909"/>
                    <a:pt x="452" y="897"/>
                  </a:cubicBezTo>
                  <a:cubicBezTo>
                    <a:pt x="452" y="22"/>
                    <a:pt x="452" y="22"/>
                    <a:pt x="452" y="22"/>
                  </a:cubicBezTo>
                  <a:cubicBezTo>
                    <a:pt x="452" y="10"/>
                    <a:pt x="442" y="0"/>
                    <a:pt x="430" y="0"/>
                  </a:cubicBezTo>
                  <a:close/>
                  <a:moveTo>
                    <a:pt x="306" y="237"/>
                  </a:moveTo>
                  <a:cubicBezTo>
                    <a:pt x="256" y="237"/>
                    <a:pt x="215" y="197"/>
                    <a:pt x="215" y="146"/>
                  </a:cubicBezTo>
                  <a:cubicBezTo>
                    <a:pt x="215" y="96"/>
                    <a:pt x="256" y="55"/>
                    <a:pt x="306" y="55"/>
                  </a:cubicBezTo>
                  <a:cubicBezTo>
                    <a:pt x="356" y="55"/>
                    <a:pt x="397" y="96"/>
                    <a:pt x="397" y="146"/>
                  </a:cubicBezTo>
                  <a:cubicBezTo>
                    <a:pt x="397" y="197"/>
                    <a:pt x="356" y="237"/>
                    <a:pt x="306" y="237"/>
                  </a:cubicBezTo>
                  <a:close/>
                  <a:moveTo>
                    <a:pt x="353" y="146"/>
                  </a:moveTo>
                  <a:cubicBezTo>
                    <a:pt x="353" y="172"/>
                    <a:pt x="332" y="193"/>
                    <a:pt x="306" y="193"/>
                  </a:cubicBezTo>
                  <a:cubicBezTo>
                    <a:pt x="280" y="193"/>
                    <a:pt x="259" y="172"/>
                    <a:pt x="259" y="146"/>
                  </a:cubicBezTo>
                  <a:cubicBezTo>
                    <a:pt x="259" y="120"/>
                    <a:pt x="280" y="99"/>
                    <a:pt x="306" y="99"/>
                  </a:cubicBezTo>
                  <a:cubicBezTo>
                    <a:pt x="332" y="99"/>
                    <a:pt x="353" y="120"/>
                    <a:pt x="353" y="146"/>
                  </a:cubicBezTo>
                  <a:close/>
                </a:path>
              </a:pathLst>
            </a:custGeom>
            <a:solidFill>
              <a:srgbClr val="E71C5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1" name="bcgIcons_ThumbsUp">
            <a:extLst>
              <a:ext uri="{FF2B5EF4-FFF2-40B4-BE49-F238E27FC236}">
                <a16:creationId xmlns:a16="http://schemas.microsoft.com/office/drawing/2014/main" id="{8BECD0BD-65CB-4F5A-8AF4-A503D626975F}"/>
              </a:ext>
            </a:extLst>
          </p:cNvPr>
          <p:cNvGrpSpPr>
            <a:grpSpLocks noChangeAspect="1"/>
          </p:cNvGrpSpPr>
          <p:nvPr/>
        </p:nvGrpSpPr>
        <p:grpSpPr bwMode="auto">
          <a:xfrm>
            <a:off x="4221659" y="3912457"/>
            <a:ext cx="742937" cy="743624"/>
            <a:chOff x="1682" y="0"/>
            <a:chExt cx="4316" cy="4320"/>
          </a:xfrm>
        </p:grpSpPr>
        <p:sp>
          <p:nvSpPr>
            <p:cNvPr id="52" name="AutoShape 3">
              <a:extLst>
                <a:ext uri="{FF2B5EF4-FFF2-40B4-BE49-F238E27FC236}">
                  <a16:creationId xmlns:a16="http://schemas.microsoft.com/office/drawing/2014/main" id="{A539D00C-4C26-4C1A-9C48-D563600F037D}"/>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5">
              <a:extLst>
                <a:ext uri="{FF2B5EF4-FFF2-40B4-BE49-F238E27FC236}">
                  <a16:creationId xmlns:a16="http://schemas.microsoft.com/office/drawing/2014/main" id="{893704D8-1832-4F6E-927B-E80F4F177628}"/>
                </a:ext>
              </a:extLst>
            </p:cNvPr>
            <p:cNvSpPr>
              <a:spLocks/>
            </p:cNvSpPr>
            <p:nvPr/>
          </p:nvSpPr>
          <p:spPr bwMode="auto">
            <a:xfrm>
              <a:off x="3248" y="698"/>
              <a:ext cx="2034" cy="2919"/>
            </a:xfrm>
            <a:custGeom>
              <a:avLst/>
              <a:gdLst>
                <a:gd name="T0" fmla="*/ 1086 w 1086"/>
                <a:gd name="T1" fmla="*/ 681 h 1557"/>
                <a:gd name="T2" fmla="*/ 530 w 1086"/>
                <a:gd name="T3" fmla="*/ 537 h 1557"/>
                <a:gd name="T4" fmla="*/ 593 w 1086"/>
                <a:gd name="T5" fmla="*/ 253 h 1557"/>
                <a:gd name="T6" fmla="*/ 391 w 1086"/>
                <a:gd name="T7" fmla="*/ 4 h 1557"/>
                <a:gd name="T8" fmla="*/ 279 w 1086"/>
                <a:gd name="T9" fmla="*/ 114 h 1557"/>
                <a:gd name="T10" fmla="*/ 279 w 1086"/>
                <a:gd name="T11" fmla="*/ 221 h 1557"/>
                <a:gd name="T12" fmla="*/ 0 w 1086"/>
                <a:gd name="T13" fmla="*/ 523 h 1557"/>
                <a:gd name="T14" fmla="*/ 203 w 1086"/>
                <a:gd name="T15" fmla="*/ 459 h 1557"/>
                <a:gd name="T16" fmla="*/ 323 w 1086"/>
                <a:gd name="T17" fmla="*/ 114 h 1557"/>
                <a:gd name="T18" fmla="*/ 386 w 1086"/>
                <a:gd name="T19" fmla="*/ 48 h 1557"/>
                <a:gd name="T20" fmla="*/ 549 w 1086"/>
                <a:gd name="T21" fmla="*/ 257 h 1557"/>
                <a:gd name="T22" fmla="*/ 476 w 1086"/>
                <a:gd name="T23" fmla="*/ 570 h 1557"/>
                <a:gd name="T24" fmla="*/ 942 w 1086"/>
                <a:gd name="T25" fmla="*/ 581 h 1557"/>
                <a:gd name="T26" fmla="*/ 942 w 1086"/>
                <a:gd name="T27" fmla="*/ 781 h 1557"/>
                <a:gd name="T28" fmla="*/ 917 w 1086"/>
                <a:gd name="T29" fmla="*/ 780 h 1557"/>
                <a:gd name="T30" fmla="*/ 757 w 1086"/>
                <a:gd name="T31" fmla="*/ 802 h 1557"/>
                <a:gd name="T32" fmla="*/ 807 w 1086"/>
                <a:gd name="T33" fmla="*/ 824 h 1557"/>
                <a:gd name="T34" fmla="*/ 924 w 1086"/>
                <a:gd name="T35" fmla="*/ 825 h 1557"/>
                <a:gd name="T36" fmla="*/ 917 w 1086"/>
                <a:gd name="T37" fmla="*/ 1024 h 1557"/>
                <a:gd name="T38" fmla="*/ 874 w 1086"/>
                <a:gd name="T39" fmla="*/ 1025 h 1557"/>
                <a:gd name="T40" fmla="*/ 757 w 1086"/>
                <a:gd name="T41" fmla="*/ 1024 h 1557"/>
                <a:gd name="T42" fmla="*/ 757 w 1086"/>
                <a:gd name="T43" fmla="*/ 1068 h 1557"/>
                <a:gd name="T44" fmla="*/ 961 w 1086"/>
                <a:gd name="T45" fmla="*/ 1168 h 1557"/>
                <a:gd name="T46" fmla="*/ 793 w 1086"/>
                <a:gd name="T47" fmla="*/ 1269 h 1557"/>
                <a:gd name="T48" fmla="*/ 724 w 1086"/>
                <a:gd name="T49" fmla="*/ 1269 h 1557"/>
                <a:gd name="T50" fmla="*/ 724 w 1086"/>
                <a:gd name="T51" fmla="*/ 1313 h 1557"/>
                <a:gd name="T52" fmla="*/ 793 w 1086"/>
                <a:gd name="T53" fmla="*/ 1313 h 1557"/>
                <a:gd name="T54" fmla="*/ 793 w 1086"/>
                <a:gd name="T55" fmla="*/ 1513 h 1557"/>
                <a:gd name="T56" fmla="*/ 26 w 1086"/>
                <a:gd name="T57" fmla="*/ 1394 h 1557"/>
                <a:gd name="T58" fmla="*/ 344 w 1086"/>
                <a:gd name="T59" fmla="*/ 1557 h 1557"/>
                <a:gd name="T60" fmla="*/ 937 w 1086"/>
                <a:gd name="T61" fmla="*/ 1413 h 1557"/>
                <a:gd name="T62" fmla="*/ 1005 w 1086"/>
                <a:gd name="T63" fmla="*/ 1168 h 1557"/>
                <a:gd name="T64" fmla="*/ 1061 w 1086"/>
                <a:gd name="T65" fmla="*/ 924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6" h="1557">
                  <a:moveTo>
                    <a:pt x="1004" y="810"/>
                  </a:moveTo>
                  <a:cubicBezTo>
                    <a:pt x="1052" y="787"/>
                    <a:pt x="1086" y="738"/>
                    <a:pt x="1086" y="681"/>
                  </a:cubicBezTo>
                  <a:cubicBezTo>
                    <a:pt x="1086" y="601"/>
                    <a:pt x="1021" y="537"/>
                    <a:pt x="942" y="537"/>
                  </a:cubicBezTo>
                  <a:cubicBezTo>
                    <a:pt x="530" y="537"/>
                    <a:pt x="530" y="537"/>
                    <a:pt x="530" y="537"/>
                  </a:cubicBezTo>
                  <a:cubicBezTo>
                    <a:pt x="553" y="485"/>
                    <a:pt x="593" y="378"/>
                    <a:pt x="593" y="255"/>
                  </a:cubicBezTo>
                  <a:cubicBezTo>
                    <a:pt x="593" y="255"/>
                    <a:pt x="593" y="254"/>
                    <a:pt x="593" y="253"/>
                  </a:cubicBezTo>
                  <a:cubicBezTo>
                    <a:pt x="592" y="251"/>
                    <a:pt x="586" y="193"/>
                    <a:pt x="559" y="134"/>
                  </a:cubicBezTo>
                  <a:cubicBezTo>
                    <a:pt x="522" y="52"/>
                    <a:pt x="464" y="7"/>
                    <a:pt x="391" y="4"/>
                  </a:cubicBezTo>
                  <a:cubicBezTo>
                    <a:pt x="383" y="3"/>
                    <a:pt x="344" y="0"/>
                    <a:pt x="313" y="26"/>
                  </a:cubicBezTo>
                  <a:cubicBezTo>
                    <a:pt x="291" y="46"/>
                    <a:pt x="279" y="75"/>
                    <a:pt x="279" y="114"/>
                  </a:cubicBezTo>
                  <a:cubicBezTo>
                    <a:pt x="279" y="221"/>
                    <a:pt x="279" y="221"/>
                    <a:pt x="279" y="221"/>
                  </a:cubicBezTo>
                  <a:cubicBezTo>
                    <a:pt x="279" y="221"/>
                    <a:pt x="279" y="221"/>
                    <a:pt x="279" y="221"/>
                  </a:cubicBezTo>
                  <a:cubicBezTo>
                    <a:pt x="279" y="223"/>
                    <a:pt x="283" y="364"/>
                    <a:pt x="181" y="420"/>
                  </a:cubicBezTo>
                  <a:cubicBezTo>
                    <a:pt x="132" y="448"/>
                    <a:pt x="63" y="487"/>
                    <a:pt x="0" y="523"/>
                  </a:cubicBezTo>
                  <a:cubicBezTo>
                    <a:pt x="12" y="531"/>
                    <a:pt x="21" y="544"/>
                    <a:pt x="25" y="559"/>
                  </a:cubicBezTo>
                  <a:cubicBezTo>
                    <a:pt x="86" y="524"/>
                    <a:pt x="154" y="486"/>
                    <a:pt x="203" y="459"/>
                  </a:cubicBezTo>
                  <a:cubicBezTo>
                    <a:pt x="326" y="390"/>
                    <a:pt x="324" y="232"/>
                    <a:pt x="323" y="220"/>
                  </a:cubicBezTo>
                  <a:cubicBezTo>
                    <a:pt x="323" y="114"/>
                    <a:pt x="323" y="114"/>
                    <a:pt x="323" y="114"/>
                  </a:cubicBezTo>
                  <a:cubicBezTo>
                    <a:pt x="323" y="89"/>
                    <a:pt x="330" y="70"/>
                    <a:pt x="342" y="60"/>
                  </a:cubicBezTo>
                  <a:cubicBezTo>
                    <a:pt x="359" y="44"/>
                    <a:pt x="386" y="48"/>
                    <a:pt x="386" y="48"/>
                  </a:cubicBezTo>
                  <a:cubicBezTo>
                    <a:pt x="387" y="48"/>
                    <a:pt x="388" y="48"/>
                    <a:pt x="389" y="48"/>
                  </a:cubicBezTo>
                  <a:cubicBezTo>
                    <a:pt x="520" y="52"/>
                    <a:pt x="547" y="241"/>
                    <a:pt x="549" y="257"/>
                  </a:cubicBezTo>
                  <a:cubicBezTo>
                    <a:pt x="548" y="413"/>
                    <a:pt x="476" y="547"/>
                    <a:pt x="476" y="548"/>
                  </a:cubicBezTo>
                  <a:cubicBezTo>
                    <a:pt x="472" y="555"/>
                    <a:pt x="472" y="563"/>
                    <a:pt x="476" y="570"/>
                  </a:cubicBezTo>
                  <a:cubicBezTo>
                    <a:pt x="480" y="577"/>
                    <a:pt x="487" y="581"/>
                    <a:pt x="495" y="581"/>
                  </a:cubicBezTo>
                  <a:cubicBezTo>
                    <a:pt x="942" y="581"/>
                    <a:pt x="942" y="581"/>
                    <a:pt x="942" y="581"/>
                  </a:cubicBezTo>
                  <a:cubicBezTo>
                    <a:pt x="997" y="581"/>
                    <a:pt x="1042" y="626"/>
                    <a:pt x="1042" y="681"/>
                  </a:cubicBezTo>
                  <a:cubicBezTo>
                    <a:pt x="1042" y="736"/>
                    <a:pt x="997" y="781"/>
                    <a:pt x="942" y="781"/>
                  </a:cubicBezTo>
                  <a:cubicBezTo>
                    <a:pt x="926" y="781"/>
                    <a:pt x="926" y="781"/>
                    <a:pt x="926" y="781"/>
                  </a:cubicBezTo>
                  <a:cubicBezTo>
                    <a:pt x="923" y="781"/>
                    <a:pt x="920" y="780"/>
                    <a:pt x="917" y="780"/>
                  </a:cubicBezTo>
                  <a:cubicBezTo>
                    <a:pt x="779" y="780"/>
                    <a:pt x="779" y="780"/>
                    <a:pt x="779" y="780"/>
                  </a:cubicBezTo>
                  <a:cubicBezTo>
                    <a:pt x="767" y="780"/>
                    <a:pt x="757" y="790"/>
                    <a:pt x="757" y="802"/>
                  </a:cubicBezTo>
                  <a:cubicBezTo>
                    <a:pt x="757" y="815"/>
                    <a:pt x="767" y="824"/>
                    <a:pt x="779" y="824"/>
                  </a:cubicBezTo>
                  <a:cubicBezTo>
                    <a:pt x="807" y="824"/>
                    <a:pt x="807" y="824"/>
                    <a:pt x="807" y="824"/>
                  </a:cubicBezTo>
                  <a:cubicBezTo>
                    <a:pt x="809" y="825"/>
                    <a:pt x="810" y="825"/>
                    <a:pt x="811" y="825"/>
                  </a:cubicBezTo>
                  <a:cubicBezTo>
                    <a:pt x="924" y="825"/>
                    <a:pt x="924" y="825"/>
                    <a:pt x="924" y="825"/>
                  </a:cubicBezTo>
                  <a:cubicBezTo>
                    <a:pt x="976" y="829"/>
                    <a:pt x="1017" y="872"/>
                    <a:pt x="1017" y="924"/>
                  </a:cubicBezTo>
                  <a:cubicBezTo>
                    <a:pt x="1017" y="980"/>
                    <a:pt x="972" y="1024"/>
                    <a:pt x="917" y="1024"/>
                  </a:cubicBezTo>
                  <a:cubicBezTo>
                    <a:pt x="879" y="1024"/>
                    <a:pt x="879" y="1024"/>
                    <a:pt x="879" y="1024"/>
                  </a:cubicBezTo>
                  <a:cubicBezTo>
                    <a:pt x="877" y="1024"/>
                    <a:pt x="875" y="1025"/>
                    <a:pt x="874" y="1025"/>
                  </a:cubicBezTo>
                  <a:cubicBezTo>
                    <a:pt x="869" y="1025"/>
                    <a:pt x="865" y="1024"/>
                    <a:pt x="861" y="1024"/>
                  </a:cubicBezTo>
                  <a:cubicBezTo>
                    <a:pt x="757" y="1024"/>
                    <a:pt x="757" y="1024"/>
                    <a:pt x="757" y="1024"/>
                  </a:cubicBezTo>
                  <a:cubicBezTo>
                    <a:pt x="745" y="1024"/>
                    <a:pt x="735" y="1034"/>
                    <a:pt x="735" y="1046"/>
                  </a:cubicBezTo>
                  <a:cubicBezTo>
                    <a:pt x="735" y="1059"/>
                    <a:pt x="745" y="1068"/>
                    <a:pt x="757" y="1068"/>
                  </a:cubicBezTo>
                  <a:cubicBezTo>
                    <a:pt x="861" y="1068"/>
                    <a:pt x="861" y="1068"/>
                    <a:pt x="861" y="1068"/>
                  </a:cubicBezTo>
                  <a:cubicBezTo>
                    <a:pt x="916" y="1068"/>
                    <a:pt x="961" y="1113"/>
                    <a:pt x="961" y="1168"/>
                  </a:cubicBezTo>
                  <a:cubicBezTo>
                    <a:pt x="961" y="1224"/>
                    <a:pt x="916" y="1269"/>
                    <a:pt x="861" y="1269"/>
                  </a:cubicBezTo>
                  <a:cubicBezTo>
                    <a:pt x="793" y="1269"/>
                    <a:pt x="793" y="1269"/>
                    <a:pt x="793" y="1269"/>
                  </a:cubicBezTo>
                  <a:cubicBezTo>
                    <a:pt x="757" y="1269"/>
                    <a:pt x="757" y="1269"/>
                    <a:pt x="757" y="1269"/>
                  </a:cubicBezTo>
                  <a:cubicBezTo>
                    <a:pt x="724" y="1269"/>
                    <a:pt x="724" y="1269"/>
                    <a:pt x="724" y="1269"/>
                  </a:cubicBezTo>
                  <a:cubicBezTo>
                    <a:pt x="712" y="1269"/>
                    <a:pt x="702" y="1278"/>
                    <a:pt x="702" y="1291"/>
                  </a:cubicBezTo>
                  <a:cubicBezTo>
                    <a:pt x="702" y="1303"/>
                    <a:pt x="712" y="1313"/>
                    <a:pt x="724" y="1313"/>
                  </a:cubicBezTo>
                  <a:cubicBezTo>
                    <a:pt x="757" y="1313"/>
                    <a:pt x="757" y="1313"/>
                    <a:pt x="757" y="1313"/>
                  </a:cubicBezTo>
                  <a:cubicBezTo>
                    <a:pt x="793" y="1313"/>
                    <a:pt x="793" y="1313"/>
                    <a:pt x="793" y="1313"/>
                  </a:cubicBezTo>
                  <a:cubicBezTo>
                    <a:pt x="848" y="1313"/>
                    <a:pt x="893" y="1357"/>
                    <a:pt x="893" y="1413"/>
                  </a:cubicBezTo>
                  <a:cubicBezTo>
                    <a:pt x="893" y="1468"/>
                    <a:pt x="848" y="1513"/>
                    <a:pt x="793" y="1513"/>
                  </a:cubicBezTo>
                  <a:cubicBezTo>
                    <a:pt x="344" y="1513"/>
                    <a:pt x="344" y="1513"/>
                    <a:pt x="344" y="1513"/>
                  </a:cubicBezTo>
                  <a:cubicBezTo>
                    <a:pt x="301" y="1513"/>
                    <a:pt x="175" y="1513"/>
                    <a:pt x="26" y="1394"/>
                  </a:cubicBezTo>
                  <a:cubicBezTo>
                    <a:pt x="26" y="1449"/>
                    <a:pt x="26" y="1449"/>
                    <a:pt x="26" y="1449"/>
                  </a:cubicBezTo>
                  <a:cubicBezTo>
                    <a:pt x="126" y="1521"/>
                    <a:pt x="230" y="1557"/>
                    <a:pt x="344" y="1557"/>
                  </a:cubicBezTo>
                  <a:cubicBezTo>
                    <a:pt x="793" y="1557"/>
                    <a:pt x="793" y="1557"/>
                    <a:pt x="793" y="1557"/>
                  </a:cubicBezTo>
                  <a:cubicBezTo>
                    <a:pt x="872" y="1557"/>
                    <a:pt x="937" y="1492"/>
                    <a:pt x="937" y="1413"/>
                  </a:cubicBezTo>
                  <a:cubicBezTo>
                    <a:pt x="937" y="1372"/>
                    <a:pt x="920" y="1335"/>
                    <a:pt x="892" y="1309"/>
                  </a:cubicBezTo>
                  <a:cubicBezTo>
                    <a:pt x="957" y="1294"/>
                    <a:pt x="1005" y="1237"/>
                    <a:pt x="1005" y="1168"/>
                  </a:cubicBezTo>
                  <a:cubicBezTo>
                    <a:pt x="1005" y="1127"/>
                    <a:pt x="987" y="1089"/>
                    <a:pt x="958" y="1062"/>
                  </a:cubicBezTo>
                  <a:cubicBezTo>
                    <a:pt x="1017" y="1045"/>
                    <a:pt x="1061" y="989"/>
                    <a:pt x="1061" y="924"/>
                  </a:cubicBezTo>
                  <a:cubicBezTo>
                    <a:pt x="1061" y="878"/>
                    <a:pt x="1039" y="837"/>
                    <a:pt x="1004" y="8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6">
              <a:extLst>
                <a:ext uri="{FF2B5EF4-FFF2-40B4-BE49-F238E27FC236}">
                  <a16:creationId xmlns:a16="http://schemas.microsoft.com/office/drawing/2014/main" id="{64FD8C8B-10DB-49AB-84DD-6FE38479A548}"/>
                </a:ext>
              </a:extLst>
            </p:cNvPr>
            <p:cNvSpPr>
              <a:spLocks noEditPoints="1"/>
            </p:cNvSpPr>
            <p:nvPr/>
          </p:nvSpPr>
          <p:spPr bwMode="auto">
            <a:xfrm>
              <a:off x="2368" y="1740"/>
              <a:ext cx="846" cy="1723"/>
            </a:xfrm>
            <a:custGeom>
              <a:avLst/>
              <a:gdLst>
                <a:gd name="T0" fmla="*/ 193 w 452"/>
                <a:gd name="T1" fmla="*/ 773 h 919"/>
                <a:gd name="T2" fmla="*/ 146 w 452"/>
                <a:gd name="T3" fmla="*/ 820 h 919"/>
                <a:gd name="T4" fmla="*/ 99 w 452"/>
                <a:gd name="T5" fmla="*/ 773 h 919"/>
                <a:gd name="T6" fmla="*/ 146 w 452"/>
                <a:gd name="T7" fmla="*/ 726 h 919"/>
                <a:gd name="T8" fmla="*/ 193 w 452"/>
                <a:gd name="T9" fmla="*/ 773 h 919"/>
                <a:gd name="T10" fmla="*/ 452 w 452"/>
                <a:gd name="T11" fmla="*/ 22 h 919"/>
                <a:gd name="T12" fmla="*/ 452 w 452"/>
                <a:gd name="T13" fmla="*/ 897 h 919"/>
                <a:gd name="T14" fmla="*/ 430 w 452"/>
                <a:gd name="T15" fmla="*/ 919 h 919"/>
                <a:gd name="T16" fmla="*/ 22 w 452"/>
                <a:gd name="T17" fmla="*/ 919 h 919"/>
                <a:gd name="T18" fmla="*/ 0 w 452"/>
                <a:gd name="T19" fmla="*/ 897 h 919"/>
                <a:gd name="T20" fmla="*/ 0 w 452"/>
                <a:gd name="T21" fmla="*/ 22 h 919"/>
                <a:gd name="T22" fmla="*/ 22 w 452"/>
                <a:gd name="T23" fmla="*/ 0 h 919"/>
                <a:gd name="T24" fmla="*/ 430 w 452"/>
                <a:gd name="T25" fmla="*/ 0 h 919"/>
                <a:gd name="T26" fmla="*/ 452 w 452"/>
                <a:gd name="T27" fmla="*/ 22 h 919"/>
                <a:gd name="T28" fmla="*/ 237 w 452"/>
                <a:gd name="T29" fmla="*/ 773 h 919"/>
                <a:gd name="T30" fmla="*/ 146 w 452"/>
                <a:gd name="T31" fmla="*/ 682 h 919"/>
                <a:gd name="T32" fmla="*/ 55 w 452"/>
                <a:gd name="T33" fmla="*/ 773 h 919"/>
                <a:gd name="T34" fmla="*/ 146 w 452"/>
                <a:gd name="T35" fmla="*/ 864 h 919"/>
                <a:gd name="T36" fmla="*/ 237 w 452"/>
                <a:gd name="T37" fmla="*/ 7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919">
                  <a:moveTo>
                    <a:pt x="193" y="773"/>
                  </a:moveTo>
                  <a:cubicBezTo>
                    <a:pt x="193" y="799"/>
                    <a:pt x="172" y="820"/>
                    <a:pt x="146" y="820"/>
                  </a:cubicBezTo>
                  <a:cubicBezTo>
                    <a:pt x="120" y="820"/>
                    <a:pt x="99" y="799"/>
                    <a:pt x="99" y="773"/>
                  </a:cubicBezTo>
                  <a:cubicBezTo>
                    <a:pt x="99" y="747"/>
                    <a:pt x="120" y="726"/>
                    <a:pt x="146" y="726"/>
                  </a:cubicBezTo>
                  <a:cubicBezTo>
                    <a:pt x="172" y="726"/>
                    <a:pt x="193" y="747"/>
                    <a:pt x="193" y="773"/>
                  </a:cubicBezTo>
                  <a:close/>
                  <a:moveTo>
                    <a:pt x="452" y="22"/>
                  </a:moveTo>
                  <a:cubicBezTo>
                    <a:pt x="452" y="897"/>
                    <a:pt x="452" y="897"/>
                    <a:pt x="452" y="897"/>
                  </a:cubicBezTo>
                  <a:cubicBezTo>
                    <a:pt x="452" y="909"/>
                    <a:pt x="442" y="919"/>
                    <a:pt x="430" y="919"/>
                  </a:cubicBezTo>
                  <a:cubicBezTo>
                    <a:pt x="22" y="919"/>
                    <a:pt x="22" y="919"/>
                    <a:pt x="22" y="919"/>
                  </a:cubicBezTo>
                  <a:cubicBezTo>
                    <a:pt x="10" y="919"/>
                    <a:pt x="0" y="909"/>
                    <a:pt x="0" y="897"/>
                  </a:cubicBezTo>
                  <a:cubicBezTo>
                    <a:pt x="0" y="22"/>
                    <a:pt x="0" y="22"/>
                    <a:pt x="0" y="22"/>
                  </a:cubicBezTo>
                  <a:cubicBezTo>
                    <a:pt x="0" y="10"/>
                    <a:pt x="10" y="0"/>
                    <a:pt x="22" y="0"/>
                  </a:cubicBezTo>
                  <a:cubicBezTo>
                    <a:pt x="430" y="0"/>
                    <a:pt x="430" y="0"/>
                    <a:pt x="430" y="0"/>
                  </a:cubicBezTo>
                  <a:cubicBezTo>
                    <a:pt x="442" y="0"/>
                    <a:pt x="452" y="10"/>
                    <a:pt x="452" y="22"/>
                  </a:cubicBezTo>
                  <a:close/>
                  <a:moveTo>
                    <a:pt x="237" y="773"/>
                  </a:moveTo>
                  <a:cubicBezTo>
                    <a:pt x="237" y="722"/>
                    <a:pt x="196" y="682"/>
                    <a:pt x="146" y="682"/>
                  </a:cubicBezTo>
                  <a:cubicBezTo>
                    <a:pt x="96" y="682"/>
                    <a:pt x="55" y="722"/>
                    <a:pt x="55" y="773"/>
                  </a:cubicBezTo>
                  <a:cubicBezTo>
                    <a:pt x="55" y="823"/>
                    <a:pt x="96" y="864"/>
                    <a:pt x="146" y="864"/>
                  </a:cubicBezTo>
                  <a:cubicBezTo>
                    <a:pt x="196" y="864"/>
                    <a:pt x="237" y="823"/>
                    <a:pt x="237" y="77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55" name="bcgIcons_ThumbsUp">
            <a:extLst>
              <a:ext uri="{FF2B5EF4-FFF2-40B4-BE49-F238E27FC236}">
                <a16:creationId xmlns:a16="http://schemas.microsoft.com/office/drawing/2014/main" id="{BB279988-4F7B-4210-B0AF-7B30EE9BE4AA}"/>
              </a:ext>
            </a:extLst>
          </p:cNvPr>
          <p:cNvGrpSpPr>
            <a:grpSpLocks noChangeAspect="1"/>
          </p:cNvGrpSpPr>
          <p:nvPr/>
        </p:nvGrpSpPr>
        <p:grpSpPr bwMode="auto">
          <a:xfrm>
            <a:off x="4221659" y="2543543"/>
            <a:ext cx="742937" cy="743624"/>
            <a:chOff x="1682" y="0"/>
            <a:chExt cx="4316" cy="4320"/>
          </a:xfrm>
        </p:grpSpPr>
        <p:sp>
          <p:nvSpPr>
            <p:cNvPr id="56" name="AutoShape 3">
              <a:extLst>
                <a:ext uri="{FF2B5EF4-FFF2-40B4-BE49-F238E27FC236}">
                  <a16:creationId xmlns:a16="http://schemas.microsoft.com/office/drawing/2014/main" id="{29E013A9-F32F-4175-8FA0-F088C187D742}"/>
                </a:ext>
              </a:extLst>
            </p:cNvPr>
            <p:cNvSpPr>
              <a:spLocks noChangeAspect="1" noChangeArrowheads="1" noTextEdit="1"/>
            </p:cNvSpPr>
            <p:nvPr/>
          </p:nvSpPr>
          <p:spPr bwMode="auto">
            <a:xfrm>
              <a:off x="1682" y="0"/>
              <a:ext cx="4316"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5">
              <a:extLst>
                <a:ext uri="{FF2B5EF4-FFF2-40B4-BE49-F238E27FC236}">
                  <a16:creationId xmlns:a16="http://schemas.microsoft.com/office/drawing/2014/main" id="{D2A468D9-65E5-4CBF-8B35-5F356EC99F3F}"/>
                </a:ext>
              </a:extLst>
            </p:cNvPr>
            <p:cNvSpPr>
              <a:spLocks/>
            </p:cNvSpPr>
            <p:nvPr/>
          </p:nvSpPr>
          <p:spPr bwMode="auto">
            <a:xfrm>
              <a:off x="3248" y="698"/>
              <a:ext cx="2034" cy="2919"/>
            </a:xfrm>
            <a:custGeom>
              <a:avLst/>
              <a:gdLst>
                <a:gd name="T0" fmla="*/ 1086 w 1086"/>
                <a:gd name="T1" fmla="*/ 681 h 1557"/>
                <a:gd name="T2" fmla="*/ 530 w 1086"/>
                <a:gd name="T3" fmla="*/ 537 h 1557"/>
                <a:gd name="T4" fmla="*/ 593 w 1086"/>
                <a:gd name="T5" fmla="*/ 253 h 1557"/>
                <a:gd name="T6" fmla="*/ 391 w 1086"/>
                <a:gd name="T7" fmla="*/ 4 h 1557"/>
                <a:gd name="T8" fmla="*/ 279 w 1086"/>
                <a:gd name="T9" fmla="*/ 114 h 1557"/>
                <a:gd name="T10" fmla="*/ 279 w 1086"/>
                <a:gd name="T11" fmla="*/ 221 h 1557"/>
                <a:gd name="T12" fmla="*/ 0 w 1086"/>
                <a:gd name="T13" fmla="*/ 523 h 1557"/>
                <a:gd name="T14" fmla="*/ 203 w 1086"/>
                <a:gd name="T15" fmla="*/ 459 h 1557"/>
                <a:gd name="T16" fmla="*/ 323 w 1086"/>
                <a:gd name="T17" fmla="*/ 114 h 1557"/>
                <a:gd name="T18" fmla="*/ 386 w 1086"/>
                <a:gd name="T19" fmla="*/ 48 h 1557"/>
                <a:gd name="T20" fmla="*/ 549 w 1086"/>
                <a:gd name="T21" fmla="*/ 257 h 1557"/>
                <a:gd name="T22" fmla="*/ 476 w 1086"/>
                <a:gd name="T23" fmla="*/ 570 h 1557"/>
                <a:gd name="T24" fmla="*/ 942 w 1086"/>
                <a:gd name="T25" fmla="*/ 581 h 1557"/>
                <a:gd name="T26" fmla="*/ 942 w 1086"/>
                <a:gd name="T27" fmla="*/ 781 h 1557"/>
                <a:gd name="T28" fmla="*/ 917 w 1086"/>
                <a:gd name="T29" fmla="*/ 780 h 1557"/>
                <a:gd name="T30" fmla="*/ 757 w 1086"/>
                <a:gd name="T31" fmla="*/ 802 h 1557"/>
                <a:gd name="T32" fmla="*/ 807 w 1086"/>
                <a:gd name="T33" fmla="*/ 824 h 1557"/>
                <a:gd name="T34" fmla="*/ 924 w 1086"/>
                <a:gd name="T35" fmla="*/ 825 h 1557"/>
                <a:gd name="T36" fmla="*/ 917 w 1086"/>
                <a:gd name="T37" fmla="*/ 1024 h 1557"/>
                <a:gd name="T38" fmla="*/ 874 w 1086"/>
                <a:gd name="T39" fmla="*/ 1025 h 1557"/>
                <a:gd name="T40" fmla="*/ 757 w 1086"/>
                <a:gd name="T41" fmla="*/ 1024 h 1557"/>
                <a:gd name="T42" fmla="*/ 757 w 1086"/>
                <a:gd name="T43" fmla="*/ 1068 h 1557"/>
                <a:gd name="T44" fmla="*/ 961 w 1086"/>
                <a:gd name="T45" fmla="*/ 1168 h 1557"/>
                <a:gd name="T46" fmla="*/ 793 w 1086"/>
                <a:gd name="T47" fmla="*/ 1269 h 1557"/>
                <a:gd name="T48" fmla="*/ 724 w 1086"/>
                <a:gd name="T49" fmla="*/ 1269 h 1557"/>
                <a:gd name="T50" fmla="*/ 724 w 1086"/>
                <a:gd name="T51" fmla="*/ 1313 h 1557"/>
                <a:gd name="T52" fmla="*/ 793 w 1086"/>
                <a:gd name="T53" fmla="*/ 1313 h 1557"/>
                <a:gd name="T54" fmla="*/ 793 w 1086"/>
                <a:gd name="T55" fmla="*/ 1513 h 1557"/>
                <a:gd name="T56" fmla="*/ 26 w 1086"/>
                <a:gd name="T57" fmla="*/ 1394 h 1557"/>
                <a:gd name="T58" fmla="*/ 344 w 1086"/>
                <a:gd name="T59" fmla="*/ 1557 h 1557"/>
                <a:gd name="T60" fmla="*/ 937 w 1086"/>
                <a:gd name="T61" fmla="*/ 1413 h 1557"/>
                <a:gd name="T62" fmla="*/ 1005 w 1086"/>
                <a:gd name="T63" fmla="*/ 1168 h 1557"/>
                <a:gd name="T64" fmla="*/ 1061 w 1086"/>
                <a:gd name="T65" fmla="*/ 924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86" h="1557">
                  <a:moveTo>
                    <a:pt x="1004" y="810"/>
                  </a:moveTo>
                  <a:cubicBezTo>
                    <a:pt x="1052" y="787"/>
                    <a:pt x="1086" y="738"/>
                    <a:pt x="1086" y="681"/>
                  </a:cubicBezTo>
                  <a:cubicBezTo>
                    <a:pt x="1086" y="601"/>
                    <a:pt x="1021" y="537"/>
                    <a:pt x="942" y="537"/>
                  </a:cubicBezTo>
                  <a:cubicBezTo>
                    <a:pt x="530" y="537"/>
                    <a:pt x="530" y="537"/>
                    <a:pt x="530" y="537"/>
                  </a:cubicBezTo>
                  <a:cubicBezTo>
                    <a:pt x="553" y="485"/>
                    <a:pt x="593" y="378"/>
                    <a:pt x="593" y="255"/>
                  </a:cubicBezTo>
                  <a:cubicBezTo>
                    <a:pt x="593" y="255"/>
                    <a:pt x="593" y="254"/>
                    <a:pt x="593" y="253"/>
                  </a:cubicBezTo>
                  <a:cubicBezTo>
                    <a:pt x="592" y="251"/>
                    <a:pt x="586" y="193"/>
                    <a:pt x="559" y="134"/>
                  </a:cubicBezTo>
                  <a:cubicBezTo>
                    <a:pt x="522" y="52"/>
                    <a:pt x="464" y="7"/>
                    <a:pt x="391" y="4"/>
                  </a:cubicBezTo>
                  <a:cubicBezTo>
                    <a:pt x="383" y="3"/>
                    <a:pt x="344" y="0"/>
                    <a:pt x="313" y="26"/>
                  </a:cubicBezTo>
                  <a:cubicBezTo>
                    <a:pt x="291" y="46"/>
                    <a:pt x="279" y="75"/>
                    <a:pt x="279" y="114"/>
                  </a:cubicBezTo>
                  <a:cubicBezTo>
                    <a:pt x="279" y="221"/>
                    <a:pt x="279" y="221"/>
                    <a:pt x="279" y="221"/>
                  </a:cubicBezTo>
                  <a:cubicBezTo>
                    <a:pt x="279" y="221"/>
                    <a:pt x="279" y="221"/>
                    <a:pt x="279" y="221"/>
                  </a:cubicBezTo>
                  <a:cubicBezTo>
                    <a:pt x="279" y="223"/>
                    <a:pt x="283" y="364"/>
                    <a:pt x="181" y="420"/>
                  </a:cubicBezTo>
                  <a:cubicBezTo>
                    <a:pt x="132" y="448"/>
                    <a:pt x="63" y="487"/>
                    <a:pt x="0" y="523"/>
                  </a:cubicBezTo>
                  <a:cubicBezTo>
                    <a:pt x="12" y="531"/>
                    <a:pt x="21" y="544"/>
                    <a:pt x="25" y="559"/>
                  </a:cubicBezTo>
                  <a:cubicBezTo>
                    <a:pt x="86" y="524"/>
                    <a:pt x="154" y="486"/>
                    <a:pt x="203" y="459"/>
                  </a:cubicBezTo>
                  <a:cubicBezTo>
                    <a:pt x="326" y="390"/>
                    <a:pt x="324" y="232"/>
                    <a:pt x="323" y="220"/>
                  </a:cubicBezTo>
                  <a:cubicBezTo>
                    <a:pt x="323" y="114"/>
                    <a:pt x="323" y="114"/>
                    <a:pt x="323" y="114"/>
                  </a:cubicBezTo>
                  <a:cubicBezTo>
                    <a:pt x="323" y="89"/>
                    <a:pt x="330" y="70"/>
                    <a:pt x="342" y="60"/>
                  </a:cubicBezTo>
                  <a:cubicBezTo>
                    <a:pt x="359" y="44"/>
                    <a:pt x="386" y="48"/>
                    <a:pt x="386" y="48"/>
                  </a:cubicBezTo>
                  <a:cubicBezTo>
                    <a:pt x="387" y="48"/>
                    <a:pt x="388" y="48"/>
                    <a:pt x="389" y="48"/>
                  </a:cubicBezTo>
                  <a:cubicBezTo>
                    <a:pt x="520" y="52"/>
                    <a:pt x="547" y="241"/>
                    <a:pt x="549" y="257"/>
                  </a:cubicBezTo>
                  <a:cubicBezTo>
                    <a:pt x="548" y="413"/>
                    <a:pt x="476" y="547"/>
                    <a:pt x="476" y="548"/>
                  </a:cubicBezTo>
                  <a:cubicBezTo>
                    <a:pt x="472" y="555"/>
                    <a:pt x="472" y="563"/>
                    <a:pt x="476" y="570"/>
                  </a:cubicBezTo>
                  <a:cubicBezTo>
                    <a:pt x="480" y="577"/>
                    <a:pt x="487" y="581"/>
                    <a:pt x="495" y="581"/>
                  </a:cubicBezTo>
                  <a:cubicBezTo>
                    <a:pt x="942" y="581"/>
                    <a:pt x="942" y="581"/>
                    <a:pt x="942" y="581"/>
                  </a:cubicBezTo>
                  <a:cubicBezTo>
                    <a:pt x="997" y="581"/>
                    <a:pt x="1042" y="626"/>
                    <a:pt x="1042" y="681"/>
                  </a:cubicBezTo>
                  <a:cubicBezTo>
                    <a:pt x="1042" y="736"/>
                    <a:pt x="997" y="781"/>
                    <a:pt x="942" y="781"/>
                  </a:cubicBezTo>
                  <a:cubicBezTo>
                    <a:pt x="926" y="781"/>
                    <a:pt x="926" y="781"/>
                    <a:pt x="926" y="781"/>
                  </a:cubicBezTo>
                  <a:cubicBezTo>
                    <a:pt x="923" y="781"/>
                    <a:pt x="920" y="780"/>
                    <a:pt x="917" y="780"/>
                  </a:cubicBezTo>
                  <a:cubicBezTo>
                    <a:pt x="779" y="780"/>
                    <a:pt x="779" y="780"/>
                    <a:pt x="779" y="780"/>
                  </a:cubicBezTo>
                  <a:cubicBezTo>
                    <a:pt x="767" y="780"/>
                    <a:pt x="757" y="790"/>
                    <a:pt x="757" y="802"/>
                  </a:cubicBezTo>
                  <a:cubicBezTo>
                    <a:pt x="757" y="815"/>
                    <a:pt x="767" y="824"/>
                    <a:pt x="779" y="824"/>
                  </a:cubicBezTo>
                  <a:cubicBezTo>
                    <a:pt x="807" y="824"/>
                    <a:pt x="807" y="824"/>
                    <a:pt x="807" y="824"/>
                  </a:cubicBezTo>
                  <a:cubicBezTo>
                    <a:pt x="809" y="825"/>
                    <a:pt x="810" y="825"/>
                    <a:pt x="811" y="825"/>
                  </a:cubicBezTo>
                  <a:cubicBezTo>
                    <a:pt x="924" y="825"/>
                    <a:pt x="924" y="825"/>
                    <a:pt x="924" y="825"/>
                  </a:cubicBezTo>
                  <a:cubicBezTo>
                    <a:pt x="976" y="829"/>
                    <a:pt x="1017" y="872"/>
                    <a:pt x="1017" y="924"/>
                  </a:cubicBezTo>
                  <a:cubicBezTo>
                    <a:pt x="1017" y="980"/>
                    <a:pt x="972" y="1024"/>
                    <a:pt x="917" y="1024"/>
                  </a:cubicBezTo>
                  <a:cubicBezTo>
                    <a:pt x="879" y="1024"/>
                    <a:pt x="879" y="1024"/>
                    <a:pt x="879" y="1024"/>
                  </a:cubicBezTo>
                  <a:cubicBezTo>
                    <a:pt x="877" y="1024"/>
                    <a:pt x="875" y="1025"/>
                    <a:pt x="874" y="1025"/>
                  </a:cubicBezTo>
                  <a:cubicBezTo>
                    <a:pt x="869" y="1025"/>
                    <a:pt x="865" y="1024"/>
                    <a:pt x="861" y="1024"/>
                  </a:cubicBezTo>
                  <a:cubicBezTo>
                    <a:pt x="757" y="1024"/>
                    <a:pt x="757" y="1024"/>
                    <a:pt x="757" y="1024"/>
                  </a:cubicBezTo>
                  <a:cubicBezTo>
                    <a:pt x="745" y="1024"/>
                    <a:pt x="735" y="1034"/>
                    <a:pt x="735" y="1046"/>
                  </a:cubicBezTo>
                  <a:cubicBezTo>
                    <a:pt x="735" y="1059"/>
                    <a:pt x="745" y="1068"/>
                    <a:pt x="757" y="1068"/>
                  </a:cubicBezTo>
                  <a:cubicBezTo>
                    <a:pt x="861" y="1068"/>
                    <a:pt x="861" y="1068"/>
                    <a:pt x="861" y="1068"/>
                  </a:cubicBezTo>
                  <a:cubicBezTo>
                    <a:pt x="916" y="1068"/>
                    <a:pt x="961" y="1113"/>
                    <a:pt x="961" y="1168"/>
                  </a:cubicBezTo>
                  <a:cubicBezTo>
                    <a:pt x="961" y="1224"/>
                    <a:pt x="916" y="1269"/>
                    <a:pt x="861" y="1269"/>
                  </a:cubicBezTo>
                  <a:cubicBezTo>
                    <a:pt x="793" y="1269"/>
                    <a:pt x="793" y="1269"/>
                    <a:pt x="793" y="1269"/>
                  </a:cubicBezTo>
                  <a:cubicBezTo>
                    <a:pt x="757" y="1269"/>
                    <a:pt x="757" y="1269"/>
                    <a:pt x="757" y="1269"/>
                  </a:cubicBezTo>
                  <a:cubicBezTo>
                    <a:pt x="724" y="1269"/>
                    <a:pt x="724" y="1269"/>
                    <a:pt x="724" y="1269"/>
                  </a:cubicBezTo>
                  <a:cubicBezTo>
                    <a:pt x="712" y="1269"/>
                    <a:pt x="702" y="1278"/>
                    <a:pt x="702" y="1291"/>
                  </a:cubicBezTo>
                  <a:cubicBezTo>
                    <a:pt x="702" y="1303"/>
                    <a:pt x="712" y="1313"/>
                    <a:pt x="724" y="1313"/>
                  </a:cubicBezTo>
                  <a:cubicBezTo>
                    <a:pt x="757" y="1313"/>
                    <a:pt x="757" y="1313"/>
                    <a:pt x="757" y="1313"/>
                  </a:cubicBezTo>
                  <a:cubicBezTo>
                    <a:pt x="793" y="1313"/>
                    <a:pt x="793" y="1313"/>
                    <a:pt x="793" y="1313"/>
                  </a:cubicBezTo>
                  <a:cubicBezTo>
                    <a:pt x="848" y="1313"/>
                    <a:pt x="893" y="1357"/>
                    <a:pt x="893" y="1413"/>
                  </a:cubicBezTo>
                  <a:cubicBezTo>
                    <a:pt x="893" y="1468"/>
                    <a:pt x="848" y="1513"/>
                    <a:pt x="793" y="1513"/>
                  </a:cubicBezTo>
                  <a:cubicBezTo>
                    <a:pt x="344" y="1513"/>
                    <a:pt x="344" y="1513"/>
                    <a:pt x="344" y="1513"/>
                  </a:cubicBezTo>
                  <a:cubicBezTo>
                    <a:pt x="301" y="1513"/>
                    <a:pt x="175" y="1513"/>
                    <a:pt x="26" y="1394"/>
                  </a:cubicBezTo>
                  <a:cubicBezTo>
                    <a:pt x="26" y="1449"/>
                    <a:pt x="26" y="1449"/>
                    <a:pt x="26" y="1449"/>
                  </a:cubicBezTo>
                  <a:cubicBezTo>
                    <a:pt x="126" y="1521"/>
                    <a:pt x="230" y="1557"/>
                    <a:pt x="344" y="1557"/>
                  </a:cubicBezTo>
                  <a:cubicBezTo>
                    <a:pt x="793" y="1557"/>
                    <a:pt x="793" y="1557"/>
                    <a:pt x="793" y="1557"/>
                  </a:cubicBezTo>
                  <a:cubicBezTo>
                    <a:pt x="872" y="1557"/>
                    <a:pt x="937" y="1492"/>
                    <a:pt x="937" y="1413"/>
                  </a:cubicBezTo>
                  <a:cubicBezTo>
                    <a:pt x="937" y="1372"/>
                    <a:pt x="920" y="1335"/>
                    <a:pt x="892" y="1309"/>
                  </a:cubicBezTo>
                  <a:cubicBezTo>
                    <a:pt x="957" y="1294"/>
                    <a:pt x="1005" y="1237"/>
                    <a:pt x="1005" y="1168"/>
                  </a:cubicBezTo>
                  <a:cubicBezTo>
                    <a:pt x="1005" y="1127"/>
                    <a:pt x="987" y="1089"/>
                    <a:pt x="958" y="1062"/>
                  </a:cubicBezTo>
                  <a:cubicBezTo>
                    <a:pt x="1017" y="1045"/>
                    <a:pt x="1061" y="989"/>
                    <a:pt x="1061" y="924"/>
                  </a:cubicBezTo>
                  <a:cubicBezTo>
                    <a:pt x="1061" y="878"/>
                    <a:pt x="1039" y="837"/>
                    <a:pt x="1004" y="8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6">
              <a:extLst>
                <a:ext uri="{FF2B5EF4-FFF2-40B4-BE49-F238E27FC236}">
                  <a16:creationId xmlns:a16="http://schemas.microsoft.com/office/drawing/2014/main" id="{08305B00-D743-4CA5-8FF9-B792FF5FCBB4}"/>
                </a:ext>
              </a:extLst>
            </p:cNvPr>
            <p:cNvSpPr>
              <a:spLocks noEditPoints="1"/>
            </p:cNvSpPr>
            <p:nvPr/>
          </p:nvSpPr>
          <p:spPr bwMode="auto">
            <a:xfrm>
              <a:off x="2368" y="1740"/>
              <a:ext cx="846" cy="1723"/>
            </a:xfrm>
            <a:custGeom>
              <a:avLst/>
              <a:gdLst>
                <a:gd name="T0" fmla="*/ 193 w 452"/>
                <a:gd name="T1" fmla="*/ 773 h 919"/>
                <a:gd name="T2" fmla="*/ 146 w 452"/>
                <a:gd name="T3" fmla="*/ 820 h 919"/>
                <a:gd name="T4" fmla="*/ 99 w 452"/>
                <a:gd name="T5" fmla="*/ 773 h 919"/>
                <a:gd name="T6" fmla="*/ 146 w 452"/>
                <a:gd name="T7" fmla="*/ 726 h 919"/>
                <a:gd name="T8" fmla="*/ 193 w 452"/>
                <a:gd name="T9" fmla="*/ 773 h 919"/>
                <a:gd name="T10" fmla="*/ 452 w 452"/>
                <a:gd name="T11" fmla="*/ 22 h 919"/>
                <a:gd name="T12" fmla="*/ 452 w 452"/>
                <a:gd name="T13" fmla="*/ 897 h 919"/>
                <a:gd name="T14" fmla="*/ 430 w 452"/>
                <a:gd name="T15" fmla="*/ 919 h 919"/>
                <a:gd name="T16" fmla="*/ 22 w 452"/>
                <a:gd name="T17" fmla="*/ 919 h 919"/>
                <a:gd name="T18" fmla="*/ 0 w 452"/>
                <a:gd name="T19" fmla="*/ 897 h 919"/>
                <a:gd name="T20" fmla="*/ 0 w 452"/>
                <a:gd name="T21" fmla="*/ 22 h 919"/>
                <a:gd name="T22" fmla="*/ 22 w 452"/>
                <a:gd name="T23" fmla="*/ 0 h 919"/>
                <a:gd name="T24" fmla="*/ 430 w 452"/>
                <a:gd name="T25" fmla="*/ 0 h 919"/>
                <a:gd name="T26" fmla="*/ 452 w 452"/>
                <a:gd name="T27" fmla="*/ 22 h 919"/>
                <a:gd name="T28" fmla="*/ 237 w 452"/>
                <a:gd name="T29" fmla="*/ 773 h 919"/>
                <a:gd name="T30" fmla="*/ 146 w 452"/>
                <a:gd name="T31" fmla="*/ 682 h 919"/>
                <a:gd name="T32" fmla="*/ 55 w 452"/>
                <a:gd name="T33" fmla="*/ 773 h 919"/>
                <a:gd name="T34" fmla="*/ 146 w 452"/>
                <a:gd name="T35" fmla="*/ 864 h 919"/>
                <a:gd name="T36" fmla="*/ 237 w 452"/>
                <a:gd name="T37" fmla="*/ 773 h 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2" h="919">
                  <a:moveTo>
                    <a:pt x="193" y="773"/>
                  </a:moveTo>
                  <a:cubicBezTo>
                    <a:pt x="193" y="799"/>
                    <a:pt x="172" y="820"/>
                    <a:pt x="146" y="820"/>
                  </a:cubicBezTo>
                  <a:cubicBezTo>
                    <a:pt x="120" y="820"/>
                    <a:pt x="99" y="799"/>
                    <a:pt x="99" y="773"/>
                  </a:cubicBezTo>
                  <a:cubicBezTo>
                    <a:pt x="99" y="747"/>
                    <a:pt x="120" y="726"/>
                    <a:pt x="146" y="726"/>
                  </a:cubicBezTo>
                  <a:cubicBezTo>
                    <a:pt x="172" y="726"/>
                    <a:pt x="193" y="747"/>
                    <a:pt x="193" y="773"/>
                  </a:cubicBezTo>
                  <a:close/>
                  <a:moveTo>
                    <a:pt x="452" y="22"/>
                  </a:moveTo>
                  <a:cubicBezTo>
                    <a:pt x="452" y="897"/>
                    <a:pt x="452" y="897"/>
                    <a:pt x="452" y="897"/>
                  </a:cubicBezTo>
                  <a:cubicBezTo>
                    <a:pt x="452" y="909"/>
                    <a:pt x="442" y="919"/>
                    <a:pt x="430" y="919"/>
                  </a:cubicBezTo>
                  <a:cubicBezTo>
                    <a:pt x="22" y="919"/>
                    <a:pt x="22" y="919"/>
                    <a:pt x="22" y="919"/>
                  </a:cubicBezTo>
                  <a:cubicBezTo>
                    <a:pt x="10" y="919"/>
                    <a:pt x="0" y="909"/>
                    <a:pt x="0" y="897"/>
                  </a:cubicBezTo>
                  <a:cubicBezTo>
                    <a:pt x="0" y="22"/>
                    <a:pt x="0" y="22"/>
                    <a:pt x="0" y="22"/>
                  </a:cubicBezTo>
                  <a:cubicBezTo>
                    <a:pt x="0" y="10"/>
                    <a:pt x="10" y="0"/>
                    <a:pt x="22" y="0"/>
                  </a:cubicBezTo>
                  <a:cubicBezTo>
                    <a:pt x="430" y="0"/>
                    <a:pt x="430" y="0"/>
                    <a:pt x="430" y="0"/>
                  </a:cubicBezTo>
                  <a:cubicBezTo>
                    <a:pt x="442" y="0"/>
                    <a:pt x="452" y="10"/>
                    <a:pt x="452" y="22"/>
                  </a:cubicBezTo>
                  <a:close/>
                  <a:moveTo>
                    <a:pt x="237" y="773"/>
                  </a:moveTo>
                  <a:cubicBezTo>
                    <a:pt x="237" y="722"/>
                    <a:pt x="196" y="682"/>
                    <a:pt x="146" y="682"/>
                  </a:cubicBezTo>
                  <a:cubicBezTo>
                    <a:pt x="96" y="682"/>
                    <a:pt x="55" y="722"/>
                    <a:pt x="55" y="773"/>
                  </a:cubicBezTo>
                  <a:cubicBezTo>
                    <a:pt x="55" y="823"/>
                    <a:pt x="96" y="864"/>
                    <a:pt x="146" y="864"/>
                  </a:cubicBezTo>
                  <a:cubicBezTo>
                    <a:pt x="196" y="864"/>
                    <a:pt x="237" y="823"/>
                    <a:pt x="237" y="77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21" name="Group 20">
            <a:extLst>
              <a:ext uri="{FF2B5EF4-FFF2-40B4-BE49-F238E27FC236}">
                <a16:creationId xmlns:a16="http://schemas.microsoft.com/office/drawing/2014/main" id="{DC0DA1B3-A946-438A-A580-01F43110079F}"/>
              </a:ext>
            </a:extLst>
          </p:cNvPr>
          <p:cNvGrpSpPr>
            <a:grpSpLocks noChangeAspect="1"/>
          </p:cNvGrpSpPr>
          <p:nvPr/>
        </p:nvGrpSpPr>
        <p:grpSpPr>
          <a:xfrm>
            <a:off x="3928576" y="571277"/>
            <a:ext cx="906872" cy="905997"/>
            <a:chOff x="5273675" y="2606675"/>
            <a:chExt cx="1646238" cy="1644650"/>
          </a:xfrm>
        </p:grpSpPr>
        <p:sp>
          <p:nvSpPr>
            <p:cNvPr id="22" name="AutoShape 3">
              <a:extLst>
                <a:ext uri="{FF2B5EF4-FFF2-40B4-BE49-F238E27FC236}">
                  <a16:creationId xmlns:a16="http://schemas.microsoft.com/office/drawing/2014/main" id="{62077FD2-F6F0-4B43-A7BF-3E4E5150E874}"/>
                </a:ext>
              </a:extLst>
            </p:cNvPr>
            <p:cNvSpPr>
              <a:spLocks noChangeAspect="1" noChangeArrowheads="1" noTextEdit="1"/>
            </p:cNvSpPr>
            <p:nvPr/>
          </p:nvSpPr>
          <p:spPr bwMode="auto">
            <a:xfrm>
              <a:off x="5273675" y="2606675"/>
              <a:ext cx="1646238" cy="164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5">
              <a:extLst>
                <a:ext uri="{FF2B5EF4-FFF2-40B4-BE49-F238E27FC236}">
                  <a16:creationId xmlns:a16="http://schemas.microsoft.com/office/drawing/2014/main" id="{56C0D92F-BF5E-45B7-A3A8-0FC4721CC62F}"/>
                </a:ext>
              </a:extLst>
            </p:cNvPr>
            <p:cNvSpPr>
              <a:spLocks noChangeArrowheads="1"/>
            </p:cNvSpPr>
            <p:nvPr/>
          </p:nvSpPr>
          <p:spPr bwMode="auto">
            <a:xfrm>
              <a:off x="5535612" y="2875774"/>
              <a:ext cx="1111250" cy="1108851"/>
            </a:xfrm>
            <a:custGeom>
              <a:avLst/>
              <a:gdLst>
                <a:gd name="connsiteX0" fmla="*/ 103982 w 1111250"/>
                <a:gd name="connsiteY0" fmla="*/ 912000 h 1108851"/>
                <a:gd name="connsiteX1" fmla="*/ 138114 w 1111250"/>
                <a:gd name="connsiteY1" fmla="*/ 945338 h 1108851"/>
                <a:gd name="connsiteX2" fmla="*/ 103982 w 1111250"/>
                <a:gd name="connsiteY2" fmla="*/ 978676 h 1108851"/>
                <a:gd name="connsiteX3" fmla="*/ 69850 w 1111250"/>
                <a:gd name="connsiteY3" fmla="*/ 945338 h 1108851"/>
                <a:gd name="connsiteX4" fmla="*/ 103982 w 1111250"/>
                <a:gd name="connsiteY4" fmla="*/ 912000 h 1108851"/>
                <a:gd name="connsiteX5" fmla="*/ 103188 w 1111250"/>
                <a:gd name="connsiteY5" fmla="*/ 880250 h 1108851"/>
                <a:gd name="connsiteX6" fmla="*/ 38100 w 1111250"/>
                <a:gd name="connsiteY6" fmla="*/ 945338 h 1108851"/>
                <a:gd name="connsiteX7" fmla="*/ 103188 w 1111250"/>
                <a:gd name="connsiteY7" fmla="*/ 1010426 h 1108851"/>
                <a:gd name="connsiteX8" fmla="*/ 168276 w 1111250"/>
                <a:gd name="connsiteY8" fmla="*/ 945338 h 1108851"/>
                <a:gd name="connsiteX9" fmla="*/ 103188 w 1111250"/>
                <a:gd name="connsiteY9" fmla="*/ 880250 h 1108851"/>
                <a:gd name="connsiteX10" fmla="*/ 15686 w 1111250"/>
                <a:gd name="connsiteY10" fmla="*/ 394475 h 1108851"/>
                <a:gd name="connsiteX11" fmla="*/ 306578 w 1111250"/>
                <a:gd name="connsiteY11" fmla="*/ 394475 h 1108851"/>
                <a:gd name="connsiteX12" fmla="*/ 322263 w 1111250"/>
                <a:gd name="connsiteY12" fmla="*/ 410170 h 1108851"/>
                <a:gd name="connsiteX13" fmla="*/ 322263 w 1111250"/>
                <a:gd name="connsiteY13" fmla="*/ 1034418 h 1108851"/>
                <a:gd name="connsiteX14" fmla="*/ 306578 w 1111250"/>
                <a:gd name="connsiteY14" fmla="*/ 1050113 h 1108851"/>
                <a:gd name="connsiteX15" fmla="*/ 15686 w 1111250"/>
                <a:gd name="connsiteY15" fmla="*/ 1050113 h 1108851"/>
                <a:gd name="connsiteX16" fmla="*/ 0 w 1111250"/>
                <a:gd name="connsiteY16" fmla="*/ 1034418 h 1108851"/>
                <a:gd name="connsiteX17" fmla="*/ 0 w 1111250"/>
                <a:gd name="connsiteY17" fmla="*/ 410170 h 1108851"/>
                <a:gd name="connsiteX18" fmla="*/ 15686 w 1111250"/>
                <a:gd name="connsiteY18" fmla="*/ 394475 h 1108851"/>
                <a:gd name="connsiteX19" fmla="*/ 606447 w 1111250"/>
                <a:gd name="connsiteY19" fmla="*/ 0 h 1108851"/>
                <a:gd name="connsiteX20" fmla="*/ 614455 w 1111250"/>
                <a:gd name="connsiteY20" fmla="*/ 458 h 1108851"/>
                <a:gd name="connsiteX21" fmla="*/ 734543 w 1111250"/>
                <a:gd name="connsiteY21" fmla="*/ 93300 h 1108851"/>
                <a:gd name="connsiteX22" fmla="*/ 758847 w 1111250"/>
                <a:gd name="connsiteY22" fmla="*/ 178286 h 1108851"/>
                <a:gd name="connsiteX23" fmla="*/ 758847 w 1111250"/>
                <a:gd name="connsiteY23" fmla="*/ 179714 h 1108851"/>
                <a:gd name="connsiteX24" fmla="*/ 713814 w 1111250"/>
                <a:gd name="connsiteY24" fmla="*/ 381111 h 1108851"/>
                <a:gd name="connsiteX25" fmla="*/ 1008317 w 1111250"/>
                <a:gd name="connsiteY25" fmla="*/ 381111 h 1108851"/>
                <a:gd name="connsiteX26" fmla="*/ 1111250 w 1111250"/>
                <a:gd name="connsiteY26" fmla="*/ 483952 h 1108851"/>
                <a:gd name="connsiteX27" fmla="*/ 1052635 w 1111250"/>
                <a:gd name="connsiteY27" fmla="*/ 575365 h 1108851"/>
                <a:gd name="connsiteX28" fmla="*/ 1093380 w 1111250"/>
                <a:gd name="connsiteY28" fmla="*/ 656781 h 1108851"/>
                <a:gd name="connsiteX29" fmla="*/ 1019754 w 1111250"/>
                <a:gd name="connsiteY29" fmla="*/ 755337 h 1108851"/>
                <a:gd name="connsiteX30" fmla="*/ 1053350 w 1111250"/>
                <a:gd name="connsiteY30" fmla="*/ 831039 h 1108851"/>
                <a:gd name="connsiteX31" fmla="*/ 972576 w 1111250"/>
                <a:gd name="connsiteY31" fmla="*/ 931737 h 1108851"/>
                <a:gd name="connsiteX32" fmla="*/ 1004743 w 1111250"/>
                <a:gd name="connsiteY32" fmla="*/ 1006011 h 1108851"/>
                <a:gd name="connsiteX33" fmla="*/ 901810 w 1111250"/>
                <a:gd name="connsiteY33" fmla="*/ 1108851 h 1108851"/>
                <a:gd name="connsiteX34" fmla="*/ 580858 w 1111250"/>
                <a:gd name="connsiteY34" fmla="*/ 1108851 h 1108851"/>
                <a:gd name="connsiteX35" fmla="*/ 353547 w 1111250"/>
                <a:gd name="connsiteY35" fmla="*/ 1031721 h 1108851"/>
                <a:gd name="connsiteX36" fmla="*/ 353547 w 1111250"/>
                <a:gd name="connsiteY36" fmla="*/ 992441 h 1108851"/>
                <a:gd name="connsiteX37" fmla="*/ 580858 w 1111250"/>
                <a:gd name="connsiteY37" fmla="*/ 1077428 h 1108851"/>
                <a:gd name="connsiteX38" fmla="*/ 901810 w 1111250"/>
                <a:gd name="connsiteY38" fmla="*/ 1077428 h 1108851"/>
                <a:gd name="connsiteX39" fmla="*/ 973291 w 1111250"/>
                <a:gd name="connsiteY39" fmla="*/ 1006011 h 1108851"/>
                <a:gd name="connsiteX40" fmla="*/ 901810 w 1111250"/>
                <a:gd name="connsiteY40" fmla="*/ 934593 h 1108851"/>
                <a:gd name="connsiteX41" fmla="*/ 876076 w 1111250"/>
                <a:gd name="connsiteY41" fmla="*/ 934593 h 1108851"/>
                <a:gd name="connsiteX42" fmla="*/ 852488 w 1111250"/>
                <a:gd name="connsiteY42" fmla="*/ 934593 h 1108851"/>
                <a:gd name="connsiteX43" fmla="*/ 836762 w 1111250"/>
                <a:gd name="connsiteY43" fmla="*/ 918882 h 1108851"/>
                <a:gd name="connsiteX44" fmla="*/ 852488 w 1111250"/>
                <a:gd name="connsiteY44" fmla="*/ 903170 h 1108851"/>
                <a:gd name="connsiteX45" fmla="*/ 876076 w 1111250"/>
                <a:gd name="connsiteY45" fmla="*/ 903170 h 1108851"/>
                <a:gd name="connsiteX46" fmla="*/ 901810 w 1111250"/>
                <a:gd name="connsiteY46" fmla="*/ 903170 h 1108851"/>
                <a:gd name="connsiteX47" fmla="*/ 950417 w 1111250"/>
                <a:gd name="connsiteY47" fmla="*/ 903170 h 1108851"/>
                <a:gd name="connsiteX48" fmla="*/ 1021898 w 1111250"/>
                <a:gd name="connsiteY48" fmla="*/ 831039 h 1108851"/>
                <a:gd name="connsiteX49" fmla="*/ 950417 w 1111250"/>
                <a:gd name="connsiteY49" fmla="*/ 759622 h 1108851"/>
                <a:gd name="connsiteX50" fmla="*/ 876076 w 1111250"/>
                <a:gd name="connsiteY50" fmla="*/ 759622 h 1108851"/>
                <a:gd name="connsiteX51" fmla="*/ 860351 w 1111250"/>
                <a:gd name="connsiteY51" fmla="*/ 743910 h 1108851"/>
                <a:gd name="connsiteX52" fmla="*/ 876076 w 1111250"/>
                <a:gd name="connsiteY52" fmla="*/ 728198 h 1108851"/>
                <a:gd name="connsiteX53" fmla="*/ 950417 w 1111250"/>
                <a:gd name="connsiteY53" fmla="*/ 728198 h 1108851"/>
                <a:gd name="connsiteX54" fmla="*/ 959710 w 1111250"/>
                <a:gd name="connsiteY54" fmla="*/ 728912 h 1108851"/>
                <a:gd name="connsiteX55" fmla="*/ 963284 w 1111250"/>
                <a:gd name="connsiteY55" fmla="*/ 728198 h 1108851"/>
                <a:gd name="connsiteX56" fmla="*/ 990447 w 1111250"/>
                <a:gd name="connsiteY56" fmla="*/ 728198 h 1108851"/>
                <a:gd name="connsiteX57" fmla="*/ 1061928 w 1111250"/>
                <a:gd name="connsiteY57" fmla="*/ 656781 h 1108851"/>
                <a:gd name="connsiteX58" fmla="*/ 995450 w 1111250"/>
                <a:gd name="connsiteY58" fmla="*/ 586078 h 1108851"/>
                <a:gd name="connsiteX59" fmla="*/ 914676 w 1111250"/>
                <a:gd name="connsiteY59" fmla="*/ 586078 h 1108851"/>
                <a:gd name="connsiteX60" fmla="*/ 911817 w 1111250"/>
                <a:gd name="connsiteY60" fmla="*/ 585364 h 1108851"/>
                <a:gd name="connsiteX61" fmla="*/ 891802 w 1111250"/>
                <a:gd name="connsiteY61" fmla="*/ 585364 h 1108851"/>
                <a:gd name="connsiteX62" fmla="*/ 876076 w 1111250"/>
                <a:gd name="connsiteY62" fmla="*/ 569652 h 1108851"/>
                <a:gd name="connsiteX63" fmla="*/ 891802 w 1111250"/>
                <a:gd name="connsiteY63" fmla="*/ 553940 h 1108851"/>
                <a:gd name="connsiteX64" fmla="*/ 990447 w 1111250"/>
                <a:gd name="connsiteY64" fmla="*/ 553940 h 1108851"/>
                <a:gd name="connsiteX65" fmla="*/ 996880 w 1111250"/>
                <a:gd name="connsiteY65" fmla="*/ 554654 h 1108851"/>
                <a:gd name="connsiteX66" fmla="*/ 1008317 w 1111250"/>
                <a:gd name="connsiteY66" fmla="*/ 554654 h 1108851"/>
                <a:gd name="connsiteX67" fmla="*/ 1079798 w 1111250"/>
                <a:gd name="connsiteY67" fmla="*/ 483952 h 1108851"/>
                <a:gd name="connsiteX68" fmla="*/ 1008317 w 1111250"/>
                <a:gd name="connsiteY68" fmla="*/ 412534 h 1108851"/>
                <a:gd name="connsiteX69" fmla="*/ 688795 w 1111250"/>
                <a:gd name="connsiteY69" fmla="*/ 412534 h 1108851"/>
                <a:gd name="connsiteX70" fmla="*/ 675214 w 1111250"/>
                <a:gd name="connsiteY70" fmla="*/ 404679 h 1108851"/>
                <a:gd name="connsiteX71" fmla="*/ 675214 w 1111250"/>
                <a:gd name="connsiteY71" fmla="*/ 388967 h 1108851"/>
                <a:gd name="connsiteX72" fmla="*/ 727395 w 1111250"/>
                <a:gd name="connsiteY72" fmla="*/ 181143 h 1108851"/>
                <a:gd name="connsiteX73" fmla="*/ 613025 w 1111250"/>
                <a:gd name="connsiteY73" fmla="*/ 31881 h 1108851"/>
                <a:gd name="connsiteX74" fmla="*/ 610880 w 1111250"/>
                <a:gd name="connsiteY74" fmla="*/ 31881 h 1108851"/>
                <a:gd name="connsiteX75" fmla="*/ 579429 w 1111250"/>
                <a:gd name="connsiteY75" fmla="*/ 40451 h 1108851"/>
                <a:gd name="connsiteX76" fmla="*/ 565847 w 1111250"/>
                <a:gd name="connsiteY76" fmla="*/ 79016 h 1108851"/>
                <a:gd name="connsiteX77" fmla="*/ 565847 w 1111250"/>
                <a:gd name="connsiteY77" fmla="*/ 154718 h 1108851"/>
                <a:gd name="connsiteX78" fmla="*/ 480069 w 1111250"/>
                <a:gd name="connsiteY78" fmla="*/ 325405 h 1108851"/>
                <a:gd name="connsiteX79" fmla="*/ 352833 w 1111250"/>
                <a:gd name="connsiteY79" fmla="*/ 396823 h 1108851"/>
                <a:gd name="connsiteX80" fmla="*/ 334962 w 1111250"/>
                <a:gd name="connsiteY80" fmla="*/ 371112 h 1108851"/>
                <a:gd name="connsiteX81" fmla="*/ 464344 w 1111250"/>
                <a:gd name="connsiteY81" fmla="*/ 297553 h 1108851"/>
                <a:gd name="connsiteX82" fmla="*/ 534395 w 1111250"/>
                <a:gd name="connsiteY82" fmla="*/ 155433 h 1108851"/>
                <a:gd name="connsiteX83" fmla="*/ 534395 w 1111250"/>
                <a:gd name="connsiteY83" fmla="*/ 79016 h 1108851"/>
                <a:gd name="connsiteX84" fmla="*/ 558699 w 1111250"/>
                <a:gd name="connsiteY84" fmla="*/ 16169 h 1108851"/>
                <a:gd name="connsiteX85" fmla="*/ 606447 w 1111250"/>
                <a:gd name="connsiteY85" fmla="*/ 0 h 110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111250" h="1108851">
                  <a:moveTo>
                    <a:pt x="103982" y="912000"/>
                  </a:moveTo>
                  <a:cubicBezTo>
                    <a:pt x="122833" y="912000"/>
                    <a:pt x="138114" y="926926"/>
                    <a:pt x="138114" y="945338"/>
                  </a:cubicBezTo>
                  <a:cubicBezTo>
                    <a:pt x="138114" y="963750"/>
                    <a:pt x="122833" y="978676"/>
                    <a:pt x="103982" y="978676"/>
                  </a:cubicBezTo>
                  <a:cubicBezTo>
                    <a:pt x="85131" y="978676"/>
                    <a:pt x="69850" y="963750"/>
                    <a:pt x="69850" y="945338"/>
                  </a:cubicBezTo>
                  <a:cubicBezTo>
                    <a:pt x="69850" y="926926"/>
                    <a:pt x="85131" y="912000"/>
                    <a:pt x="103982" y="912000"/>
                  </a:cubicBezTo>
                  <a:close/>
                  <a:moveTo>
                    <a:pt x="103188" y="880250"/>
                  </a:moveTo>
                  <a:cubicBezTo>
                    <a:pt x="67241" y="880250"/>
                    <a:pt x="38100" y="909391"/>
                    <a:pt x="38100" y="945338"/>
                  </a:cubicBezTo>
                  <a:cubicBezTo>
                    <a:pt x="38100" y="981285"/>
                    <a:pt x="67241" y="1010426"/>
                    <a:pt x="103188" y="1010426"/>
                  </a:cubicBezTo>
                  <a:cubicBezTo>
                    <a:pt x="139135" y="1010426"/>
                    <a:pt x="168276" y="981285"/>
                    <a:pt x="168276" y="945338"/>
                  </a:cubicBezTo>
                  <a:cubicBezTo>
                    <a:pt x="168276" y="909391"/>
                    <a:pt x="139135" y="880250"/>
                    <a:pt x="103188" y="880250"/>
                  </a:cubicBezTo>
                  <a:close/>
                  <a:moveTo>
                    <a:pt x="15686" y="394475"/>
                  </a:moveTo>
                  <a:cubicBezTo>
                    <a:pt x="306578" y="394475"/>
                    <a:pt x="306578" y="394475"/>
                    <a:pt x="306578" y="394475"/>
                  </a:cubicBezTo>
                  <a:cubicBezTo>
                    <a:pt x="315134" y="394475"/>
                    <a:pt x="322263" y="401609"/>
                    <a:pt x="322263" y="410170"/>
                  </a:cubicBezTo>
                  <a:cubicBezTo>
                    <a:pt x="322263" y="1034418"/>
                    <a:pt x="322263" y="1034418"/>
                    <a:pt x="322263" y="1034418"/>
                  </a:cubicBezTo>
                  <a:cubicBezTo>
                    <a:pt x="322263" y="1042979"/>
                    <a:pt x="315134" y="1050113"/>
                    <a:pt x="306578" y="1050113"/>
                  </a:cubicBezTo>
                  <a:cubicBezTo>
                    <a:pt x="15686" y="1050113"/>
                    <a:pt x="15686" y="1050113"/>
                    <a:pt x="15686" y="1050113"/>
                  </a:cubicBezTo>
                  <a:cubicBezTo>
                    <a:pt x="7130" y="1050113"/>
                    <a:pt x="0" y="1042979"/>
                    <a:pt x="0" y="1034418"/>
                  </a:cubicBezTo>
                  <a:cubicBezTo>
                    <a:pt x="0" y="410170"/>
                    <a:pt x="0" y="410170"/>
                    <a:pt x="0" y="410170"/>
                  </a:cubicBezTo>
                  <a:cubicBezTo>
                    <a:pt x="0" y="401609"/>
                    <a:pt x="7130" y="394475"/>
                    <a:pt x="15686" y="394475"/>
                  </a:cubicBezTo>
                  <a:close/>
                  <a:moveTo>
                    <a:pt x="606447" y="0"/>
                  </a:moveTo>
                  <a:cubicBezTo>
                    <a:pt x="610211" y="11"/>
                    <a:pt x="613025" y="279"/>
                    <a:pt x="614455" y="458"/>
                  </a:cubicBezTo>
                  <a:cubicBezTo>
                    <a:pt x="666636" y="2600"/>
                    <a:pt x="708095" y="34738"/>
                    <a:pt x="734543" y="93300"/>
                  </a:cubicBezTo>
                  <a:cubicBezTo>
                    <a:pt x="753843" y="135436"/>
                    <a:pt x="758132" y="176858"/>
                    <a:pt x="758847" y="178286"/>
                  </a:cubicBezTo>
                  <a:cubicBezTo>
                    <a:pt x="758847" y="179000"/>
                    <a:pt x="758847" y="179714"/>
                    <a:pt x="758847" y="179714"/>
                  </a:cubicBezTo>
                  <a:cubicBezTo>
                    <a:pt x="758847" y="267557"/>
                    <a:pt x="730254" y="343974"/>
                    <a:pt x="713814" y="381111"/>
                  </a:cubicBezTo>
                  <a:cubicBezTo>
                    <a:pt x="713814" y="381111"/>
                    <a:pt x="713814" y="381111"/>
                    <a:pt x="1008317" y="381111"/>
                  </a:cubicBezTo>
                  <a:cubicBezTo>
                    <a:pt x="1064787" y="381111"/>
                    <a:pt x="1111250" y="426818"/>
                    <a:pt x="1111250" y="483952"/>
                  </a:cubicBezTo>
                  <a:cubicBezTo>
                    <a:pt x="1111250" y="523945"/>
                    <a:pt x="1086947" y="558940"/>
                    <a:pt x="1052635" y="575365"/>
                  </a:cubicBezTo>
                  <a:cubicBezTo>
                    <a:pt x="1077654" y="594648"/>
                    <a:pt x="1093380" y="623929"/>
                    <a:pt x="1093380" y="656781"/>
                  </a:cubicBezTo>
                  <a:cubicBezTo>
                    <a:pt x="1093380" y="703202"/>
                    <a:pt x="1061928" y="743196"/>
                    <a:pt x="1019754" y="755337"/>
                  </a:cubicBezTo>
                  <a:cubicBezTo>
                    <a:pt x="1040484" y="774619"/>
                    <a:pt x="1053350" y="801758"/>
                    <a:pt x="1053350" y="831039"/>
                  </a:cubicBezTo>
                  <a:cubicBezTo>
                    <a:pt x="1053350" y="880316"/>
                    <a:pt x="1019039" y="921024"/>
                    <a:pt x="972576" y="931737"/>
                  </a:cubicBezTo>
                  <a:cubicBezTo>
                    <a:pt x="992591" y="950305"/>
                    <a:pt x="1004743" y="976730"/>
                    <a:pt x="1004743" y="1006011"/>
                  </a:cubicBezTo>
                  <a:cubicBezTo>
                    <a:pt x="1004743" y="1062430"/>
                    <a:pt x="958280" y="1108851"/>
                    <a:pt x="901810" y="1108851"/>
                  </a:cubicBezTo>
                  <a:cubicBezTo>
                    <a:pt x="901810" y="1108851"/>
                    <a:pt x="901810" y="1108851"/>
                    <a:pt x="580858" y="1108851"/>
                  </a:cubicBezTo>
                  <a:cubicBezTo>
                    <a:pt x="499369" y="1108851"/>
                    <a:pt x="425029" y="1083141"/>
                    <a:pt x="353547" y="1031721"/>
                  </a:cubicBezTo>
                  <a:cubicBezTo>
                    <a:pt x="353547" y="1031721"/>
                    <a:pt x="353547" y="1031721"/>
                    <a:pt x="353547" y="992441"/>
                  </a:cubicBezTo>
                  <a:cubicBezTo>
                    <a:pt x="460055" y="1077428"/>
                    <a:pt x="550121" y="1077428"/>
                    <a:pt x="580858" y="1077428"/>
                  </a:cubicBezTo>
                  <a:cubicBezTo>
                    <a:pt x="580858" y="1077428"/>
                    <a:pt x="580858" y="1077428"/>
                    <a:pt x="901810" y="1077428"/>
                  </a:cubicBezTo>
                  <a:cubicBezTo>
                    <a:pt x="941124" y="1077428"/>
                    <a:pt x="973291" y="1045290"/>
                    <a:pt x="973291" y="1006011"/>
                  </a:cubicBezTo>
                  <a:cubicBezTo>
                    <a:pt x="973291" y="966017"/>
                    <a:pt x="941124" y="934593"/>
                    <a:pt x="901810" y="934593"/>
                  </a:cubicBezTo>
                  <a:cubicBezTo>
                    <a:pt x="901810" y="934593"/>
                    <a:pt x="901810" y="934593"/>
                    <a:pt x="876076" y="934593"/>
                  </a:cubicBezTo>
                  <a:cubicBezTo>
                    <a:pt x="876076" y="934593"/>
                    <a:pt x="876076" y="934593"/>
                    <a:pt x="852488" y="934593"/>
                  </a:cubicBezTo>
                  <a:cubicBezTo>
                    <a:pt x="843910" y="934593"/>
                    <a:pt x="836762" y="927452"/>
                    <a:pt x="836762" y="918882"/>
                  </a:cubicBezTo>
                  <a:cubicBezTo>
                    <a:pt x="836762" y="909597"/>
                    <a:pt x="843910" y="903170"/>
                    <a:pt x="852488" y="903170"/>
                  </a:cubicBezTo>
                  <a:cubicBezTo>
                    <a:pt x="852488" y="903170"/>
                    <a:pt x="852488" y="903170"/>
                    <a:pt x="876076" y="903170"/>
                  </a:cubicBezTo>
                  <a:cubicBezTo>
                    <a:pt x="876076" y="903170"/>
                    <a:pt x="876076" y="903170"/>
                    <a:pt x="901810" y="903170"/>
                  </a:cubicBezTo>
                  <a:cubicBezTo>
                    <a:pt x="901810" y="903170"/>
                    <a:pt x="901810" y="903170"/>
                    <a:pt x="950417" y="903170"/>
                  </a:cubicBezTo>
                  <a:cubicBezTo>
                    <a:pt x="989732" y="903170"/>
                    <a:pt x="1021898" y="871032"/>
                    <a:pt x="1021898" y="831039"/>
                  </a:cubicBezTo>
                  <a:cubicBezTo>
                    <a:pt x="1021898" y="791759"/>
                    <a:pt x="989732" y="759622"/>
                    <a:pt x="950417" y="759622"/>
                  </a:cubicBezTo>
                  <a:cubicBezTo>
                    <a:pt x="950417" y="759622"/>
                    <a:pt x="950417" y="759622"/>
                    <a:pt x="876076" y="759622"/>
                  </a:cubicBezTo>
                  <a:cubicBezTo>
                    <a:pt x="867499" y="759622"/>
                    <a:pt x="860351" y="753194"/>
                    <a:pt x="860351" y="743910"/>
                  </a:cubicBezTo>
                  <a:cubicBezTo>
                    <a:pt x="860351" y="735340"/>
                    <a:pt x="867499" y="728198"/>
                    <a:pt x="876076" y="728198"/>
                  </a:cubicBezTo>
                  <a:cubicBezTo>
                    <a:pt x="876076" y="728198"/>
                    <a:pt x="876076" y="728198"/>
                    <a:pt x="950417" y="728198"/>
                  </a:cubicBezTo>
                  <a:cubicBezTo>
                    <a:pt x="953276" y="728198"/>
                    <a:pt x="956136" y="728912"/>
                    <a:pt x="959710" y="728912"/>
                  </a:cubicBezTo>
                  <a:cubicBezTo>
                    <a:pt x="960424" y="728912"/>
                    <a:pt x="961854" y="728198"/>
                    <a:pt x="963284" y="728198"/>
                  </a:cubicBezTo>
                  <a:cubicBezTo>
                    <a:pt x="963284" y="728198"/>
                    <a:pt x="963284" y="728198"/>
                    <a:pt x="990447" y="728198"/>
                  </a:cubicBezTo>
                  <a:cubicBezTo>
                    <a:pt x="1029761" y="728198"/>
                    <a:pt x="1061928" y="696775"/>
                    <a:pt x="1061928" y="656781"/>
                  </a:cubicBezTo>
                  <a:cubicBezTo>
                    <a:pt x="1061928" y="619644"/>
                    <a:pt x="1032621" y="588935"/>
                    <a:pt x="995450" y="586078"/>
                  </a:cubicBezTo>
                  <a:cubicBezTo>
                    <a:pt x="995450" y="586078"/>
                    <a:pt x="995450" y="586078"/>
                    <a:pt x="914676" y="586078"/>
                  </a:cubicBezTo>
                  <a:cubicBezTo>
                    <a:pt x="913962" y="586078"/>
                    <a:pt x="913247" y="586078"/>
                    <a:pt x="911817" y="585364"/>
                  </a:cubicBezTo>
                  <a:cubicBezTo>
                    <a:pt x="911817" y="585364"/>
                    <a:pt x="911817" y="585364"/>
                    <a:pt x="891802" y="585364"/>
                  </a:cubicBezTo>
                  <a:cubicBezTo>
                    <a:pt x="883225" y="585364"/>
                    <a:pt x="876076" y="578936"/>
                    <a:pt x="876076" y="569652"/>
                  </a:cubicBezTo>
                  <a:cubicBezTo>
                    <a:pt x="876076" y="561082"/>
                    <a:pt x="883225" y="553940"/>
                    <a:pt x="891802" y="553940"/>
                  </a:cubicBezTo>
                  <a:cubicBezTo>
                    <a:pt x="891802" y="553940"/>
                    <a:pt x="891802" y="553940"/>
                    <a:pt x="990447" y="553940"/>
                  </a:cubicBezTo>
                  <a:cubicBezTo>
                    <a:pt x="992591" y="553940"/>
                    <a:pt x="994736" y="554654"/>
                    <a:pt x="996880" y="554654"/>
                  </a:cubicBezTo>
                  <a:cubicBezTo>
                    <a:pt x="996880" y="554654"/>
                    <a:pt x="996880" y="554654"/>
                    <a:pt x="1008317" y="554654"/>
                  </a:cubicBezTo>
                  <a:cubicBezTo>
                    <a:pt x="1047632" y="554654"/>
                    <a:pt x="1079798" y="522517"/>
                    <a:pt x="1079798" y="483952"/>
                  </a:cubicBezTo>
                  <a:cubicBezTo>
                    <a:pt x="1079798" y="444672"/>
                    <a:pt x="1047632" y="412534"/>
                    <a:pt x="1008317" y="412534"/>
                  </a:cubicBezTo>
                  <a:cubicBezTo>
                    <a:pt x="1008317" y="412534"/>
                    <a:pt x="1008317" y="412534"/>
                    <a:pt x="688795" y="412534"/>
                  </a:cubicBezTo>
                  <a:cubicBezTo>
                    <a:pt x="683077" y="412534"/>
                    <a:pt x="678073" y="409678"/>
                    <a:pt x="675214" y="404679"/>
                  </a:cubicBezTo>
                  <a:cubicBezTo>
                    <a:pt x="672354" y="399679"/>
                    <a:pt x="672354" y="393966"/>
                    <a:pt x="675214" y="388967"/>
                  </a:cubicBezTo>
                  <a:cubicBezTo>
                    <a:pt x="675214" y="388252"/>
                    <a:pt x="726680" y="292553"/>
                    <a:pt x="727395" y="181143"/>
                  </a:cubicBezTo>
                  <a:cubicBezTo>
                    <a:pt x="725965" y="169716"/>
                    <a:pt x="706666" y="34738"/>
                    <a:pt x="613025" y="31881"/>
                  </a:cubicBezTo>
                  <a:cubicBezTo>
                    <a:pt x="612310" y="31881"/>
                    <a:pt x="611595" y="31881"/>
                    <a:pt x="610880" y="31881"/>
                  </a:cubicBezTo>
                  <a:cubicBezTo>
                    <a:pt x="610880" y="31881"/>
                    <a:pt x="591580" y="29024"/>
                    <a:pt x="579429" y="40451"/>
                  </a:cubicBezTo>
                  <a:cubicBezTo>
                    <a:pt x="570851" y="47593"/>
                    <a:pt x="565847" y="61162"/>
                    <a:pt x="565847" y="79016"/>
                  </a:cubicBezTo>
                  <a:cubicBezTo>
                    <a:pt x="565847" y="79016"/>
                    <a:pt x="565847" y="79016"/>
                    <a:pt x="565847" y="154718"/>
                  </a:cubicBezTo>
                  <a:cubicBezTo>
                    <a:pt x="566562" y="163289"/>
                    <a:pt x="567992" y="276128"/>
                    <a:pt x="480069" y="325405"/>
                  </a:cubicBezTo>
                  <a:cubicBezTo>
                    <a:pt x="445044" y="344688"/>
                    <a:pt x="396436" y="371826"/>
                    <a:pt x="352833" y="396823"/>
                  </a:cubicBezTo>
                  <a:cubicBezTo>
                    <a:pt x="349973" y="386110"/>
                    <a:pt x="343540" y="376826"/>
                    <a:pt x="334962" y="371112"/>
                  </a:cubicBezTo>
                  <a:cubicBezTo>
                    <a:pt x="379996" y="345402"/>
                    <a:pt x="429318" y="317549"/>
                    <a:pt x="464344" y="297553"/>
                  </a:cubicBezTo>
                  <a:cubicBezTo>
                    <a:pt x="537255" y="257559"/>
                    <a:pt x="534395" y="156861"/>
                    <a:pt x="534395" y="155433"/>
                  </a:cubicBezTo>
                  <a:cubicBezTo>
                    <a:pt x="534395" y="155433"/>
                    <a:pt x="534395" y="155433"/>
                    <a:pt x="534395" y="79016"/>
                  </a:cubicBezTo>
                  <a:cubicBezTo>
                    <a:pt x="534395" y="51164"/>
                    <a:pt x="542973" y="30453"/>
                    <a:pt x="558699" y="16169"/>
                  </a:cubicBezTo>
                  <a:cubicBezTo>
                    <a:pt x="575318" y="2243"/>
                    <a:pt x="595155" y="-33"/>
                    <a:pt x="606447" y="0"/>
                  </a:cubicBezTo>
                  <a:close/>
                </a:path>
              </a:pathLst>
            </a:custGeom>
            <a:solidFill>
              <a:srgbClr val="FFFFFF"/>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Tree>
    <p:extLst>
      <p:ext uri="{BB962C8B-B14F-4D97-AF65-F5344CB8AC3E}">
        <p14:creationId xmlns:p14="http://schemas.microsoft.com/office/powerpoint/2010/main" val="2123129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LANGUAGE_ID" val="1033"/>
  <p:tag name="EE4P_STYLE_NAME" val="Agile Works Grid 16:9"/>
  <p:tag name="EE4P_MASTERWIZARD_DRAFT" val="0"/>
  <p:tag name="EE4P_MASTERWIZARD_MARGINS" val="0"/>
  <p:tag name="EE4P_AGENDAWIZARD" val="&lt;ee4p&gt;&lt;layouts&gt;&lt;layout name=&quot;Section Header&quot; id=&quot;227_1-1&quot;&gt;&lt;standard&gt;&lt;textframe horizontalAnchor=&quot;1&quot; marginBottom=&quot;0&quot; marginLeft=&quot;0&quot; marginRight=&quot;0&quot; marginTop=&quot;0&quot; orientation=&quot;1&quot; verticalAnchor=&quot;1&quot; /&gt;&lt;font name=&quot;Trebuchet MS&quot; bold=&quot;0&quot; italic=&quot;0&quot; color=&quot;#ffffff&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tandard&gt;&lt;agenda name=&quot;&quot; title=&quot;&quot; subtitle=&quot;&quot; sizingModeId=&quot;1&quot; fontSize=&quot;24&quot; fontSizeAuto=&quot;1&quot; startTime=&quot;540&quot; timeFormatId=&quot;1&quot; startItemNo=&quot;1&quot; createSingleAgendaSlide=&quot;1&quot; createSeparatingSlides=&quot;1&quot; createBackupSlide=&quot;1&quot; /&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position left=&quot;395.4111&quot; top=&quot;116.9109&quot; width=&quot;515.0769&quot; height=&quot;345.2203&quot; /&gt;&lt;!--&#10;      &lt;subtitle&gt;&#10;      &#10;        &lt;position left=&quot;197.597&quot; top=&quot;369.3848&quot; width=&quot;123.634&quot; height=&quot;115.6044&quot; autoshape=&quot;1&quot; rotation=&quot;0&quot; /&gt;&#10;        &lt;line visible=&quot;1&quot; weight=&quot;0.75&quot; style=&quot;1&quot; dashStyle=&quot;1&quot; foreColor=&quot;14&quot; /&gt;&#10;        &lt;fill visible=&quot;0&quot; /&gt;&#10;        &lt;textframe horizontalAnchor=&quot;1&quot; verticalAnchor=&quot;1&quot; orientation=&quot;1&quot; wordWrap=&quot;1&quot; autoSize=&quot;0&quot; marginLeft=&quot;8.503937&quot; marginRight=&quot;0&quot; marginTop=&quot;14.17323&quot; marginBottom=&quot;0&quot; /&gt;&#10;        &lt;paragraphformat alignment=&quot;1&quot; lineRuleBefore=&quot;0&quot; lineRuleWithin=&quot;1&quot; lineRuleAfter=&quot;0&quot; spaceBefore=&quot;0&quot; spaceWithin=&quot;0.95&quot; spaceAfter=&quot;0&quot; /&gt;&#10;        &lt;font name=&quot;Trebuchet MS&quot; size=&quot;10&quot; bold=&quot;0&quot; italic=&quot;0&quot; underlineStyle=&quot;0&quot; color=&quot;#ffffff&quot; spacing=&quot;0&quot; kerning=&quot;12&quot; /&gt;&#10;      &#10;      &lt;/subtitle&gt;&#10;      --&gt;&lt;settings allowedSizingModeIds=&quot;1|2&quot; allowedFontSizes=&quot;8|9|10.5|11|12|14|16|18|20|22|24&quot; allowedTimeFormatIds=&quot;1|2|3&quot; slideLayout=&quot;11&quot; customLayoutName=&quot;Blank green|Presentation¦Blank green&quot; customLayoutIndex=&quot;&quot; showBreak=&quot;0&quot; singleAgendaSlideSelected=&quot;0&quot; backupSlideTitle=&quot;Unused Slides&quot; topMargin=&quot;0&quot; leftMargin=&quot;0&quot; allowedLevels=&quot;2&quot; itemNoFormats=&quot;{1}¦{1}.{2}¦{3:alphaLC}¦{3:alphaLC}.{4:alphaLC}&quot; customLayoutNameBackup=&quot;Special gray|Presentation¦Special gray&quot; titlePrompt=&quot;Insert Title&quot; namePrompt=&quot;Insert Date&quot; /&gt;&lt;cases&gt;&lt;case level=&quot;1&quot; single=&quot;1&quot; break=&quot;0&quot; topMinSpacing=&quot;5&quot; topMaxSpacing=&quot;15&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element&gt;&lt;element field=&quot;responsible&quot; type=&quot;autoshape&quot; autoShapeType=&quot;1&quot;&gt;&lt;paragraphformat alignment=&quot;1&quot; lineRuleBefore=&quot;0&quot; lineRuleWithin=&quot;1&quot; lineRuleAfter=&quot;0&quot; spaceBefore=&quot;6&quot; spaceWithin=&quot;1.1&quot; spaceAfter=&quot;3&quot; /&gt;&lt;/element&gt;&lt;element field=&quot;freecolumn&quot; type=&quot;autoshape&quot; autoShapeType=&quot;1&quot;&gt;&lt;paragraphformat alignment=&quot;1&quot; lineRuleBefore=&quot;0&quot; lineRuleWithin=&quot;1&quot; lineRuleAfter=&quot;0&quot; spaceBefore=&quot;6&quot; spaceWithin=&quot;1.1&quot; spaceAfter=&quot;3&quot; /&gt;&lt;/element&gt;&lt;element field=&quot;timeslot&quot; type=&quot;autoshape&quot; autoShapeType=&quot;1&quot;&gt;&lt;paragraphformat alignment=&quot;1&quot; lineRuleBefore=&quot;0&quot; lineRuleWithin=&quot;1&quot; lineRuleAfter=&quot;0&quot; spaceBefore=&quot;6&quot; spaceWithin=&quot;1.1&quot; spaceAfter=&quot;3&quot; /&gt;&lt;/element&gt;&lt;element field=&quot;pageno&quot; type=&quot;autoshape&quot; autoShapeType=&quot;1&quot;&gt;&lt;paragraphformat alignment=&quot;3&quot; /&gt;&lt;/element&gt;&lt;/case&gt;&lt;case level=&quot;2&quot; single=&quot;1&quot; break=&quot;0&quot; topMinSpacing=&quot;4&quot; topMaxSpacing=&quot;4&quot; bottomMinSpacing=&quot;0&quot; bottomMaxSpacing=&quot;0&quot;&gt;&lt;element field=&quot;topic&quot; type=&quot;autoshape&quot; autoShapeType=&quot;1&quot;&gt;&lt;paragraphformat alignment=&quot;1&quot; lineRuleBefore=&quot;0&quot; lineRuleWithin=&quot;1&quot; lineRuleAfter=&quot;0&quot; spaceBefore=&quot;6&quot; spaceWithin=&quot;1.1&quot; spaceAfter=&quot;3&quot; /&gt;&lt;textframe marginLeft=&quot;0&quot; /&gt;&lt;font relativeSize=&quot;0.75&quot; /&gt;&lt;/element&gt;&lt;element field=&quot;responsible&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freecolumn&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timeslot&quot; type=&quot;autoshape&quot; autoShapeType=&quot;1&quot;&gt;&lt;paragraphformat alignment=&quot;1&quot; lineRuleBefore=&quot;0&quot; lineRuleWithin=&quot;1&quot; lineRuleAfter=&quot;0&quot; spaceBefore=&quot;6&quot; spaceWithin=&quot;1.1&quot; spaceAfter=&quot;3&quot; /&gt;&lt;font relativeSize=&quot;0.75&quot; /&gt;&lt;/element&gt;&lt;element field=&quot;pageno&quot; type=&quot;autoshape&quot; autoShapeType=&quot;1&quot;&gt;&lt;paragraphformat alignment=&quot;3&quot; /&gt;&lt;font relativeSize=&quot;0.75&quot; /&gt;&lt;/element&gt;&lt;/case&gt;&lt;/cases&gt;&lt;elements&gt;&lt;element type=&quot;autoshape&quot; autoShapeType=&quot;1&quot; value=&quot;%agendaTitle%&quot; slideType=&quot;1&quot;&gt;&lt;position left=&quot;-345.68251&quot; top=&quot;-45.376146&quot; width=&quot;271.5024&quot; height=&quot;274.7323&quot; autoshape=&quot;1&quot; rotation=&quot;0&quot; /&gt;&lt;line visible=&quot;1&quot; weight=&quot;0.75&quot; style=&quot;1&quot; dashStyle=&quot;1&quot; foreColor=&quot;#ffffff&quot; /&gt;&lt;fill visible=&quot;0&quot; /&gt;&lt;textframe horizontalAnchor=&quot;1&quot; verticalAnchor=&quot;1&quot; orientation=&quot;1&quot; wordWrap=&quot;1&quot; autoSize=&quot;0&quot; marginLeft=&quot;0&quot; marginRight=&quot;0&quot; marginTop=&quot;19.84252&quot; marginBottom=&quot;0&quot; /&gt;&lt;paragraphformat alignment=&quot;2&quot; lineRuleBefore=&quot;0&quot; lineRuleWithin=&quot;1&quot; lineRuleAfter=&quot;0&quot; spaceBefore=&quot;0&quot; spaceWithin=&quot;0.95&quot; spaceAfter=&quot;0&quot; /&gt;&lt;font name=&quot;Trebuchet MS&quot; size=&quot;54&quot; bold=&quot;0&quot; italic=&quot;0&quot; underlineStyle=&quot;0&quot; color=&quot;#ffffff&quot; spacing=&quot;0&quot; kerning=&quot;12&quot; /&gt;&lt;/element&gt;&lt;element type=&quot;autoshape&quot; autoShapeType=&quot;1&quot; value=&quot;%agendaName%&quot; slideType=&quot;1&quot;&gt;&lt;position left=&quot;-197.81411&quot; top=&quot;252.473934&quot; width=&quot;123.634&quot; height=&quot;115.6044&quot; autoshape=&quot;1&quot; rotation=&quot;0&quot; /&gt;&lt;line visible=&quot;1&quot; weight=&quot;0.75&quot; style=&quot;1&quot; dashStyle=&quot;1&quot; foreColor=&quot;#ffffff&quot; /&gt;&lt;fill visible=&quot;0&quot; /&gt;&lt;textframe horizontalAnchor=&quot;1&quot; verticalAnchor=&quot;1&quot; orientation=&quot;1&quot; wordWrap=&quot;1&quot; autoSize=&quot;0&quot; marginLeft=&quot;8.503937&quot; marginRight=&quot;0&quot; marginTop=&quot;14.17323&quot; marginBottom=&quot;0&quot; /&gt;&lt;paragraphformat alignment=&quot;1&quot; lineRuleBefore=&quot;0&quot; lineRuleWithin=&quot;1&quot; lineRuleAfter=&quot;0&quot; spaceBefore=&quot;0&quot; spaceWithin=&quot;0.95&quot; spaceAfter=&quot;0&quot; /&gt;&lt;font name=&quot;Trebuchet MS&quot; size=&quot;10&quot; bold=&quot;0&quot; italic=&quot;0&quot; underlineStyle=&quot;0&quot; color=&quot;#ffffff&quot; spacing=&quot;0&quot; kerning=&quot;12&quot; /&gt;&lt;/element&gt;&lt;element type=&quot;autoshape&quot; autoShapeType=&quot;1&quot; value=&quot;&quot; slideType=&quot;1&quot;&gt;&lt;position left=&quot;-286.10831&quot; top=&quot;252.473934&quot; width=&quot;73.17614&quot; height=&quot;78.41528&quot; autoshape=&quot;1&quot; rotation=&quot;0&quot; /&gt;&lt;line visible=&quot;1&quot; weight=&quot;0.75&quot; style=&quot;1&quot; dashStyle=&quot;1&quot; foreColor=&quot;#ffffff&quot; /&gt;&lt;fill visible=&quot;0&quot; /&gt;&lt;/element&gt;&lt;element type=&quot;autoshape&quot; autoShapeType=&quot;1&quot; value=&quot;&quot; slideType=&quot;2&quot;&gt;&lt;position left=&quot;-294.2502816&quot; top=&quot;-4.4596064&quot; width=&quot;74.61984&quot; height=&quot;74.61984&quot; autoshape=&quot;1&quot; rotation=&quot;0&quot; /&gt;&lt;line visible=&quot;1&quot; weight=&quot;0.75&quot; style=&quot;1&quot; dashStyle=&quot;1&quot; foreColor=&quot;#ffffff&quot; /&gt;&lt;fill visible=&quot;0&quot; /&gt;&lt;/element&gt;&lt;element type=&quot;autoshape&quot; autoShapeType=&quot;1&quot; value=&quot;%topic%&quot; slideType=&quot;2&quot;&gt;&lt;position left=&quot;-294.2502816&quot; top=&quot;93.1711075&quot; width=&quot;758.6493&quot; height=&quot;252.2583&quot; autoshape=&quot;1&quot; rotation=&quot;0&quot; /&gt;&lt;line visible=&quot;1&quot; weight=&quot;0.75&quot; style=&quot;1&quot; dashStyle=&quot;1&quot; foreColor=&quot;#ffffff&quot; /&gt;&lt;fill visible=&quot;0&quot; /&gt;&lt;textframe horizontalAnchor=&quot;1&quot; verticalAnchor=&quot;4&quot; orientation=&quot;1&quot; wordWrap=&quot;1&quot; autoSize=&quot;0&quot; marginLeft=&quot;21.6&quot; marginRight=&quot;21.6&quot; marginTop=&quot;21.6&quot; marginBottom=&quot;10.8&quot; /&gt;&lt;paragraphformat alignment=&quot;1&quot; lineRuleBefore=&quot;0&quot; lineRuleWithin=&quot;0&quot; lineRuleAfter=&quot;0&quot; spaceBefore=&quot;0&quot; spaceWithin=&quot;60&quot; spaceAfter=&quot;0&quot; /&gt;&lt;font name=&quot;Trebuchet MS&quot; size=&quot;54&quot; bold=&quot;0&quot; italic=&quot;0&quot; underlineStyle=&quot;0&quot; color=&quot;#ffffff&quot; spacing=&quot;0&quot; kerning=&quot;12&quot; /&gt;&lt;/element&gt;&lt;/elements&gt;&lt;/layout&gt;&lt;/layouts&gt;&lt;contents&gt;&lt;agenda name=&quot;&quot; title=&quot;&quot; subtitle=&quot;&quot; sizingModeId=&quot;1&quot; fontSize=&quot;24&quot; fontSizeAuto=&quot;1&quot; startTime=&quot;540&quot; timeFormatId=&quot;1&quot; startItemNo=&quot;1&quot; createSingleAgendaSlide=&quot;1&quot; createSeparatingSlides=&quot;1&quot; createBackupSlide=&quot;1&quot; layoutId=&quot;227_1-1&quot; hideSeparatingSlides=&quot;0&quot; createSections=&quot;0&quot;&gt;&lt;columns&gt;&lt;column field=&quot;itemno&quot; label=&quot;No.&quot; checked=&quot;0&quot; leftSpacing=&quot;0&quot; rightSpacing=&quot;0&quot; dock=&quot;1&quot; fixedWidth=&quot;51.87527&quot; /&gt;&lt;column field=&quot;topic&quot; label=&quot;Topic&quot; leftSpacing=&quot;0&quot; rightDistribute=&quot;1&quot; dock=&quot;1&quot; /&gt;&lt;column field=&quot;responsible&quot; label=&quot;Responsible&quot; visible=&quot;0&quot; checked=&quot;0&quot; leftSpacing=&quot;10&quot; rightDistribute=&quot;1&quot; dock=&quot;1&quot; /&gt;&lt;column field=&quot;freecolumn&quot; label=&quot;&quot; visible=&quot;0&quot; checked=&quot;0&quot; leftSpacing=&quot;10&quot; rightDistribute=&quot;1&quot; dock=&quot;1&quot; /&gt;&lt;column field=&quot;timeslot&quot; label=&quot;Time Slot&quot; visible=&quot;1&quot; checked=&quot;0&quot; leftSpacing=&quot;34&quot; rightSpacing=&quot;0&quot; dock=&quot;2&quot; /&gt;&lt;column field=&quot;pageno&quot; label=&quot;Page No.&quot; visible=&quot;0&quot; checked=&quot;0&quot; leftSpacing=&quot;34&quot; rightSpacing=&quot;0&quot; dock=&quot;2&quot; /&gt;&lt;/columns&gt;&lt;items /&gt;&lt;/agenda&gt;&lt;/contents&gt;&lt;/ee4p&gt;"/>
  <p:tag name="EE4P_STYLE_ID" val="39dcc26a-7131-49f4-a9eb-1c0521500c03"/>
  <p:tag name="THINKCELLPRESENTATIONDONOTDELETE" val="&lt;?xml version=&quot;1.0&quot; encoding=&quot;UTF-16&quot; standalone=&quot;yes&quot;?&gt;&lt;root reqver=&quot;27037&quot;&gt;&lt;version val=&quot;30894&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bNumberIsYear val=&quot;0&quot;/&gt;&lt;m_strFormatTime&gt;%Y&lt;/m_strFormatTime&gt;&lt;m_yearfmt&gt;&lt;begin val=&quot;0&quot;/&gt;&lt;end val=&quot;0&quot;/&gt;&lt;/m_yearfmt&gt;&lt;/m_precDefaultYear&gt;&lt;m_precDefaultQuarter&gt;&lt;m_bNumberIsYear val=&quot;0&quot;/&gt;&lt;m_strFormatTime&gt;Q%5&lt;/m_strFormatTime&gt;&lt;m_yearfmt&gt;&lt;begin val=&quot;0&quot;/&gt;&lt;end val=&quot;4&quot;/&gt;&lt;/m_yearfmt&gt;&lt;/m_precDefaultQuarter&gt;&lt;m_precDefaultMonth&gt;&lt;m_bNumberIsYear val=&quot;0&quot;/&gt;&lt;m_strFormatTime&gt;%1&lt;/m_strFormatTime&gt;&lt;m_yearfmt&gt;&lt;begin val=&quot;0&quot;/&gt;&lt;end val=&quot;4&quot;/&gt;&lt;/m_yearfmt&gt;&lt;/m_precDefaultMonth&gt;&lt;m_precDefaultWeek&gt;&lt;m_bNumberIsYear val=&quot;0&quot;/&gt;&lt;m_strFormatTime&gt;%d.&lt;/m_strFormatTime&gt;&lt;m_yearfmt&gt;&lt;begin val=&quot;0&quot;/&gt;&lt;end val=&quot;4&quot;/&gt;&lt;/m_yearfmt&gt;&lt;/m_precDefaultWeek&gt;&lt;m_precDefaultDay&gt;&lt;m_bNumberIsYear val=&quot;0&quot;/&gt;&lt;m_strFormatTime&gt;%#d&lt;/m_strFormatTime&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Lit96QRBOALshI5QBJ8Fw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POx2Jd91F9aq7F2kkJm14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JN5HV3rTPUDMG98f4v.a6A"/>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q1XEknm_OiRc82zzvqaJl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NqxuZCitYnJJBbvdPaAot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UZ8FaLldlX5ueJnVGMmGFg"/>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x.kGvU3ZScqMPFhxtEEMz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YMS6nQx.Z..SgjgvijW.9g"/>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WAaYQ4eWRjKwEYX3vLopQ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PPmwMVs2LK7jQ0kXbPpypA"/>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2K80jjeFTXm_Q4O0bDL1FA"/>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BvQy.ZPQRW6nJdrX5vIOuA"/>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9dnxOKH3RB6PkeiMkqm5pQ"/>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7E20xNucEAjDgd5pwRsLnA"/>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mR3Kd21DRnq30j0UUS7dw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9hYsK98pQheYttlwNnvgmQ"/>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QWb58.VkReGnQcoJuPmIt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YPz17_3d4456dQDs_fJFJ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TWR0Im_dTXiGibbCLpu8Z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kZe5THeASKCjQuMWo9mlX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aDmbsjvURVqseRpFhLV_8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FF812lTXZfS99Qg.5Wd0dw"/>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z10DevfZR82GaF0IxWG78Q"/>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0c807lkqSYWXKgKQ8LQP.A"/>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C39VCLKUQy2NOPlybPAPkQ"/>
</p:tagLst>
</file>

<file path=ppt/tags/tag126.xml><?xml version="1.0" encoding="utf-8"?>
<p:tagLst xmlns:a="http://schemas.openxmlformats.org/drawingml/2006/main" xmlns:r="http://schemas.openxmlformats.org/officeDocument/2006/relationships" xmlns:p="http://schemas.openxmlformats.org/presentationml/2006/main">
  <p:tag name="BCG_MODE" val="Presentation"/>
  <p:tag name="BCG_DESIGN" val="Green two third"/>
  <p:tag name="EE4P_LAYOUT_ID" val="K"/>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TTX8O17RcWQ3QVPyE70YQ"/>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WAaYQ4eWRjKwEYX3vLopQA"/>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q2vAe3kcjlm37OWeaYLEs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7vp8ytVqJodlS_R9g2Gnmg"/>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a7BA5KlODu59vpvOsbKr_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YkG.hSQGO4VN9jQSzSN_ug"/>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HjY.J_7gC8.Eo9ei96Twng"/>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TFvEfr.T0OyLBynxlWQk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6Qnt.KdykERRrxW3nV67xA"/>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uj05W9kuy7c9pSYDxAHZdQ"/>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cPwmaeVPRb3kQQTAeoO_T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GwHQX3aeTmgQfrBtGS7wVw"/>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wY1MfOhRfCTX9TS5upgVqw"/>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zvOHLKH2yVQr1wPxorF3q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X3lQK5wAb6xRs1FPF6uQOw"/>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8X_U.Tu_dHQcfieR3.yuQ"/>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NLxqwRLGc9rdZlKIY0ddtA"/>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8f6FRlcq9uax8z6Lsw9nR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WWNAHSjSr4N_102DxUCCAA"/>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G3N5S_jzCoRfk9psJgXSdQ"/>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tWAaYQ4eWRjKwEYX3vLopQ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THS9.VFAMhGSNHkaTvjlRw"/>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bnL_dDBU8WvsKV6tuH0p1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tFPVSLcuv4fbB9tTu3c_ZnA"/>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t9H9VsZ485dbvOc_.Y6yi0g"/>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taf.SDHFMsv0LyG_AY3F8UA"/>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tFGOtfID.PIIPUT2gHmbs7A"/>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t82007QxKi3l3D9ZtWMmzkg"/>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kko8n5c5z7vi7b7eGm3_Nw"/>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EfGu8pYTKbCxLnAx1fbOg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ta3n44uO.jv_6xUbfniSgi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tAKf7LwmIr06POWuNkAQW9Q"/>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tNbjb76ws132loUMEZUQuDQ"/>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tRMpHAPL3CIrm6jQtaswcm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t4VsF4Jmc86GSHbfufQlRKg"/>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tXzhovM2UWl_jQcDYxVOP2A"/>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tWAaYQ4eWRjKwEYX3vLopQ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t.wbzZLfcxXa4tkdYhal6Fg"/>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tNljiy4gyajy9BroMZ3MWx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YOlsYU_WTgF7sCbdGg1KjA"/>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bmdbboqHKPh_gxekF6ymIw"/>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ta0IUS45CVAvcgHjlNzxsIg"/>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t3fwRwxFNU1_1UIGB5xkrU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tHif9P3nvtNYs0v1Mdpw4iw"/>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thydLA9fCv549Fe983OWdgw"/>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tKzx87u6G19jfJhPGE6G1V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Jn22l4.9Fg_4mhUW1pdulg"/>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KemniJlZix9JrUliHKtN8w"/>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tOhZZDp5DhHcyFpF4wmyBf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tqaYrj722IjnHQe..o55pe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tk_FCpp5HwqJcbMeyRl4gDg"/>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t7.84DRrZaKrhARrZck_pWQ"/>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tiEy2OAXUTwmKVPpxLPLthA"/>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OcQNWtjdQbOOqkoEdpM3Zg"/>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t0MVV294SqDuWD22q6MX_Hg"/>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tAF5qftk5CKI6HzKa3FgMB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taYbJE0FQJyFkXMS7bULGZA"/>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t5rjEJcqKV2lLnehKSeMPVw"/>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t_QonR1IyXpVotEZeXJbLSw"/>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5Wjf9GL3_Vm_D3kKxqti8Q"/>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3UuORBRkH26RhcrKe8hKkA"/>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t.iLzkfjOARMYLgLLoP1f6A"/>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tSR0iJuPbST0Q8f8lA2Enf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tKEV2S1qG_4rLNiW7y3A1Cg"/>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tPkTWBXNRjDNVnOF0z488bA"/>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sm4dJszk601WCOF4dbihC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NvmgFNRbPo40jxHA_Gnryg"/>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t6qcMYwRZ70bgDVY_YtU8pw"/>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tSp8iKRl4otY4l6qx1VjYYg"/>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t3vnTl4tVSpY2Yq9CKmKCbw"/>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tWJp2VHzb32_Q0xeJIZ4Lig"/>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tOcQNWtjdQbOOqkoEdpM3Zg"/>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tOcQNWtjdQbOOqkoEdpM3Zg"/>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tLUjEBXpvFfZDsldPu3Fupw"/>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tbufvSUmPX3OMnzHLm.4Smg"/>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tZCbjXiXG.ZUD.lXJWpjeW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tJfHOKJP1K.d7EipzBRvxRg"/>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t0RxhztXi7dt5w6PdwfXMrQ"/>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t0crJA.B6fIjQTLtnakyyAg"/>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towe1P3bHxbIrVMaR0YQZ9g"/>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tFuHXi_lyyXqS2F2Pt1Ydfg"/>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td.XGmdy6ZHNE6MRgzAW5U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t06OuKOnGwZ6p9f1F7IYW9Q"/>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tqCrZkYK9r_ohPJDy4r5plw"/>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thxW.pmBepuR7DRxzzkuyOg"/>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tPHRyTwTXJTFRyy6dTk0U6g"/>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tOcQNWtjdQbOOqkoEdpM3Zg"/>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tRXiFgzipPSr5I5q7aSwvZ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E9eGWAMwm4yo5wKRX2hXWA"/>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OYFHp87xNUUe7lKqfxvHxA"/>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tYALi4l.pWGsMpU.VU0RvUw"/>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ttX_zJN3rzPu4.15A1ogAj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te.4sRLboU9cQ4uU6i2ij2w"/>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tj_wCqNymrhhKSDWhtfAJ3w"/>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tWh4_cUnH5ST3P5uXdOZeV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tILo8DQgFQmMJ.lJ4OiAAJA"/>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t9KQAOC9862Y1V3gA9cmPfw"/>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tToFv2IxgGenxSRC9t158e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tPoY5lLI9pC9D7sNBUVCnj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t5lkbtBifYIa6PmCD_LSrWg"/>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tfnQMX7WBOWzE97dxOEO_v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sZYn6cKFebJArJbBKpGOe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LISKTdm3abZbwalc80UWF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tOcQNWtjdQbOOqkoEdpM3Zg"/>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tvdpHlvYpjorcQdxNiRjZiQ"/>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tvSizl6L9lEccUZOHM7QS9g"/>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tkJtZe.5RHp.b7CkCCT5k1g"/>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tUiHPWPKIfWyseHWO4nVuZ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tw5QPoNM.xNmahCusN.5R_A"/>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t35NGGXrOCbnVMkLG0VWu5g"/>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tt7vNbnX2pdQi4lWEaLeXvg"/>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tbgAUyA2ux_nZSNNA2eLVY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tH73BXFMdj5QVxPbfwvBPWg"/>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tKuGUXr465MAEUFs5LUe2X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ROvlVxoa.TdaaPaEiXfxEQ"/>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EBMV48lYG.LFo4u2QVvCgQ"/>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tzxw6TVOCMdEoz2e5ehwFZ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twwHXcaqglyp9SkGsE83Nzg"/>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tjiEHrNFu_1JBZatZG0dIbA"/>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ZUSS1IYUN2hl_P1HOMW6m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OcQNWtjdQbOOqkoEdpM3Z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DHX.r2RsZ2MFJSXPmrXh2Q"/>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aggGai43rYl3ULqvdNpxiA"/>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PdFzr5edtwQyMz.TJHj3gg"/>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e5cXSQAtp0ZaVkvV0VPJ8Q"/>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hNC4.GZi8SQQnkWQxn.5Lg"/>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fMVEHZyUU_LvkRMs40VnWA"/>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qMJmJWvLwUQe13DJQ7vexw"/>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TGrZiDSmfH9ix3IXhVm6p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tIyh5EZh5JVzwuqwQK4EShg"/>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tRyt_3CFU.VHHx_sDHnuU8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t28RglICZXvFcPSibWw2qpA"/>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tKyGhCPGK7FZDaSf3m2t8hA"/>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tkJyihjgli61nYl.UpReF2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tiEy2OAXUTwmKVPpxLPLthA"/>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tyWRaYMSBuz0d0STqMQIYs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t9DIp6EWRJlqsvfEXheHkn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tqqlEJM6tmLiIjlfFfJotkw"/>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tOeoalIS6Ddrc65.mm6xCE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tr.tN1p7AnOYyHgPQUeAB3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TH7cZ_Z9vxBPtd3BgTYXPA"/>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ZdNMuiAoxVT4g47Dy.ALwg"/>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ty5rpXaVBsm0o6Qj0b6KBiw"/>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tsiyd.292RuIKthzdR8wKGg"/>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t9bLpDaNI8LvX_6e7LugTqg"/>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t9yKrGr.ke1nL8Eli3AhntQ"/>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tpYbirQ5swarCw53NmXvq3g"/>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tnkM28si2dAG8MH8D59jK8Q"/>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t8IPJnH3sgyv2vPGuyG1R8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t2GpozQk2UG70ERhsqEllsw"/>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t9Wg.TbsI_3kiBOSg3gVYl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t1po64UT.uM6YSahS66Z56g"/>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tyWRaYMSBuz0d0STqMQIYsw"/>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tpYbirQ5swarCw53NmXvq3g"/>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t9DIp6EWRJlqsvfEXheHknw"/>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tqqlEJM6tmLiIjlfFfJotkw"/>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tnkM28si2dAG8MH8D59jK8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tOeoalIS6Ddrc65.mm6xCE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fuPyaU8yDdVXAIaKNY4zgg"/>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ty5rpXaVBsm0o6Qj0b6KBi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t8IPJnH3sgyv2vPGuyG1R8w"/>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t9Wg.TbsI_3kiBOSg3gVYl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tsiyd.292RuIKthzdR8wKGg"/>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1po64UT.uM6YSahS66Z56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t2GpozQk2UG70ERhsqEllsw"/>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tr.tN1p7AnOYyHgPQUeAB3w"/>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tTH7cZ_Z9vxBPtd3BgTYXPA"/>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tkn5UiiDK4vVataKyHZW1aw"/>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tHFOgcn._RWGg0h0h4W8Zs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t50ra52680GxsqOTgNnGljg"/>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tyWRaYMSBuz0d0STqMQIYsw"/>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tiYeu1dpJ1E6XL50s8oJYz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txe_eqD9aQZeCrgFoYsHLxg"/>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MRjCHZ27M_sgKjuK.sz7YA"/>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HFOgcn._RWGg0h0h4W8ZsA"/>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tTNNgGYMVnBhm6IEXsMLy6Q"/>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tVvVguMHtWqFLvLuwDNWU8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tkn5UiiDK4vVataKyHZW1a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t2X9cmu10ohLPvZm8dOZ_I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tsr8T8oKWMUNK5GmQxol5wQ"/>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zrjH2LoO4JbV_bok2f6L1w"/>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92t.Gm.PNv0NKyln27L3fQ"/>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tGlY4bLWNpdycG.GKSdwWag"/>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tnKxsYKGvDcp4rVAh57_r4A"/>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tV__lNXgh4PY4Tg4LuGO1Ew"/>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tizbYAdNNxAWi4m1lrZv3sQ"/>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tdPrELb9DSLPCYJCRP_14Pw"/>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t0C2ncVqG7UsBnIYxf9f4h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xwWJ8PlNECcVGH1bJfdCJA"/>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tDwY6Ei1yX4.m658iLKN88A"/>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tvtfC3JOg7556yo.J58iGVg"/>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tA0Gtve6DyyKuYPe5V9llyQ"/>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th1GMj.T37Mmk2q8FZQA_dQ"/>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txGxwEdvozTn4uVBSpsl0h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tNceKH39mmSkolAMwGzlWuQ"/>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t8EZqBl71LQlOeDeFDH_Bqg"/>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t28NcH0XrSRMeJGUphlNO.g"/>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33KmNljs9RNfeIKhMFhVvg"/>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tOcQNWtjdQbOOqkoEdpM3Zg"/>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tgUUqdnUxcr0CLQ.PXatTfw"/>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tSsvAmhBm5yFOjoZ0z2DWO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t8nY1NNa8E3xvdluus3rVxA"/>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tbX4FE3yzgK0LVGt6i6G5kw"/>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3zSNFYq9oOIHX92E2wpvgg"/>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tBR91W1zmsKDBsdRYhaiKtg"/>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G0UZYZ1N8LQLyINpUm5SFQ"/>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bi3menduRW6x.VDNP1x1KQ"/>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pdV_A6QHb_7htAZpqmKpWg"/>
</p:tagLst>
</file>

<file path=ppt/tags/tag3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tmjcZ.mp3VyDB0jaAa8M2Y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tM1pLZ86yxHjh4nQV6MPjG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t3TQ27hmsQftSkxamL02Oeg"/>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tVg6wClsmoeY1yB5RU28t3A"/>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tgudRIWphM5ZQ5P8VFi72b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tn7KXlymXfgZuSDjyVNCthA"/>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tgqLlrY6uE9OyEcyHBRZ7.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3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GqytTXMkRIuzhgX1tN14IA"/>
</p:tagLst>
</file>

<file path=ppt/tags/tag42.xml><?xml version="1.0" encoding="utf-8"?>
<p:tagLst xmlns:a="http://schemas.openxmlformats.org/drawingml/2006/main" xmlns:r="http://schemas.openxmlformats.org/officeDocument/2006/relationships" xmlns:p="http://schemas.openxmlformats.org/presentationml/2006/main">
  <p:tag name="BCG_MODE" val="Presentation"/>
  <p:tag name="BCG_DESIGN" val="Agenda"/>
</p:tagLst>
</file>

<file path=ppt/tags/tag43.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44.xml><?xml version="1.0" encoding="utf-8"?>
<p:tagLst xmlns:a="http://schemas.openxmlformats.org/drawingml/2006/main" xmlns:r="http://schemas.openxmlformats.org/officeDocument/2006/relationships" xmlns:p="http://schemas.openxmlformats.org/presentationml/2006/main">
  <p:tag name="EE4P_FORMATWIZARD_TAG" val="Whi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iEy2OAXUTwmKVPpxLPLthA"/>
</p:tagLst>
</file>

<file path=ppt/tags/tag48.xml><?xml version="1.0" encoding="utf-8"?>
<p:tagLst xmlns:a="http://schemas.openxmlformats.org/drawingml/2006/main" xmlns:r="http://schemas.openxmlformats.org/officeDocument/2006/relationships" xmlns:p="http://schemas.openxmlformats.org/presentationml/2006/main">
  <p:tag name="BCG_MODE" val="Presentation"/>
  <p:tag name="BCG_DESIGN" val="Green one third"/>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2WoKw9A2QsWus3HsFg93l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iEy2OAXUTwmKVPpxLPLth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Nlv4tbZ0Q5.Rgz2IdUi.W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iEy2OAXUTwmKVPpxLPLthA"/>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FqXpYu4rvBmDLaD2TW32VQ"/>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FqXpYu4rvBmDLaD2TW32VQ"/>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MOxgSTAUTAGI.7Smky_iW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MOxgSTAUTAGI.7Smky_iW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iEy2OAXUTwmKVPpxLPLth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WAaYQ4eWRjKwEYX3vLopQA"/>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rg7TxV17GOQK9Nb7Vzwesw"/>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txVtqbdQlnGrmLOpS3WDQ"/>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XyPIJP75rRMc8urTnWLCLQ"/>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falFcIMjnCHLdKwV48VeY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Il5bX_cydqYHU3uCLG7vt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Khc7t_dnd1QTlFLqt1wRC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TqY3HGqm4eBUzyaf_zWM3g"/>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C9U1tmhTcieS1H95GLQCB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BFUXvCPT.5qg1i9PgmeF6A"/>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ya_nzK6Q0MEOwmuDG5byu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72_4J1AlJ5XBP1ZYiZE7Vg"/>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m3LcgOPWwHpDxyA1d9lYO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3hSrN2jIz8fcHAFSWUhIQ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984Etb40R1_v29ZHIepyD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0820eIJd.dEz.rNLs6G8y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ptqLgjklC3z86jUB24WCX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WAaYQ4eWRjKwEYX3vLopQ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5J.ePNIl5gNFDeSR76B6h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SmUtw.Ma5YJP2SQ0fKzBL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Q5ybpzL_h0KwVnAC4P2sYg"/>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QHLR9myPmK9MVX9JjI7fr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pNsXWg8n1vpvAHQGwmu7n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tjV.lVpKA74rZoQbSa.3YQ"/>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EvP34s8sVjk9U6UuUFLad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R9ASX23WwSnwjeoaHXAXJA"/>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QmKSmL_7AScvO1GaP900pw"/>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2dfjVkPJbS.Q9VIs6oY7W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EJjH305.vJKw.fRnAjQm1A"/>
</p:tagLst>
</file>

<file path=ppt/theme/theme1.xml><?xml version="1.0" encoding="utf-8"?>
<a:theme xmlns:a="http://schemas.openxmlformats.org/drawingml/2006/main" name="Agile Works Grid 16:9 - 11130">
  <a:themeElements>
    <a:clrScheme name="AgileWorks Grid">
      <a:dk1>
        <a:srgbClr val="575757"/>
      </a:dk1>
      <a:lt1>
        <a:sysClr val="window" lastClr="FFFFFF"/>
      </a:lt1>
      <a:dk2>
        <a:srgbClr val="2093A6"/>
      </a:dk2>
      <a:lt2>
        <a:srgbClr val="F2F2F2"/>
      </a:lt2>
      <a:accent1>
        <a:srgbClr val="275D7E"/>
      </a:accent1>
      <a:accent2>
        <a:srgbClr val="197281"/>
      </a:accent2>
      <a:accent3>
        <a:srgbClr val="D4DF33"/>
      </a:accent3>
      <a:accent4>
        <a:srgbClr val="72D4E4"/>
      </a:accent4>
      <a:accent5>
        <a:srgbClr val="6E6F73"/>
      </a:accent5>
      <a:accent6>
        <a:srgbClr val="29BA74"/>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9525" cap="rnd" cmpd="sng" algn="ctr">
          <a:no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rgbClr val="9A9A9A"/>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6752</Words>
  <Application>Microsoft Office PowerPoint</Application>
  <PresentationFormat>Widescreen</PresentationFormat>
  <Paragraphs>999</Paragraphs>
  <Slides>38</Slides>
  <Notes>27</Notes>
  <HiddenSlides>0</HiddenSlides>
  <MMClips>0</MMClips>
  <ScaleCrop>false</ScaleCrop>
  <HeadingPairs>
    <vt:vector size="10"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38</vt:i4>
      </vt:variant>
      <vt:variant>
        <vt:lpstr>Custom Shows</vt:lpstr>
      </vt:variant>
      <vt:variant>
        <vt:i4>1</vt:i4>
      </vt:variant>
    </vt:vector>
  </HeadingPairs>
  <TitlesOfParts>
    <vt:vector size="44" baseType="lpstr">
      <vt:lpstr>Arial</vt:lpstr>
      <vt:lpstr>Trebuchet MS</vt:lpstr>
      <vt:lpstr>Wingdings 3</vt:lpstr>
      <vt:lpstr>Agile Works Grid 16:9 - 11130</vt:lpstr>
      <vt:lpstr>think-cell Slide</vt:lpstr>
      <vt:lpstr>2021 People Survey IT Results (For IT-Related Questions)</vt:lpstr>
      <vt:lpstr>Table of Contents</vt:lpstr>
      <vt:lpstr>PowerPoint Presentation</vt:lpstr>
      <vt:lpstr>PowerPoint Presentation</vt:lpstr>
      <vt:lpstr>Response &amp; Comments Rates</vt:lpstr>
      <vt:lpstr>Response &amp; Comments Rates</vt:lpstr>
      <vt:lpstr>Key Takeaways</vt:lpstr>
      <vt:lpstr>REMINDER - People Survey Measurement System</vt:lpstr>
      <vt:lpstr>PowerPoint Presentation</vt:lpstr>
      <vt:lpstr>PowerPoint Presentation</vt:lpstr>
      <vt:lpstr>Quantitative Analysis - Summary</vt:lpstr>
      <vt:lpstr>PowerPoint Presentation</vt:lpstr>
      <vt:lpstr>Quantitative Questions - Summary  Response Numbers, % Positive &amp; Trend Change</vt:lpstr>
      <vt:lpstr>Quantitative Questions – Summary All Cohorts – Multi-Year Trend (Where Available)</vt:lpstr>
      <vt:lpstr>Quantitative Questions – Summary All Cohorts – Neutral &amp; Negative Drill Down</vt:lpstr>
      <vt:lpstr>Quantitative Questions – Summary CT Year-over-Year (YoY) Positive Trending &amp; CT vs BST Difference</vt:lpstr>
      <vt:lpstr>Quantitative Analysis – Drill Down</vt:lpstr>
      <vt:lpstr>PowerPoint Presentation</vt:lpstr>
      <vt:lpstr>PowerPoint Presentation</vt:lpstr>
      <vt:lpstr>PowerPoint Presentation</vt:lpstr>
      <vt:lpstr>Quantitative Questions – Drill-Down</vt:lpstr>
      <vt:lpstr>PowerPoint Presentation</vt:lpstr>
      <vt:lpstr>PowerPoint Presentation</vt:lpstr>
      <vt:lpstr>PowerPoint Presentation</vt:lpstr>
      <vt:lpstr>Qualitative (Comments)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COVID-19 Section</vt:lpstr>
      <vt:lpstr>PowerPoint Presentation</vt:lpstr>
      <vt:lpstr>PowerPoint Presentation</vt:lpstr>
      <vt:lpstr>PowerPoint Presentation</vt:lpstr>
      <vt:lpstr>PowerPoint Presentation</vt:lpstr>
      <vt:lpstr>PowerPoint Presentation</vt:lpstr>
      <vt:lpstr>Format Guide Workshop</vt:lpstr>
    </vt:vector>
  </TitlesOfParts>
  <Company>The Boston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 Boston Consulting Group</dc:creator>
  <cp:lastModifiedBy>Sal Pearce</cp:lastModifiedBy>
  <cp:revision>772</cp:revision>
  <cp:lastPrinted>2000-01-01T00:00:00Z</cp:lastPrinted>
  <dcterms:created xsi:type="dcterms:W3CDTF">2021-02-24T14:01:19Z</dcterms:created>
  <dcterms:modified xsi:type="dcterms:W3CDTF">2021-06-25T08:12:28Z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2021-06-25T08:12:27Z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0642060d-d490-40f7-a3ef-4d204f7385c6</vt:lpwstr>
  </property>
  <property fmtid="{D5CDD505-2E9C-101B-9397-08002B2CF9AE}" pid="13" name="MSIP_Label_b0d5c4f4-7a29-4385-b7a5-afbe2154ae6f_ContentBits">
    <vt:lpwstr>0</vt:lpwstr>
  </property>
  <property fmtid="{D5CDD505-2E9C-101B-9397-08002B2CF9AE}" pid="14" name="bcgClassification">
    <vt:lpwstr>bcgConfidential</vt:lpwstr>
  </property>
</Properties>
</file>